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18288000" cy="10287000"/>
  <p:notesSz cx="6858000" cy="9144000"/>
  <p:embeddedFontLst>
    <p:embeddedFont>
      <p:font typeface="Poppins Bold" charset="1" panose="00000800000000000000"/>
      <p:regular r:id="rId53"/>
    </p:embeddedFont>
    <p:embeddedFont>
      <p:font typeface="Poppins" charset="1" panose="00000500000000000000"/>
      <p:regular r:id="rId55"/>
    </p:embeddedFont>
    <p:embeddedFont>
      <p:font typeface="Open Sans Bold" charset="1" panose="00000000000000000000"/>
      <p:regular r:id="rId56"/>
    </p:embeddedFont>
    <p:embeddedFont>
      <p:font typeface="Arimo" charset="1" panose="020B0604020202020204"/>
      <p:regular r:id="rId57"/>
    </p:embeddedFont>
    <p:embeddedFont>
      <p:font typeface="Canva Sans" charset="1" panose="020B0503030501040103"/>
      <p:regular r:id="rId60"/>
    </p:embeddedFont>
    <p:embeddedFont>
      <p:font typeface="Canva Sans Bold" charset="1" panose="020B0803030501040103"/>
      <p:regular r:id="rId61"/>
    </p:embeddedFont>
    <p:embeddedFont>
      <p:font typeface="Open Sauce Bold" charset="1" panose="0000080000000000000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notesMasters/notesMaster1.xml" Type="http://schemas.openxmlformats.org/officeDocument/2006/relationships/notesMaster"/><Relationship Id="rId51" Target="theme/theme2.xml" Type="http://schemas.openxmlformats.org/officeDocument/2006/relationships/theme"/><Relationship Id="rId52" Target="notesSlides/notesSlide1.xml" Type="http://schemas.openxmlformats.org/officeDocument/2006/relationships/notesSlide"/><Relationship Id="rId53" Target="fonts/font53.fntdata" Type="http://schemas.openxmlformats.org/officeDocument/2006/relationships/font"/><Relationship Id="rId54" Target="notesSlides/notesSlide2.xml" Type="http://schemas.openxmlformats.org/officeDocument/2006/relationships/notesSlide"/><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notesSlides/notesSlide3.xml" Type="http://schemas.openxmlformats.org/officeDocument/2006/relationships/notesSlide"/><Relationship Id="rId59" Target="notesSlides/notesSlide4.xml" Type="http://schemas.openxmlformats.org/officeDocument/2006/relationships/note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notesSlides/notesSlide5.xml" Type="http://schemas.openxmlformats.org/officeDocument/2006/relationships/notesSlide"/><Relationship Id="rId63" Target="fonts/font63.fntdata" Type="http://schemas.openxmlformats.org/officeDocument/2006/relationships/font"/><Relationship Id="rId64" Target="notesSlides/notesSlide6.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png" Type="http://schemas.openxmlformats.org/officeDocument/2006/relationships/image"/><Relationship Id="rId4" Target="../media/image9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94.png" Type="http://schemas.openxmlformats.org/officeDocument/2006/relationships/image"/><Relationship Id="rId3" Target="../media/image95.png" Type="http://schemas.openxmlformats.org/officeDocument/2006/relationships/image"/><Relationship Id="rId4" Target="../media/image96.png" Type="http://schemas.openxmlformats.org/officeDocument/2006/relationships/image"/><Relationship Id="rId5" Target="../media/image97.png" Type="http://schemas.openxmlformats.org/officeDocument/2006/relationships/image"/><Relationship Id="rId6" Target="../media/image98.png" Type="http://schemas.openxmlformats.org/officeDocument/2006/relationships/image"/><Relationship Id="rId7" Target="../media/image99.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png" Type="http://schemas.openxmlformats.org/officeDocument/2006/relationships/image"/><Relationship Id="rId4" Target="../media/image102.png" Type="http://schemas.openxmlformats.org/officeDocument/2006/relationships/image"/><Relationship Id="rId5" Target="../media/image10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png" Type="http://schemas.openxmlformats.org/officeDocument/2006/relationships/image"/><Relationship Id="rId4" Target="../media/image106.png" Type="http://schemas.openxmlformats.org/officeDocument/2006/relationships/image"/><Relationship Id="rId5" Target="../media/image107.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png" Type="http://schemas.openxmlformats.org/officeDocument/2006/relationships/image"/><Relationship Id="rId4" Target="../media/image110.jpeg" Type="http://schemas.openxmlformats.org/officeDocument/2006/relationships/image"/><Relationship Id="rId5" Target="../media/image111.jpe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2.png" Type="http://schemas.openxmlformats.org/officeDocument/2006/relationships/image"/><Relationship Id="rId4" Target="../media/image113.svg" Type="http://schemas.openxmlformats.org/officeDocument/2006/relationships/image"/><Relationship Id="rId5" Target="../media/image114.png" Type="http://schemas.openxmlformats.org/officeDocument/2006/relationships/image"/><Relationship Id="rId6" Target="../media/image1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122.png" Type="http://schemas.openxmlformats.org/officeDocument/2006/relationships/image"/><Relationship Id="rId13" Target="../media/image123.svg" Type="http://schemas.openxmlformats.org/officeDocument/2006/relationships/image"/><Relationship Id="rId2" Target="../media/image116.png" Type="http://schemas.openxmlformats.org/officeDocument/2006/relationships/image"/><Relationship Id="rId3" Target="../media/image117.svg" Type="http://schemas.openxmlformats.org/officeDocument/2006/relationships/image"/><Relationship Id="rId4" Target="../media/image118.png" Type="http://schemas.openxmlformats.org/officeDocument/2006/relationships/image"/><Relationship Id="rId5" Target="../media/image119.svg" Type="http://schemas.openxmlformats.org/officeDocument/2006/relationships/image"/><Relationship Id="rId6" Target="../media/image120.png" Type="http://schemas.openxmlformats.org/officeDocument/2006/relationships/image"/><Relationship Id="rId7" Target="../media/image121.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24.png" Type="http://schemas.openxmlformats.org/officeDocument/2006/relationships/image"/><Relationship Id="rId7" Target="../media/image1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6.png" Type="http://schemas.openxmlformats.org/officeDocument/2006/relationships/image"/><Relationship Id="rId3" Target="../media/image127.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17" Target="../media/image54.png" Type="http://schemas.openxmlformats.org/officeDocument/2006/relationships/image"/><Relationship Id="rId18" Target="../media/image55.svg" Type="http://schemas.openxmlformats.org/officeDocument/2006/relationships/image"/><Relationship Id="rId19" Target="../media/image56.png" Type="http://schemas.openxmlformats.org/officeDocument/2006/relationships/image"/><Relationship Id="rId2" Target="../notesSlides/notesSlide4.xml" Type="http://schemas.openxmlformats.org/officeDocument/2006/relationships/notesSlide"/><Relationship Id="rId20" Target="../media/image57.svg" Type="http://schemas.openxmlformats.org/officeDocument/2006/relationships/image"/><Relationship Id="rId21" Target="../media/image58.png" Type="http://schemas.openxmlformats.org/officeDocument/2006/relationships/image"/><Relationship Id="rId22" Target="../media/image59.svg" Type="http://schemas.openxmlformats.org/officeDocument/2006/relationships/image"/><Relationship Id="rId23" Target="../media/image60.png" Type="http://schemas.openxmlformats.org/officeDocument/2006/relationships/image"/><Relationship Id="rId24" Target="../media/image61.svg" Type="http://schemas.openxmlformats.org/officeDocument/2006/relationships/image"/><Relationship Id="rId25" Target="../media/image62.png" Type="http://schemas.openxmlformats.org/officeDocument/2006/relationships/image"/><Relationship Id="rId26" Target="../media/image63.svg" Type="http://schemas.openxmlformats.org/officeDocument/2006/relationships/image"/><Relationship Id="rId27" Target="../media/image64.png" Type="http://schemas.openxmlformats.org/officeDocument/2006/relationships/image"/><Relationship Id="rId28" Target="../media/image65.svg" Type="http://schemas.openxmlformats.org/officeDocument/2006/relationships/image"/><Relationship Id="rId29" Target="../media/image66.png" Type="http://schemas.openxmlformats.org/officeDocument/2006/relationships/image"/><Relationship Id="rId3" Target="../media/image40.png" Type="http://schemas.openxmlformats.org/officeDocument/2006/relationships/image"/><Relationship Id="rId30" Target="../media/image67.svg" Type="http://schemas.openxmlformats.org/officeDocument/2006/relationships/image"/><Relationship Id="rId31" Target="../media/image68.png" Type="http://schemas.openxmlformats.org/officeDocument/2006/relationships/image"/><Relationship Id="rId32" Target="../media/image69.svg" Type="http://schemas.openxmlformats.org/officeDocument/2006/relationships/image"/><Relationship Id="rId33" Target="../media/image70.png" Type="http://schemas.openxmlformats.org/officeDocument/2006/relationships/image"/><Relationship Id="rId34" Target="../media/image71.svg" Type="http://schemas.openxmlformats.org/officeDocument/2006/relationships/image"/><Relationship Id="rId35" Target="../media/image72.png" Type="http://schemas.openxmlformats.org/officeDocument/2006/relationships/image"/><Relationship Id="rId36" Target="../media/image73.svg" Type="http://schemas.openxmlformats.org/officeDocument/2006/relationships/image"/><Relationship Id="rId37" Target="../media/image74.png" Type="http://schemas.openxmlformats.org/officeDocument/2006/relationships/image"/><Relationship Id="rId38" Target="../media/image75.sv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notesSlides/notesSlide2.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29.png" Type="http://schemas.openxmlformats.org/officeDocument/2006/relationships/image"/><Relationship Id="rId7" Target="../media/image130.png" Type="http://schemas.openxmlformats.org/officeDocument/2006/relationships/image"/><Relationship Id="rId8" Target="../media/image131.png" Type="http://schemas.openxmlformats.org/officeDocument/2006/relationships/image"/><Relationship Id="rId9" Target="../media/image1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35.png" Type="http://schemas.openxmlformats.org/officeDocument/2006/relationships/image"/><Relationship Id="rId3" Target="../media/image136.png" Type="http://schemas.openxmlformats.org/officeDocument/2006/relationships/image"/><Relationship Id="rId4" Target="../media/image137.png" Type="http://schemas.openxmlformats.org/officeDocument/2006/relationships/image"/><Relationship Id="rId5" Target="../media/image138.png" Type="http://schemas.openxmlformats.org/officeDocument/2006/relationships/image"/><Relationship Id="rId6" Target="../media/image139.png" Type="http://schemas.openxmlformats.org/officeDocument/2006/relationships/image"/><Relationship Id="rId7" Target="../media/image140.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41.png" Type="http://schemas.openxmlformats.org/officeDocument/2006/relationships/image"/><Relationship Id="rId7" Target="../media/image14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7.png" Type="http://schemas.openxmlformats.org/officeDocument/2006/relationships/image"/><Relationship Id="rId11" Target="../media/image148.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43.png" Type="http://schemas.openxmlformats.org/officeDocument/2006/relationships/image"/><Relationship Id="rId7" Target="../media/image144.png" Type="http://schemas.openxmlformats.org/officeDocument/2006/relationships/image"/><Relationship Id="rId8" Target="../media/image145.png" Type="http://schemas.openxmlformats.org/officeDocument/2006/relationships/image"/><Relationship Id="rId9" Target="../media/image14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0.png" Type="http://schemas.openxmlformats.org/officeDocument/2006/relationships/image"/><Relationship Id="rId3" Target="../media/image151.png" Type="http://schemas.openxmlformats.org/officeDocument/2006/relationships/image"/><Relationship Id="rId4" Target="../media/image15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3.png" Type="http://schemas.openxmlformats.org/officeDocument/2006/relationships/image"/><Relationship Id="rId3" Target="../media/image15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5.png" Type="http://schemas.openxmlformats.org/officeDocument/2006/relationships/image"/><Relationship Id="rId3" Target="../media/image156.png" Type="http://schemas.openxmlformats.org/officeDocument/2006/relationships/image"/><Relationship Id="rId4" Target="../media/image157.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5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9.png" Type="http://schemas.openxmlformats.org/officeDocument/2006/relationships/image"/><Relationship Id="rId3" Target="../media/image160.jpe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61.png" Type="http://schemas.openxmlformats.org/officeDocument/2006/relationships/image"/><Relationship Id="rId4" Target="../media/image162.svg" Type="http://schemas.openxmlformats.org/officeDocument/2006/relationships/image"/><Relationship Id="rId5" Target="../media/image16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4.jpeg" Type="http://schemas.openxmlformats.org/officeDocument/2006/relationships/image"/><Relationship Id="rId3" Target="../media/image165.png" Type="http://schemas.openxmlformats.org/officeDocument/2006/relationships/image"/><Relationship Id="rId4" Target="../media/image166.svg" Type="http://schemas.openxmlformats.org/officeDocument/2006/relationships/image"/><Relationship Id="rId5" Target="https://app.powerbi.com/groups/me/reports/e53d3265-341c-4655-b840-4250d40193f2/bc11fd109e26c02397ad?experience=power-bi" TargetMode="External" Type="http://schemas.openxmlformats.org/officeDocument/2006/relationships/hyperlink"/><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5.png" Type="http://schemas.openxmlformats.org/officeDocument/2006/relationships/image"/><Relationship Id="rId3" Target="../media/image166.svg" Type="http://schemas.openxmlformats.org/officeDocument/2006/relationships/image"/><Relationship Id="rId4" Target="../media/image167.jpeg" Type="http://schemas.openxmlformats.org/officeDocument/2006/relationships/image"/><Relationship Id="rId5" Target="https://app.powerbi.com/groups/me/reports/e53d3265-341c-4655-b840-4250d40193f2/95934af0b80620043ab0?experience=power-bi" TargetMode="External" Type="http://schemas.openxmlformats.org/officeDocument/2006/relationships/hyperlink"/><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5.png" Type="http://schemas.openxmlformats.org/officeDocument/2006/relationships/image"/><Relationship Id="rId3" Target="../media/image166.svg" Type="http://schemas.openxmlformats.org/officeDocument/2006/relationships/image"/><Relationship Id="rId4" Target="../media/image168.jpeg" Type="http://schemas.openxmlformats.org/officeDocument/2006/relationships/image"/><Relationship Id="rId5" Target="https://app.powerbi.com/links/JEArQIIAJo?ctid=71dbb522-5704-4537-9f25-6ad2dcd4278d&amp;pbi_source=linkShare" TargetMode="External" Type="http://schemas.openxmlformats.org/officeDocument/2006/relationships/hyperlink"/><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38.png" Type="http://schemas.openxmlformats.org/officeDocument/2006/relationships/image"/><Relationship Id="rId17" Target="../media/image39.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5.png" Type="http://schemas.openxmlformats.org/officeDocument/2006/relationships/image"/><Relationship Id="rId3" Target="../media/image166.svg" Type="http://schemas.openxmlformats.org/officeDocument/2006/relationships/image"/><Relationship Id="rId4" Target="../media/image169.jpeg" Type="http://schemas.openxmlformats.org/officeDocument/2006/relationships/image"/><Relationship Id="rId5" Target="https://app.powerbi.com/links/BkaE48idoC?ctid=71dbb522-5704-4537-9f25-6ad2dcd4278d&amp;pbi_source=linkShare" TargetMode="External" Type="http://schemas.openxmlformats.org/officeDocument/2006/relationships/hyperlink"/><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5.png" Type="http://schemas.openxmlformats.org/officeDocument/2006/relationships/image"/><Relationship Id="rId3" Target="../media/image166.svg" Type="http://schemas.openxmlformats.org/officeDocument/2006/relationships/image"/><Relationship Id="rId4" Target="../media/image170.jpeg" Type="http://schemas.openxmlformats.org/officeDocument/2006/relationships/image"/><Relationship Id="rId5" Target="https://app.powerbi.com/groups/me/reports/e53d3265-341c-4655-b840-4250d40193f2/759300827e095a7e1975?experience=power-bi" TargetMode="External" Type="http://schemas.openxmlformats.org/officeDocument/2006/relationships/hyperlink"/><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5.png" Type="http://schemas.openxmlformats.org/officeDocument/2006/relationships/image"/><Relationship Id="rId3" Target="../media/image166.svg" Type="http://schemas.openxmlformats.org/officeDocument/2006/relationships/image"/><Relationship Id="rId4" Target="../media/image171.jpe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5.png" Type="http://schemas.openxmlformats.org/officeDocument/2006/relationships/image"/><Relationship Id="rId3" Target="../media/image166.svg" Type="http://schemas.openxmlformats.org/officeDocument/2006/relationships/image"/><Relationship Id="rId4" Target="../media/image172.jpeg" Type="http://schemas.openxmlformats.org/officeDocument/2006/relationships/image"/><Relationship Id="rId5" Target="https://app.powerbi.com/groups/me/reports/e53d3265-341c-4655-b840-4250d40193f2/d07f467c8b5e9460eb89?experience=power-bi" TargetMode="External" Type="http://schemas.openxmlformats.org/officeDocument/2006/relationships/hyperlink"/><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18" Target="../media/image56.png" Type="http://schemas.openxmlformats.org/officeDocument/2006/relationships/image"/><Relationship Id="rId19" Target="../media/image57.svg" Type="http://schemas.openxmlformats.org/officeDocument/2006/relationships/image"/><Relationship Id="rId2" Target="../media/image40.png" Type="http://schemas.openxmlformats.org/officeDocument/2006/relationships/image"/><Relationship Id="rId20" Target="../media/image58.png" Type="http://schemas.openxmlformats.org/officeDocument/2006/relationships/image"/><Relationship Id="rId21" Target="../media/image59.svg" Type="http://schemas.openxmlformats.org/officeDocument/2006/relationships/image"/><Relationship Id="rId22" Target="../media/image60.png" Type="http://schemas.openxmlformats.org/officeDocument/2006/relationships/image"/><Relationship Id="rId23" Target="../media/image61.svg" Type="http://schemas.openxmlformats.org/officeDocument/2006/relationships/image"/><Relationship Id="rId24" Target="../media/image62.png" Type="http://schemas.openxmlformats.org/officeDocument/2006/relationships/image"/><Relationship Id="rId25" Target="../media/image63.svg" Type="http://schemas.openxmlformats.org/officeDocument/2006/relationships/image"/><Relationship Id="rId26" Target="../media/image64.png" Type="http://schemas.openxmlformats.org/officeDocument/2006/relationships/image"/><Relationship Id="rId27" Target="../media/image65.svg" Type="http://schemas.openxmlformats.org/officeDocument/2006/relationships/image"/><Relationship Id="rId28" Target="../media/image66.png" Type="http://schemas.openxmlformats.org/officeDocument/2006/relationships/image"/><Relationship Id="rId29" Target="../media/image67.svg" Type="http://schemas.openxmlformats.org/officeDocument/2006/relationships/image"/><Relationship Id="rId3" Target="../media/image41.svg" Type="http://schemas.openxmlformats.org/officeDocument/2006/relationships/image"/><Relationship Id="rId30" Target="../media/image68.png" Type="http://schemas.openxmlformats.org/officeDocument/2006/relationships/image"/><Relationship Id="rId31" Target="../media/image69.svg" Type="http://schemas.openxmlformats.org/officeDocument/2006/relationships/image"/><Relationship Id="rId32" Target="../media/image70.png" Type="http://schemas.openxmlformats.org/officeDocument/2006/relationships/image"/><Relationship Id="rId33" Target="../media/image71.svg" Type="http://schemas.openxmlformats.org/officeDocument/2006/relationships/image"/><Relationship Id="rId34" Target="../media/image72.png" Type="http://schemas.openxmlformats.org/officeDocument/2006/relationships/image"/><Relationship Id="rId35" Target="../media/image73.svg" Type="http://schemas.openxmlformats.org/officeDocument/2006/relationships/image"/><Relationship Id="rId36" Target="../media/image74.png" Type="http://schemas.openxmlformats.org/officeDocument/2006/relationships/image"/><Relationship Id="rId37" Target="../media/image75.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76.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 Id="rId6" Target="../media/image80.jpe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82.png" Type="http://schemas.openxmlformats.org/officeDocument/2006/relationships/image"/><Relationship Id="rId8" Target="../media/image83.png" Type="http://schemas.openxmlformats.org/officeDocument/2006/relationships/image"/><Relationship Id="rId9" Target="../media/image8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jpeg" Type="http://schemas.openxmlformats.org/officeDocument/2006/relationships/image"/><Relationship Id="rId3" Target="../media/image90.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89229" y="-5495049"/>
            <a:ext cx="24557438" cy="20951608"/>
          </a:xfrm>
          <a:custGeom>
            <a:avLst/>
            <a:gdLst/>
            <a:ahLst/>
            <a:cxnLst/>
            <a:rect r="r" b="b" t="t" l="l"/>
            <a:pathLst>
              <a:path h="20951608" w="24557438">
                <a:moveTo>
                  <a:pt x="0" y="0"/>
                </a:moveTo>
                <a:lnTo>
                  <a:pt x="24557438" y="0"/>
                </a:lnTo>
                <a:lnTo>
                  <a:pt x="24557438" y="20951608"/>
                </a:lnTo>
                <a:lnTo>
                  <a:pt x="0" y="20951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4117962"/>
            <a:ext cx="8989490" cy="6169038"/>
          </a:xfrm>
          <a:custGeom>
            <a:avLst/>
            <a:gdLst/>
            <a:ahLst/>
            <a:cxnLst/>
            <a:rect r="r" b="b" t="t" l="l"/>
            <a:pathLst>
              <a:path h="6169038" w="8989490">
                <a:moveTo>
                  <a:pt x="0" y="0"/>
                </a:moveTo>
                <a:lnTo>
                  <a:pt x="8989490" y="0"/>
                </a:lnTo>
                <a:lnTo>
                  <a:pt x="8989490" y="6169038"/>
                </a:lnTo>
                <a:lnTo>
                  <a:pt x="0" y="6169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106557" y="4420554"/>
            <a:ext cx="15438799" cy="1445892"/>
          </a:xfrm>
          <a:custGeom>
            <a:avLst/>
            <a:gdLst/>
            <a:ahLst/>
            <a:cxnLst/>
            <a:rect r="r" b="b" t="t" l="l"/>
            <a:pathLst>
              <a:path h="1445892" w="15438799">
                <a:moveTo>
                  <a:pt x="0" y="0"/>
                </a:moveTo>
                <a:lnTo>
                  <a:pt x="15438800" y="0"/>
                </a:lnTo>
                <a:lnTo>
                  <a:pt x="15438800" y="1445892"/>
                </a:lnTo>
                <a:lnTo>
                  <a:pt x="0" y="1445892"/>
                </a:lnTo>
                <a:lnTo>
                  <a:pt x="0" y="0"/>
                </a:lnTo>
                <a:close/>
              </a:path>
            </a:pathLst>
          </a:custGeom>
          <a:blipFill>
            <a:blip r:embed="rId7">
              <a:alphaModFix amt="63000"/>
            </a:blip>
            <a:stretch>
              <a:fillRect l="-6559" t="-137870" r="0" b="-116274"/>
            </a:stretch>
          </a:blipFill>
        </p:spPr>
      </p:sp>
      <p:sp>
        <p:nvSpPr>
          <p:cNvPr name="TextBox 5" id="5"/>
          <p:cNvSpPr txBox="true"/>
          <p:nvPr/>
        </p:nvSpPr>
        <p:spPr>
          <a:xfrm rot="0">
            <a:off x="2579277" y="4496754"/>
            <a:ext cx="9047353" cy="1369692"/>
          </a:xfrm>
          <a:prstGeom prst="rect">
            <a:avLst/>
          </a:prstGeom>
        </p:spPr>
        <p:txBody>
          <a:bodyPr anchor="t" rtlCol="false" tIns="0" lIns="0" bIns="0" rIns="0">
            <a:spAutoFit/>
          </a:bodyPr>
          <a:lstStyle/>
          <a:p>
            <a:pPr algn="l">
              <a:lnSpc>
                <a:spcPts val="9689"/>
              </a:lnSpc>
            </a:pPr>
            <a:r>
              <a:rPr lang="en-US" b="true" sz="9499">
                <a:solidFill>
                  <a:srgbClr val="334157"/>
                </a:solidFill>
                <a:latin typeface="Poppins Bold"/>
                <a:ea typeface="Poppins Bold"/>
                <a:cs typeface="Poppins Bold"/>
                <a:sym typeface="Poppins Bold"/>
              </a:rPr>
              <a:t>TEAM 2025108</a:t>
            </a:r>
          </a:p>
        </p:txBody>
      </p:sp>
      <p:sp>
        <p:nvSpPr>
          <p:cNvPr name="Freeform 6" id="6"/>
          <p:cNvSpPr/>
          <p:nvPr/>
        </p:nvSpPr>
        <p:spPr>
          <a:xfrm flipH="true" flipV="true" rot="0">
            <a:off x="9298510" y="0"/>
            <a:ext cx="8989490" cy="6169038"/>
          </a:xfrm>
          <a:custGeom>
            <a:avLst/>
            <a:gdLst/>
            <a:ahLst/>
            <a:cxnLst/>
            <a:rect r="r" b="b" t="t" l="l"/>
            <a:pathLst>
              <a:path h="6169038" w="8989490">
                <a:moveTo>
                  <a:pt x="8989490" y="6169038"/>
                </a:moveTo>
                <a:lnTo>
                  <a:pt x="0" y="6169038"/>
                </a:lnTo>
                <a:lnTo>
                  <a:pt x="0" y="0"/>
                </a:lnTo>
                <a:lnTo>
                  <a:pt x="8989490" y="0"/>
                </a:lnTo>
                <a:lnTo>
                  <a:pt x="8989490" y="6169038"/>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1824" y="1199609"/>
            <a:ext cx="8858249" cy="8841490"/>
            <a:chOff x="0" y="0"/>
            <a:chExt cx="2333037" cy="2328623"/>
          </a:xfrm>
        </p:grpSpPr>
        <p:sp>
          <p:nvSpPr>
            <p:cNvPr name="Freeform 6" id="6"/>
            <p:cNvSpPr/>
            <p:nvPr/>
          </p:nvSpPr>
          <p:spPr>
            <a:xfrm flipH="false" flipV="false" rot="0">
              <a:off x="0" y="0"/>
              <a:ext cx="2333037" cy="2328623"/>
            </a:xfrm>
            <a:custGeom>
              <a:avLst/>
              <a:gdLst/>
              <a:ahLst/>
              <a:cxnLst/>
              <a:rect r="r" b="b" t="t" l="l"/>
              <a:pathLst>
                <a:path h="2328623" w="2333037">
                  <a:moveTo>
                    <a:pt x="26219" y="0"/>
                  </a:moveTo>
                  <a:lnTo>
                    <a:pt x="2306818" y="0"/>
                  </a:lnTo>
                  <a:cubicBezTo>
                    <a:pt x="2313771" y="0"/>
                    <a:pt x="2320440" y="2762"/>
                    <a:pt x="2325357" y="7679"/>
                  </a:cubicBezTo>
                  <a:cubicBezTo>
                    <a:pt x="2330274" y="12597"/>
                    <a:pt x="2333037" y="19266"/>
                    <a:pt x="2333037" y="26219"/>
                  </a:cubicBezTo>
                  <a:lnTo>
                    <a:pt x="2333037" y="2302404"/>
                  </a:lnTo>
                  <a:cubicBezTo>
                    <a:pt x="2333037" y="2316884"/>
                    <a:pt x="2321298" y="2328623"/>
                    <a:pt x="2306818" y="2328623"/>
                  </a:cubicBezTo>
                  <a:lnTo>
                    <a:pt x="26219" y="2328623"/>
                  </a:lnTo>
                  <a:cubicBezTo>
                    <a:pt x="11739" y="2328623"/>
                    <a:pt x="0" y="2316884"/>
                    <a:pt x="0" y="2302404"/>
                  </a:cubicBezTo>
                  <a:lnTo>
                    <a:pt x="0" y="26219"/>
                  </a:lnTo>
                  <a:cubicBezTo>
                    <a:pt x="0" y="11739"/>
                    <a:pt x="11739" y="0"/>
                    <a:pt x="26219" y="0"/>
                  </a:cubicBezTo>
                  <a:close/>
                </a:path>
              </a:pathLst>
            </a:custGeom>
            <a:solidFill>
              <a:srgbClr val="E1ECFD"/>
            </a:solidFill>
            <a:ln w="38100" cap="rnd">
              <a:solidFill>
                <a:srgbClr val="073C91"/>
              </a:solidFill>
              <a:prstDash val="solid"/>
              <a:round/>
            </a:ln>
          </p:spPr>
        </p:sp>
        <p:sp>
          <p:nvSpPr>
            <p:cNvPr name="TextBox 7" id="7"/>
            <p:cNvSpPr txBox="true"/>
            <p:nvPr/>
          </p:nvSpPr>
          <p:spPr>
            <a:xfrm>
              <a:off x="0" y="-66675"/>
              <a:ext cx="2333037" cy="2395298"/>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194040" y="1199609"/>
            <a:ext cx="8858249" cy="8841490"/>
            <a:chOff x="0" y="0"/>
            <a:chExt cx="2333037" cy="2328623"/>
          </a:xfrm>
        </p:grpSpPr>
        <p:sp>
          <p:nvSpPr>
            <p:cNvPr name="Freeform 9" id="9"/>
            <p:cNvSpPr/>
            <p:nvPr/>
          </p:nvSpPr>
          <p:spPr>
            <a:xfrm flipH="false" flipV="false" rot="0">
              <a:off x="0" y="0"/>
              <a:ext cx="2333037" cy="2328623"/>
            </a:xfrm>
            <a:custGeom>
              <a:avLst/>
              <a:gdLst/>
              <a:ahLst/>
              <a:cxnLst/>
              <a:rect r="r" b="b" t="t" l="l"/>
              <a:pathLst>
                <a:path h="2328623" w="2333037">
                  <a:moveTo>
                    <a:pt x="26219" y="0"/>
                  </a:moveTo>
                  <a:lnTo>
                    <a:pt x="2306818" y="0"/>
                  </a:lnTo>
                  <a:cubicBezTo>
                    <a:pt x="2313771" y="0"/>
                    <a:pt x="2320440" y="2762"/>
                    <a:pt x="2325357" y="7679"/>
                  </a:cubicBezTo>
                  <a:cubicBezTo>
                    <a:pt x="2330274" y="12597"/>
                    <a:pt x="2333037" y="19266"/>
                    <a:pt x="2333037" y="26219"/>
                  </a:cubicBezTo>
                  <a:lnTo>
                    <a:pt x="2333037" y="2302404"/>
                  </a:lnTo>
                  <a:cubicBezTo>
                    <a:pt x="2333037" y="2316884"/>
                    <a:pt x="2321298" y="2328623"/>
                    <a:pt x="2306818" y="2328623"/>
                  </a:cubicBezTo>
                  <a:lnTo>
                    <a:pt x="26219" y="2328623"/>
                  </a:lnTo>
                  <a:cubicBezTo>
                    <a:pt x="11739" y="2328623"/>
                    <a:pt x="0" y="2316884"/>
                    <a:pt x="0" y="2302404"/>
                  </a:cubicBezTo>
                  <a:lnTo>
                    <a:pt x="0" y="26219"/>
                  </a:lnTo>
                  <a:cubicBezTo>
                    <a:pt x="0" y="11739"/>
                    <a:pt x="11739" y="0"/>
                    <a:pt x="26219" y="0"/>
                  </a:cubicBezTo>
                  <a:close/>
                </a:path>
              </a:pathLst>
            </a:custGeom>
            <a:solidFill>
              <a:srgbClr val="E1ECFD"/>
            </a:solidFill>
            <a:ln w="38100" cap="rnd">
              <a:solidFill>
                <a:srgbClr val="073C91"/>
              </a:solidFill>
              <a:prstDash val="solid"/>
              <a:round/>
            </a:ln>
          </p:spPr>
        </p:sp>
        <p:sp>
          <p:nvSpPr>
            <p:cNvPr name="TextBox 10" id="10"/>
            <p:cNvSpPr txBox="true"/>
            <p:nvPr/>
          </p:nvSpPr>
          <p:spPr>
            <a:xfrm>
              <a:off x="0" y="-66675"/>
              <a:ext cx="2333037" cy="2395298"/>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9892239" y="2223555"/>
            <a:ext cx="3605501" cy="3523764"/>
          </a:xfrm>
          <a:custGeom>
            <a:avLst/>
            <a:gdLst/>
            <a:ahLst/>
            <a:cxnLst/>
            <a:rect r="r" b="b" t="t" l="l"/>
            <a:pathLst>
              <a:path h="3523764" w="3605501">
                <a:moveTo>
                  <a:pt x="0" y="0"/>
                </a:moveTo>
                <a:lnTo>
                  <a:pt x="3605501" y="0"/>
                </a:lnTo>
                <a:lnTo>
                  <a:pt x="3605501" y="3523765"/>
                </a:lnTo>
                <a:lnTo>
                  <a:pt x="0" y="3523765"/>
                </a:lnTo>
                <a:lnTo>
                  <a:pt x="0" y="0"/>
                </a:lnTo>
                <a:close/>
              </a:path>
            </a:pathLst>
          </a:custGeom>
          <a:blipFill>
            <a:blip r:embed="rId2"/>
            <a:stretch>
              <a:fillRect l="0" t="0" r="0" b="0"/>
            </a:stretch>
          </a:blipFill>
        </p:spPr>
      </p:sp>
      <p:sp>
        <p:nvSpPr>
          <p:cNvPr name="Freeform 12" id="12"/>
          <p:cNvSpPr/>
          <p:nvPr/>
        </p:nvSpPr>
        <p:spPr>
          <a:xfrm flipH="false" flipV="false" rot="0">
            <a:off x="13725728" y="2223555"/>
            <a:ext cx="3628362" cy="3529765"/>
          </a:xfrm>
          <a:custGeom>
            <a:avLst/>
            <a:gdLst/>
            <a:ahLst/>
            <a:cxnLst/>
            <a:rect r="r" b="b" t="t" l="l"/>
            <a:pathLst>
              <a:path h="3529765" w="3628362">
                <a:moveTo>
                  <a:pt x="0" y="0"/>
                </a:moveTo>
                <a:lnTo>
                  <a:pt x="3628362" y="0"/>
                </a:lnTo>
                <a:lnTo>
                  <a:pt x="3628362" y="3529765"/>
                </a:lnTo>
                <a:lnTo>
                  <a:pt x="0" y="3529765"/>
                </a:lnTo>
                <a:lnTo>
                  <a:pt x="0" y="0"/>
                </a:lnTo>
                <a:close/>
              </a:path>
            </a:pathLst>
          </a:custGeom>
          <a:blipFill>
            <a:blip r:embed="rId3"/>
            <a:stretch>
              <a:fillRect l="-2886" t="-3092" r="0" b="-36"/>
            </a:stretch>
          </a:blipFill>
        </p:spPr>
      </p:sp>
      <p:sp>
        <p:nvSpPr>
          <p:cNvPr name="Freeform 13" id="13"/>
          <p:cNvSpPr/>
          <p:nvPr/>
        </p:nvSpPr>
        <p:spPr>
          <a:xfrm flipH="false" flipV="false" rot="0">
            <a:off x="1028700" y="2026097"/>
            <a:ext cx="6968569" cy="5974679"/>
          </a:xfrm>
          <a:custGeom>
            <a:avLst/>
            <a:gdLst/>
            <a:ahLst/>
            <a:cxnLst/>
            <a:rect r="r" b="b" t="t" l="l"/>
            <a:pathLst>
              <a:path h="5974679" w="6968569">
                <a:moveTo>
                  <a:pt x="0" y="0"/>
                </a:moveTo>
                <a:lnTo>
                  <a:pt x="6968569" y="0"/>
                </a:lnTo>
                <a:lnTo>
                  <a:pt x="6968569" y="5974679"/>
                </a:lnTo>
                <a:lnTo>
                  <a:pt x="0" y="5974679"/>
                </a:lnTo>
                <a:lnTo>
                  <a:pt x="0" y="0"/>
                </a:lnTo>
                <a:close/>
              </a:path>
            </a:pathLst>
          </a:custGeom>
          <a:blipFill>
            <a:blip r:embed="rId4"/>
            <a:stretch>
              <a:fillRect l="0" t="-3659" r="0" b="0"/>
            </a:stretch>
          </a:blipFill>
        </p:spPr>
      </p:sp>
      <p:sp>
        <p:nvSpPr>
          <p:cNvPr name="Freeform 14" id="14"/>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357542" y="177257"/>
            <a:ext cx="9672995"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VARIABLE CORRELATIONS &amp; OUTLIERS </a:t>
            </a:r>
          </a:p>
        </p:txBody>
      </p:sp>
      <p:sp>
        <p:nvSpPr>
          <p:cNvPr name="TextBox 19" id="19"/>
          <p:cNvSpPr txBox="true"/>
          <p:nvPr/>
        </p:nvSpPr>
        <p:spPr>
          <a:xfrm rot="0">
            <a:off x="9766815" y="5944652"/>
            <a:ext cx="7587275" cy="18802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0000"/>
                </a:solidFill>
                <a:latin typeface="Poppins"/>
                <a:ea typeface="Poppins"/>
                <a:cs typeface="Poppins"/>
                <a:sym typeface="Poppins"/>
              </a:rPr>
              <a:t>Boxplots were used to identify outliers in temperature and precipitation.</a:t>
            </a:r>
          </a:p>
          <a:p>
            <a:pPr algn="l" marL="453390" indent="-226695" lvl="1">
              <a:lnSpc>
                <a:spcPts val="2940"/>
              </a:lnSpc>
              <a:buFont typeface="Arial"/>
              <a:buChar char="•"/>
            </a:pPr>
            <a:r>
              <a:rPr lang="en-US" sz="2100">
                <a:solidFill>
                  <a:srgbClr val="000000"/>
                </a:solidFill>
                <a:latin typeface="Poppins"/>
                <a:ea typeface="Poppins"/>
                <a:cs typeface="Poppins"/>
                <a:sym typeface="Poppins"/>
              </a:rPr>
              <a:t>Unusual temperature spikes or extreme precipitation events were flagged for further investigation.</a:t>
            </a:r>
          </a:p>
          <a:p>
            <a:pPr algn="ctr">
              <a:lnSpc>
                <a:spcPts val="2940"/>
              </a:lnSpc>
              <a:spcBef>
                <a:spcPct val="0"/>
              </a:spcBef>
            </a:pPr>
          </a:p>
        </p:txBody>
      </p:sp>
      <p:sp>
        <p:nvSpPr>
          <p:cNvPr name="TextBox 20" id="20"/>
          <p:cNvSpPr txBox="true"/>
          <p:nvPr/>
        </p:nvSpPr>
        <p:spPr>
          <a:xfrm rot="0">
            <a:off x="12505417" y="1365289"/>
            <a:ext cx="2440623" cy="391541"/>
          </a:xfrm>
          <a:prstGeom prst="rect">
            <a:avLst/>
          </a:prstGeom>
        </p:spPr>
        <p:txBody>
          <a:bodyPr anchor="t" rtlCol="false" tIns="0" lIns="0" bIns="0" rIns="0">
            <a:spAutoFit/>
          </a:bodyPr>
          <a:lstStyle/>
          <a:p>
            <a:pPr algn="ctr">
              <a:lnSpc>
                <a:spcPts val="3094"/>
              </a:lnSpc>
              <a:spcBef>
                <a:spcPct val="0"/>
              </a:spcBef>
            </a:pPr>
            <a:r>
              <a:rPr lang="en-US" b="true" sz="2210">
                <a:solidFill>
                  <a:srgbClr val="000000"/>
                </a:solidFill>
                <a:latin typeface="Poppins Bold"/>
                <a:ea typeface="Poppins Bold"/>
                <a:cs typeface="Poppins Bold"/>
                <a:sym typeface="Poppins Bold"/>
              </a:rPr>
              <a:t>Outlier Detection</a:t>
            </a:r>
          </a:p>
        </p:txBody>
      </p:sp>
      <p:sp>
        <p:nvSpPr>
          <p:cNvPr name="TextBox 21" id="21"/>
          <p:cNvSpPr txBox="true"/>
          <p:nvPr/>
        </p:nvSpPr>
        <p:spPr>
          <a:xfrm rot="0">
            <a:off x="3294167" y="1365289"/>
            <a:ext cx="2633563" cy="391534"/>
          </a:xfrm>
          <a:prstGeom prst="rect">
            <a:avLst/>
          </a:prstGeom>
        </p:spPr>
        <p:txBody>
          <a:bodyPr anchor="t" rtlCol="false" tIns="0" lIns="0" bIns="0" rIns="0">
            <a:spAutoFit/>
          </a:bodyPr>
          <a:lstStyle/>
          <a:p>
            <a:pPr algn="ctr">
              <a:lnSpc>
                <a:spcPts val="3094"/>
              </a:lnSpc>
              <a:spcBef>
                <a:spcPct val="0"/>
              </a:spcBef>
            </a:pPr>
            <a:r>
              <a:rPr lang="en-US" b="true" sz="2210">
                <a:solidFill>
                  <a:srgbClr val="000000"/>
                </a:solidFill>
                <a:latin typeface="Poppins Bold"/>
                <a:ea typeface="Poppins Bold"/>
                <a:cs typeface="Poppins Bold"/>
                <a:sym typeface="Poppins Bold"/>
              </a:rPr>
              <a:t>Correlation Matrix</a:t>
            </a:r>
          </a:p>
        </p:txBody>
      </p:sp>
      <p:sp>
        <p:nvSpPr>
          <p:cNvPr name="TextBox 22" id="22"/>
          <p:cNvSpPr txBox="true"/>
          <p:nvPr/>
        </p:nvSpPr>
        <p:spPr>
          <a:xfrm rot="0">
            <a:off x="563793" y="8212900"/>
            <a:ext cx="8094312" cy="1489710"/>
          </a:xfrm>
          <a:prstGeom prst="rect">
            <a:avLst/>
          </a:prstGeom>
        </p:spPr>
        <p:txBody>
          <a:bodyPr anchor="t" rtlCol="false" tIns="0" lIns="0" bIns="0" rIns="0">
            <a:spAutoFit/>
          </a:bodyPr>
          <a:lstStyle/>
          <a:p>
            <a:pPr algn="l">
              <a:lnSpc>
                <a:spcPts val="2939"/>
              </a:lnSpc>
              <a:spcBef>
                <a:spcPct val="0"/>
              </a:spcBef>
            </a:pPr>
            <a:r>
              <a:rPr lang="en-US" sz="2099">
                <a:solidFill>
                  <a:srgbClr val="000000"/>
                </a:solidFill>
                <a:latin typeface="Arimo"/>
                <a:ea typeface="Arimo"/>
                <a:cs typeface="Arimo"/>
                <a:sym typeface="Arimo"/>
              </a:rPr>
              <a:t>The heatmap show</a:t>
            </a:r>
            <a:r>
              <a:rPr lang="en-US" sz="2099">
                <a:solidFill>
                  <a:srgbClr val="000000"/>
                </a:solidFill>
                <a:latin typeface="Arimo"/>
                <a:ea typeface="Arimo"/>
                <a:cs typeface="Arimo"/>
                <a:sym typeface="Arimo"/>
              </a:rPr>
              <a:t>s pairwise correlations between variables, with warm colors (red) indicating strong positive relationships and cool colors (blue) indicating strong negative ones. This helps identify patterns, dependencies, and potential multicollinearity in the data.</a:t>
            </a:r>
          </a:p>
        </p:txBody>
      </p:sp>
      <p:grpSp>
        <p:nvGrpSpPr>
          <p:cNvPr name="Group 23" id="23"/>
          <p:cNvGrpSpPr/>
          <p:nvPr/>
        </p:nvGrpSpPr>
        <p:grpSpPr>
          <a:xfrm rot="0">
            <a:off x="10096311" y="8072537"/>
            <a:ext cx="7258834" cy="1077809"/>
            <a:chOff x="0" y="0"/>
            <a:chExt cx="9678446" cy="1437079"/>
          </a:xfrm>
        </p:grpSpPr>
        <p:grpSp>
          <p:nvGrpSpPr>
            <p:cNvPr name="Group 24" id="24"/>
            <p:cNvGrpSpPr/>
            <p:nvPr/>
          </p:nvGrpSpPr>
          <p:grpSpPr>
            <a:xfrm rot="0">
              <a:off x="0" y="0"/>
              <a:ext cx="9678446" cy="1437079"/>
              <a:chOff x="0" y="0"/>
              <a:chExt cx="1911792" cy="283867"/>
            </a:xfrm>
          </p:grpSpPr>
          <p:sp>
            <p:nvSpPr>
              <p:cNvPr name="Freeform 25" id="25"/>
              <p:cNvSpPr/>
              <p:nvPr/>
            </p:nvSpPr>
            <p:spPr>
              <a:xfrm flipH="false" flipV="false" rot="0">
                <a:off x="0" y="0"/>
                <a:ext cx="1911792" cy="283867"/>
              </a:xfrm>
              <a:custGeom>
                <a:avLst/>
                <a:gdLst/>
                <a:ahLst/>
                <a:cxnLst/>
                <a:rect r="r" b="b" t="t" l="l"/>
                <a:pathLst>
                  <a:path h="283867" w="1911792">
                    <a:moveTo>
                      <a:pt x="37329" y="0"/>
                    </a:moveTo>
                    <a:lnTo>
                      <a:pt x="1874463" y="0"/>
                    </a:lnTo>
                    <a:cubicBezTo>
                      <a:pt x="1884363" y="0"/>
                      <a:pt x="1893858" y="3933"/>
                      <a:pt x="1900858" y="10933"/>
                    </a:cubicBezTo>
                    <a:cubicBezTo>
                      <a:pt x="1907859" y="17934"/>
                      <a:pt x="1911792" y="27429"/>
                      <a:pt x="1911792" y="37329"/>
                    </a:cubicBezTo>
                    <a:lnTo>
                      <a:pt x="1911792" y="246538"/>
                    </a:lnTo>
                    <a:cubicBezTo>
                      <a:pt x="1911792" y="267155"/>
                      <a:pt x="1895079" y="283867"/>
                      <a:pt x="1874463" y="283867"/>
                    </a:cubicBezTo>
                    <a:lnTo>
                      <a:pt x="37329" y="283867"/>
                    </a:lnTo>
                    <a:cubicBezTo>
                      <a:pt x="27429" y="283867"/>
                      <a:pt x="17934" y="279934"/>
                      <a:pt x="10933" y="272934"/>
                    </a:cubicBezTo>
                    <a:cubicBezTo>
                      <a:pt x="3933" y="265933"/>
                      <a:pt x="0" y="256438"/>
                      <a:pt x="0" y="246538"/>
                    </a:cubicBezTo>
                    <a:lnTo>
                      <a:pt x="0" y="37329"/>
                    </a:lnTo>
                    <a:cubicBezTo>
                      <a:pt x="0" y="16713"/>
                      <a:pt x="16713" y="0"/>
                      <a:pt x="37329" y="0"/>
                    </a:cubicBezTo>
                    <a:close/>
                  </a:path>
                </a:pathLst>
              </a:custGeom>
              <a:solidFill>
                <a:srgbClr val="004B6B"/>
              </a:solidFill>
            </p:spPr>
          </p:sp>
          <p:sp>
            <p:nvSpPr>
              <p:cNvPr name="TextBox 26" id="26"/>
              <p:cNvSpPr txBox="true"/>
              <p:nvPr/>
            </p:nvSpPr>
            <p:spPr>
              <a:xfrm>
                <a:off x="0" y="-57150"/>
                <a:ext cx="1911792" cy="341017"/>
              </a:xfrm>
              <a:prstGeom prst="rect">
                <a:avLst/>
              </a:prstGeom>
            </p:spPr>
            <p:txBody>
              <a:bodyPr anchor="ctr" rtlCol="false" tIns="50800" lIns="50800" bIns="50800" rIns="50800"/>
              <a:lstStyle/>
              <a:p>
                <a:pPr algn="ctr">
                  <a:lnSpc>
                    <a:spcPts val="3079"/>
                  </a:lnSpc>
                </a:pPr>
              </a:p>
            </p:txBody>
          </p:sp>
        </p:grpSp>
        <p:sp>
          <p:nvSpPr>
            <p:cNvPr name="TextBox 27" id="27"/>
            <p:cNvSpPr txBox="true"/>
            <p:nvPr/>
          </p:nvSpPr>
          <p:spPr>
            <a:xfrm rot="0">
              <a:off x="0" y="90686"/>
              <a:ext cx="9678446" cy="1208082"/>
            </a:xfrm>
            <a:prstGeom prst="rect">
              <a:avLst/>
            </a:prstGeom>
          </p:spPr>
          <p:txBody>
            <a:bodyPr anchor="t" rtlCol="false" tIns="0" lIns="0" bIns="0" rIns="0">
              <a:spAutoFit/>
            </a:bodyPr>
            <a:lstStyle/>
            <a:p>
              <a:pPr algn="ctr">
                <a:lnSpc>
                  <a:spcPts val="2428"/>
                </a:lnSpc>
              </a:pPr>
              <a:r>
                <a:rPr lang="en-US" sz="1734">
                  <a:solidFill>
                    <a:srgbClr val="FFFFFF"/>
                  </a:solidFill>
                  <a:latin typeface="Poppins"/>
                  <a:ea typeface="Poppins"/>
                  <a:cs typeface="Poppins"/>
                  <a:sym typeface="Poppins"/>
                </a:rPr>
                <a:t>Several extreme precipitation values indicate unusually high rainfall events, while temperature data shows no significant outliers, suggesting stable variations.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1824" y="1105867"/>
            <a:ext cx="8875897" cy="5678706"/>
            <a:chOff x="0" y="0"/>
            <a:chExt cx="2337685" cy="1495626"/>
          </a:xfrm>
        </p:grpSpPr>
        <p:sp>
          <p:nvSpPr>
            <p:cNvPr name="Freeform 6" id="6"/>
            <p:cNvSpPr/>
            <p:nvPr/>
          </p:nvSpPr>
          <p:spPr>
            <a:xfrm flipH="false" flipV="false" rot="0">
              <a:off x="0" y="0"/>
              <a:ext cx="2337685" cy="1495626"/>
            </a:xfrm>
            <a:custGeom>
              <a:avLst/>
              <a:gdLst/>
              <a:ahLst/>
              <a:cxnLst/>
              <a:rect r="r" b="b" t="t" l="l"/>
              <a:pathLst>
                <a:path h="1495626" w="2337685">
                  <a:moveTo>
                    <a:pt x="26167" y="0"/>
                  </a:moveTo>
                  <a:lnTo>
                    <a:pt x="2311517" y="0"/>
                  </a:lnTo>
                  <a:cubicBezTo>
                    <a:pt x="2325969" y="0"/>
                    <a:pt x="2337685" y="11715"/>
                    <a:pt x="2337685" y="26167"/>
                  </a:cubicBezTo>
                  <a:lnTo>
                    <a:pt x="2337685" y="1469459"/>
                  </a:lnTo>
                  <a:cubicBezTo>
                    <a:pt x="2337685" y="1483911"/>
                    <a:pt x="2325969" y="1495626"/>
                    <a:pt x="2311517" y="1495626"/>
                  </a:cubicBezTo>
                  <a:lnTo>
                    <a:pt x="26167" y="1495626"/>
                  </a:lnTo>
                  <a:cubicBezTo>
                    <a:pt x="19227" y="1495626"/>
                    <a:pt x="12572" y="1492869"/>
                    <a:pt x="7664" y="1487962"/>
                  </a:cubicBezTo>
                  <a:cubicBezTo>
                    <a:pt x="2757" y="1483055"/>
                    <a:pt x="0" y="1476399"/>
                    <a:pt x="0" y="1469459"/>
                  </a:cubicBezTo>
                  <a:lnTo>
                    <a:pt x="0" y="26167"/>
                  </a:lnTo>
                  <a:cubicBezTo>
                    <a:pt x="0" y="11715"/>
                    <a:pt x="11715" y="0"/>
                    <a:pt x="26167" y="0"/>
                  </a:cubicBezTo>
                  <a:close/>
                </a:path>
              </a:pathLst>
            </a:custGeom>
            <a:solidFill>
              <a:srgbClr val="E1ECFD"/>
            </a:solidFill>
            <a:ln w="38100" cap="rnd">
              <a:solidFill>
                <a:srgbClr val="073C91"/>
              </a:solidFill>
              <a:prstDash val="solid"/>
              <a:round/>
            </a:ln>
          </p:spPr>
        </p:sp>
        <p:sp>
          <p:nvSpPr>
            <p:cNvPr name="TextBox 7" id="7"/>
            <p:cNvSpPr txBox="true"/>
            <p:nvPr/>
          </p:nvSpPr>
          <p:spPr>
            <a:xfrm>
              <a:off x="0" y="-66675"/>
              <a:ext cx="2337685" cy="15623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233505" y="1105867"/>
            <a:ext cx="8858249" cy="3573542"/>
            <a:chOff x="0" y="0"/>
            <a:chExt cx="2333037" cy="941180"/>
          </a:xfrm>
        </p:grpSpPr>
        <p:sp>
          <p:nvSpPr>
            <p:cNvPr name="Freeform 9" id="9"/>
            <p:cNvSpPr/>
            <p:nvPr/>
          </p:nvSpPr>
          <p:spPr>
            <a:xfrm flipH="false" flipV="false" rot="0">
              <a:off x="0" y="0"/>
              <a:ext cx="2333037" cy="941180"/>
            </a:xfrm>
            <a:custGeom>
              <a:avLst/>
              <a:gdLst/>
              <a:ahLst/>
              <a:cxnLst/>
              <a:rect r="r" b="b" t="t" l="l"/>
              <a:pathLst>
                <a:path h="941180" w="2333037">
                  <a:moveTo>
                    <a:pt x="26219" y="0"/>
                  </a:moveTo>
                  <a:lnTo>
                    <a:pt x="2306818" y="0"/>
                  </a:lnTo>
                  <a:cubicBezTo>
                    <a:pt x="2313771" y="0"/>
                    <a:pt x="2320440" y="2762"/>
                    <a:pt x="2325357" y="7679"/>
                  </a:cubicBezTo>
                  <a:cubicBezTo>
                    <a:pt x="2330274" y="12597"/>
                    <a:pt x="2333037" y="19266"/>
                    <a:pt x="2333037" y="26219"/>
                  </a:cubicBezTo>
                  <a:lnTo>
                    <a:pt x="2333037" y="914960"/>
                  </a:lnTo>
                  <a:cubicBezTo>
                    <a:pt x="2333037" y="929441"/>
                    <a:pt x="2321298" y="941180"/>
                    <a:pt x="2306818" y="941180"/>
                  </a:cubicBezTo>
                  <a:lnTo>
                    <a:pt x="26219" y="941180"/>
                  </a:lnTo>
                  <a:cubicBezTo>
                    <a:pt x="11739" y="941180"/>
                    <a:pt x="0" y="929441"/>
                    <a:pt x="0" y="914960"/>
                  </a:cubicBezTo>
                  <a:lnTo>
                    <a:pt x="0" y="26219"/>
                  </a:lnTo>
                  <a:cubicBezTo>
                    <a:pt x="0" y="11739"/>
                    <a:pt x="11739" y="0"/>
                    <a:pt x="26219" y="0"/>
                  </a:cubicBezTo>
                  <a:close/>
                </a:path>
              </a:pathLst>
            </a:custGeom>
            <a:solidFill>
              <a:srgbClr val="E1ECFD"/>
            </a:solidFill>
            <a:ln w="38100" cap="rnd">
              <a:solidFill>
                <a:srgbClr val="073C91"/>
              </a:solidFill>
              <a:prstDash val="solid"/>
              <a:round/>
            </a:ln>
          </p:spPr>
        </p:sp>
        <p:sp>
          <p:nvSpPr>
            <p:cNvPr name="TextBox 10" id="10"/>
            <p:cNvSpPr txBox="true"/>
            <p:nvPr/>
          </p:nvSpPr>
          <p:spPr>
            <a:xfrm>
              <a:off x="0" y="-66675"/>
              <a:ext cx="2333037" cy="100785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9233505" y="4841334"/>
            <a:ext cx="8858249" cy="5281357"/>
            <a:chOff x="0" y="0"/>
            <a:chExt cx="2333037" cy="1390975"/>
          </a:xfrm>
        </p:grpSpPr>
        <p:sp>
          <p:nvSpPr>
            <p:cNvPr name="Freeform 12" id="12"/>
            <p:cNvSpPr/>
            <p:nvPr/>
          </p:nvSpPr>
          <p:spPr>
            <a:xfrm flipH="false" flipV="false" rot="0">
              <a:off x="0" y="0"/>
              <a:ext cx="2333037" cy="1390975"/>
            </a:xfrm>
            <a:custGeom>
              <a:avLst/>
              <a:gdLst/>
              <a:ahLst/>
              <a:cxnLst/>
              <a:rect r="r" b="b" t="t" l="l"/>
              <a:pathLst>
                <a:path h="1390975" w="2333037">
                  <a:moveTo>
                    <a:pt x="26219" y="0"/>
                  </a:moveTo>
                  <a:lnTo>
                    <a:pt x="2306818" y="0"/>
                  </a:lnTo>
                  <a:cubicBezTo>
                    <a:pt x="2313771" y="0"/>
                    <a:pt x="2320440" y="2762"/>
                    <a:pt x="2325357" y="7679"/>
                  </a:cubicBezTo>
                  <a:cubicBezTo>
                    <a:pt x="2330274" y="12597"/>
                    <a:pt x="2333037" y="19266"/>
                    <a:pt x="2333037" y="26219"/>
                  </a:cubicBezTo>
                  <a:lnTo>
                    <a:pt x="2333037" y="1364755"/>
                  </a:lnTo>
                  <a:cubicBezTo>
                    <a:pt x="2333037" y="1379236"/>
                    <a:pt x="2321298" y="1390975"/>
                    <a:pt x="2306818" y="1390975"/>
                  </a:cubicBezTo>
                  <a:lnTo>
                    <a:pt x="26219" y="1390975"/>
                  </a:lnTo>
                  <a:cubicBezTo>
                    <a:pt x="19266" y="1390975"/>
                    <a:pt x="12597" y="1388212"/>
                    <a:pt x="7679" y="1383295"/>
                  </a:cubicBezTo>
                  <a:cubicBezTo>
                    <a:pt x="2762" y="1378378"/>
                    <a:pt x="0" y="1371709"/>
                    <a:pt x="0" y="1364755"/>
                  </a:cubicBezTo>
                  <a:lnTo>
                    <a:pt x="0" y="26219"/>
                  </a:lnTo>
                  <a:cubicBezTo>
                    <a:pt x="0" y="11739"/>
                    <a:pt x="11739" y="0"/>
                    <a:pt x="26219" y="0"/>
                  </a:cubicBezTo>
                  <a:close/>
                </a:path>
              </a:pathLst>
            </a:custGeom>
            <a:solidFill>
              <a:srgbClr val="E1ECFD"/>
            </a:solidFill>
            <a:ln w="38100" cap="rnd">
              <a:solidFill>
                <a:srgbClr val="073C91"/>
              </a:solidFill>
              <a:prstDash val="solid"/>
              <a:round/>
            </a:ln>
          </p:spPr>
        </p:sp>
        <p:sp>
          <p:nvSpPr>
            <p:cNvPr name="TextBox 13" id="13"/>
            <p:cNvSpPr txBox="true"/>
            <p:nvPr/>
          </p:nvSpPr>
          <p:spPr>
            <a:xfrm>
              <a:off x="0" y="-66675"/>
              <a:ext cx="2333037" cy="1457650"/>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99472" y="6927448"/>
            <a:ext cx="8858249" cy="3195243"/>
            <a:chOff x="0" y="0"/>
            <a:chExt cx="2333037" cy="841546"/>
          </a:xfrm>
        </p:grpSpPr>
        <p:sp>
          <p:nvSpPr>
            <p:cNvPr name="Freeform 15" id="15"/>
            <p:cNvSpPr/>
            <p:nvPr/>
          </p:nvSpPr>
          <p:spPr>
            <a:xfrm flipH="false" flipV="false" rot="0">
              <a:off x="0" y="0"/>
              <a:ext cx="2333037" cy="841546"/>
            </a:xfrm>
            <a:custGeom>
              <a:avLst/>
              <a:gdLst/>
              <a:ahLst/>
              <a:cxnLst/>
              <a:rect r="r" b="b" t="t" l="l"/>
              <a:pathLst>
                <a:path h="841546" w="2333037">
                  <a:moveTo>
                    <a:pt x="26219" y="0"/>
                  </a:moveTo>
                  <a:lnTo>
                    <a:pt x="2306818" y="0"/>
                  </a:lnTo>
                  <a:cubicBezTo>
                    <a:pt x="2313771" y="0"/>
                    <a:pt x="2320440" y="2762"/>
                    <a:pt x="2325357" y="7679"/>
                  </a:cubicBezTo>
                  <a:cubicBezTo>
                    <a:pt x="2330274" y="12597"/>
                    <a:pt x="2333037" y="19266"/>
                    <a:pt x="2333037" y="26219"/>
                  </a:cubicBezTo>
                  <a:lnTo>
                    <a:pt x="2333037" y="815326"/>
                  </a:lnTo>
                  <a:cubicBezTo>
                    <a:pt x="2333037" y="829807"/>
                    <a:pt x="2321298" y="841546"/>
                    <a:pt x="2306818" y="841546"/>
                  </a:cubicBezTo>
                  <a:lnTo>
                    <a:pt x="26219" y="841546"/>
                  </a:lnTo>
                  <a:cubicBezTo>
                    <a:pt x="19266" y="841546"/>
                    <a:pt x="12597" y="838783"/>
                    <a:pt x="7679" y="833866"/>
                  </a:cubicBezTo>
                  <a:cubicBezTo>
                    <a:pt x="2762" y="828949"/>
                    <a:pt x="0" y="822280"/>
                    <a:pt x="0" y="815326"/>
                  </a:cubicBezTo>
                  <a:lnTo>
                    <a:pt x="0" y="26219"/>
                  </a:lnTo>
                  <a:cubicBezTo>
                    <a:pt x="0" y="11739"/>
                    <a:pt x="11739" y="0"/>
                    <a:pt x="26219" y="0"/>
                  </a:cubicBezTo>
                  <a:close/>
                </a:path>
              </a:pathLst>
            </a:custGeom>
            <a:solidFill>
              <a:srgbClr val="E1ECFD"/>
            </a:solidFill>
            <a:ln w="38100" cap="rnd">
              <a:solidFill>
                <a:srgbClr val="073C91"/>
              </a:solidFill>
              <a:prstDash val="solid"/>
              <a:round/>
            </a:ln>
          </p:spPr>
        </p:sp>
        <p:sp>
          <p:nvSpPr>
            <p:cNvPr name="TextBox 16" id="16"/>
            <p:cNvSpPr txBox="true"/>
            <p:nvPr/>
          </p:nvSpPr>
          <p:spPr>
            <a:xfrm>
              <a:off x="0" y="-66675"/>
              <a:ext cx="2333037" cy="90822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9505396" y="5614129"/>
            <a:ext cx="2580209" cy="2802524"/>
          </a:xfrm>
          <a:custGeom>
            <a:avLst/>
            <a:gdLst/>
            <a:ahLst/>
            <a:cxnLst/>
            <a:rect r="r" b="b" t="t" l="l"/>
            <a:pathLst>
              <a:path h="2802524" w="2580209">
                <a:moveTo>
                  <a:pt x="0" y="0"/>
                </a:moveTo>
                <a:lnTo>
                  <a:pt x="2580208" y="0"/>
                </a:lnTo>
                <a:lnTo>
                  <a:pt x="2580208" y="2802524"/>
                </a:lnTo>
                <a:lnTo>
                  <a:pt x="0" y="2802524"/>
                </a:lnTo>
                <a:lnTo>
                  <a:pt x="0" y="0"/>
                </a:lnTo>
                <a:close/>
              </a:path>
            </a:pathLst>
          </a:custGeom>
          <a:blipFill>
            <a:blip r:embed="rId2"/>
            <a:stretch>
              <a:fillRect l="0" t="0" r="0" b="0"/>
            </a:stretch>
          </a:blipFill>
        </p:spPr>
      </p:sp>
      <p:sp>
        <p:nvSpPr>
          <p:cNvPr name="Freeform 18" id="18"/>
          <p:cNvSpPr/>
          <p:nvPr/>
        </p:nvSpPr>
        <p:spPr>
          <a:xfrm flipH="false" flipV="false" rot="0">
            <a:off x="12228064" y="5747479"/>
            <a:ext cx="2679511" cy="2666279"/>
          </a:xfrm>
          <a:custGeom>
            <a:avLst/>
            <a:gdLst/>
            <a:ahLst/>
            <a:cxnLst/>
            <a:rect r="r" b="b" t="t" l="l"/>
            <a:pathLst>
              <a:path h="2666279" w="2679511">
                <a:moveTo>
                  <a:pt x="0" y="0"/>
                </a:moveTo>
                <a:lnTo>
                  <a:pt x="2679510" y="0"/>
                </a:lnTo>
                <a:lnTo>
                  <a:pt x="2679510" y="2666279"/>
                </a:lnTo>
                <a:lnTo>
                  <a:pt x="0" y="2666279"/>
                </a:lnTo>
                <a:lnTo>
                  <a:pt x="0" y="0"/>
                </a:lnTo>
                <a:close/>
              </a:path>
            </a:pathLst>
          </a:custGeom>
          <a:blipFill>
            <a:blip r:embed="rId3"/>
            <a:stretch>
              <a:fillRect l="0" t="0" r="0" b="0"/>
            </a:stretch>
          </a:blipFill>
        </p:spPr>
      </p:sp>
      <p:sp>
        <p:nvSpPr>
          <p:cNvPr name="Freeform 19" id="19"/>
          <p:cNvSpPr/>
          <p:nvPr/>
        </p:nvSpPr>
        <p:spPr>
          <a:xfrm flipH="false" flipV="false" rot="0">
            <a:off x="391434" y="1858177"/>
            <a:ext cx="8474324" cy="4300742"/>
          </a:xfrm>
          <a:custGeom>
            <a:avLst/>
            <a:gdLst/>
            <a:ahLst/>
            <a:cxnLst/>
            <a:rect r="r" b="b" t="t" l="l"/>
            <a:pathLst>
              <a:path h="4300742" w="8474324">
                <a:moveTo>
                  <a:pt x="0" y="0"/>
                </a:moveTo>
                <a:lnTo>
                  <a:pt x="8474324" y="0"/>
                </a:lnTo>
                <a:lnTo>
                  <a:pt x="8474324" y="4300742"/>
                </a:lnTo>
                <a:lnTo>
                  <a:pt x="0" y="4300742"/>
                </a:lnTo>
                <a:lnTo>
                  <a:pt x="0" y="0"/>
                </a:lnTo>
                <a:close/>
              </a:path>
            </a:pathLst>
          </a:custGeom>
          <a:blipFill>
            <a:blip r:embed="rId4"/>
            <a:stretch>
              <a:fillRect l="0" t="0" r="0" b="-492"/>
            </a:stretch>
          </a:blipFill>
        </p:spPr>
      </p:sp>
      <p:sp>
        <p:nvSpPr>
          <p:cNvPr name="Freeform 20" id="20"/>
          <p:cNvSpPr/>
          <p:nvPr/>
        </p:nvSpPr>
        <p:spPr>
          <a:xfrm flipH="false" flipV="false" rot="0">
            <a:off x="15084282" y="5679239"/>
            <a:ext cx="2725971" cy="2666279"/>
          </a:xfrm>
          <a:custGeom>
            <a:avLst/>
            <a:gdLst/>
            <a:ahLst/>
            <a:cxnLst/>
            <a:rect r="r" b="b" t="t" l="l"/>
            <a:pathLst>
              <a:path h="2666279" w="2725971">
                <a:moveTo>
                  <a:pt x="0" y="0"/>
                </a:moveTo>
                <a:lnTo>
                  <a:pt x="2725972" y="0"/>
                </a:lnTo>
                <a:lnTo>
                  <a:pt x="2725972" y="2666278"/>
                </a:lnTo>
                <a:lnTo>
                  <a:pt x="0" y="2666278"/>
                </a:lnTo>
                <a:lnTo>
                  <a:pt x="0" y="0"/>
                </a:lnTo>
                <a:close/>
              </a:path>
            </a:pathLst>
          </a:custGeom>
          <a:blipFill>
            <a:blip r:embed="rId5"/>
            <a:stretch>
              <a:fillRect l="0" t="0" r="0" b="0"/>
            </a:stretch>
          </a:blipFill>
        </p:spPr>
      </p:sp>
      <p:sp>
        <p:nvSpPr>
          <p:cNvPr name="TextBox 21" id="21"/>
          <p:cNvSpPr txBox="true"/>
          <p:nvPr/>
        </p:nvSpPr>
        <p:spPr>
          <a:xfrm rot="0">
            <a:off x="5101750" y="136524"/>
            <a:ext cx="7911941"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SEASONAL WEATHER PATTERNS</a:t>
            </a:r>
          </a:p>
        </p:txBody>
      </p:sp>
      <p:sp>
        <p:nvSpPr>
          <p:cNvPr name="TextBox 22" id="22"/>
          <p:cNvSpPr txBox="true"/>
          <p:nvPr/>
        </p:nvSpPr>
        <p:spPr>
          <a:xfrm rot="0">
            <a:off x="9372333" y="4869909"/>
            <a:ext cx="8390971"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Poppins Bold"/>
                <a:ea typeface="Poppins Bold"/>
                <a:cs typeface="Poppins Bold"/>
                <a:sym typeface="Poppins Bold"/>
              </a:rPr>
              <a:t>Temperature, Precipitation, and Snowfall Trends</a:t>
            </a:r>
          </a:p>
        </p:txBody>
      </p:sp>
      <p:sp>
        <p:nvSpPr>
          <p:cNvPr name="TextBox 23" id="23"/>
          <p:cNvSpPr txBox="true"/>
          <p:nvPr/>
        </p:nvSpPr>
        <p:spPr>
          <a:xfrm rot="0">
            <a:off x="10150659" y="8645253"/>
            <a:ext cx="7254936" cy="1416050"/>
          </a:xfrm>
          <a:prstGeom prst="rect">
            <a:avLst/>
          </a:prstGeom>
        </p:spPr>
        <p:txBody>
          <a:bodyPr anchor="t" rtlCol="false" tIns="0" lIns="0" bIns="0" rIns="0">
            <a:spAutoFit/>
          </a:bodyPr>
          <a:lstStyle/>
          <a:p>
            <a:pPr algn="just">
              <a:lnSpc>
                <a:spcPts val="2799"/>
              </a:lnSpc>
            </a:pPr>
            <a:r>
              <a:rPr lang="en-US" sz="1999">
                <a:solidFill>
                  <a:srgbClr val="000000"/>
                </a:solidFill>
                <a:latin typeface="Poppins"/>
                <a:ea typeface="Poppins"/>
                <a:cs typeface="Poppins"/>
                <a:sym typeface="Poppins"/>
              </a:rPr>
              <a:t>The histogram analysis revealed the distribution of average temperature, precipitation, and snowfall, assessing normality and flagging extreme values.</a:t>
            </a:r>
          </a:p>
          <a:p>
            <a:pPr algn="just">
              <a:lnSpc>
                <a:spcPts val="2799"/>
              </a:lnSpc>
              <a:spcBef>
                <a:spcPct val="0"/>
              </a:spcBef>
            </a:pPr>
          </a:p>
        </p:txBody>
      </p:sp>
      <p:sp>
        <p:nvSpPr>
          <p:cNvPr name="TextBox 24" id="24"/>
          <p:cNvSpPr txBox="true"/>
          <p:nvPr/>
        </p:nvSpPr>
        <p:spPr>
          <a:xfrm rot="0">
            <a:off x="3573858" y="1113956"/>
            <a:ext cx="2377480"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Poppins Bold"/>
                <a:ea typeface="Poppins Bold"/>
                <a:cs typeface="Poppins Bold"/>
                <a:sym typeface="Poppins Bold"/>
              </a:rPr>
              <a:t>Seasonal Trends</a:t>
            </a:r>
          </a:p>
        </p:txBody>
      </p:sp>
      <p:sp>
        <p:nvSpPr>
          <p:cNvPr name="Freeform 25" id="25"/>
          <p:cNvSpPr/>
          <p:nvPr/>
        </p:nvSpPr>
        <p:spPr>
          <a:xfrm flipH="false" flipV="false" rot="0">
            <a:off x="770227" y="7122576"/>
            <a:ext cx="3754060" cy="2804987"/>
          </a:xfrm>
          <a:custGeom>
            <a:avLst/>
            <a:gdLst/>
            <a:ahLst/>
            <a:cxnLst/>
            <a:rect r="r" b="b" t="t" l="l"/>
            <a:pathLst>
              <a:path h="2804987" w="3754060">
                <a:moveTo>
                  <a:pt x="0" y="0"/>
                </a:moveTo>
                <a:lnTo>
                  <a:pt x="3754060" y="0"/>
                </a:lnTo>
                <a:lnTo>
                  <a:pt x="3754060" y="2804987"/>
                </a:lnTo>
                <a:lnTo>
                  <a:pt x="0" y="2804987"/>
                </a:lnTo>
                <a:lnTo>
                  <a:pt x="0" y="0"/>
                </a:lnTo>
                <a:close/>
              </a:path>
            </a:pathLst>
          </a:custGeom>
          <a:blipFill>
            <a:blip r:embed="rId6"/>
            <a:stretch>
              <a:fillRect l="0" t="-4521" r="0" b="-4521"/>
            </a:stretch>
          </a:blipFill>
        </p:spPr>
      </p:sp>
      <p:sp>
        <p:nvSpPr>
          <p:cNvPr name="Freeform 26" id="26"/>
          <p:cNvSpPr/>
          <p:nvPr/>
        </p:nvSpPr>
        <p:spPr>
          <a:xfrm flipH="false" flipV="false" rot="0">
            <a:off x="9523168" y="1536941"/>
            <a:ext cx="3638192" cy="2906957"/>
          </a:xfrm>
          <a:custGeom>
            <a:avLst/>
            <a:gdLst/>
            <a:ahLst/>
            <a:cxnLst/>
            <a:rect r="r" b="b" t="t" l="l"/>
            <a:pathLst>
              <a:path h="2906957" w="3638192">
                <a:moveTo>
                  <a:pt x="0" y="0"/>
                </a:moveTo>
                <a:lnTo>
                  <a:pt x="3638192" y="0"/>
                </a:lnTo>
                <a:lnTo>
                  <a:pt x="3638192" y="2906958"/>
                </a:lnTo>
                <a:lnTo>
                  <a:pt x="0" y="2906958"/>
                </a:lnTo>
                <a:lnTo>
                  <a:pt x="0" y="0"/>
                </a:lnTo>
                <a:close/>
              </a:path>
            </a:pathLst>
          </a:custGeom>
          <a:blipFill>
            <a:blip r:embed="rId7"/>
            <a:stretch>
              <a:fillRect l="0" t="0" r="0" b="0"/>
            </a:stretch>
          </a:blipFill>
        </p:spPr>
      </p:sp>
      <p:sp>
        <p:nvSpPr>
          <p:cNvPr name="TextBox 27" id="27"/>
          <p:cNvSpPr txBox="true"/>
          <p:nvPr/>
        </p:nvSpPr>
        <p:spPr>
          <a:xfrm rot="0">
            <a:off x="5045979" y="7612257"/>
            <a:ext cx="3665835" cy="1768475"/>
          </a:xfrm>
          <a:prstGeom prst="rect">
            <a:avLst/>
          </a:prstGeom>
        </p:spPr>
        <p:txBody>
          <a:bodyPr anchor="t" rtlCol="false" tIns="0" lIns="0" bIns="0" rIns="0">
            <a:spAutoFit/>
          </a:bodyPr>
          <a:lstStyle/>
          <a:p>
            <a:pPr algn="l">
              <a:lnSpc>
                <a:spcPts val="2799"/>
              </a:lnSpc>
              <a:spcBef>
                <a:spcPct val="0"/>
              </a:spcBef>
            </a:pPr>
            <a:r>
              <a:rPr lang="en-US" sz="1999">
                <a:solidFill>
                  <a:srgbClr val="000000"/>
                </a:solidFill>
                <a:latin typeface="Poppins"/>
                <a:ea typeface="Poppins"/>
                <a:cs typeface="Poppins"/>
                <a:sym typeface="Poppins"/>
              </a:rPr>
              <a:t>Rainfall peaks in August and March, while snowfall is highest in November and February, showing an inverse, seasonal pattern.</a:t>
            </a:r>
          </a:p>
        </p:txBody>
      </p:sp>
      <p:sp>
        <p:nvSpPr>
          <p:cNvPr name="TextBox 28" id="28"/>
          <p:cNvSpPr txBox="true"/>
          <p:nvPr/>
        </p:nvSpPr>
        <p:spPr>
          <a:xfrm rot="0">
            <a:off x="13567819" y="1970301"/>
            <a:ext cx="4242435" cy="1778000"/>
          </a:xfrm>
          <a:prstGeom prst="rect">
            <a:avLst/>
          </a:prstGeom>
        </p:spPr>
        <p:txBody>
          <a:bodyPr anchor="t" rtlCol="false" tIns="0" lIns="0" bIns="0" rIns="0">
            <a:spAutoFit/>
          </a:bodyPr>
          <a:lstStyle/>
          <a:p>
            <a:pPr algn="just">
              <a:lnSpc>
                <a:spcPts val="2800"/>
              </a:lnSpc>
              <a:spcBef>
                <a:spcPct val="0"/>
              </a:spcBef>
            </a:pPr>
            <a:r>
              <a:rPr lang="en-US" sz="2000">
                <a:solidFill>
                  <a:srgbClr val="000000"/>
                </a:solidFill>
                <a:latin typeface="Poppins"/>
                <a:ea typeface="Poppins"/>
                <a:cs typeface="Poppins"/>
                <a:sym typeface="Poppins"/>
              </a:rPr>
              <a:t>Precipitation peaks in August, November, and March, with March 2024 highest, showing seasonal variation and wetter winters and late summers.</a:t>
            </a:r>
          </a:p>
        </p:txBody>
      </p:sp>
      <p:sp>
        <p:nvSpPr>
          <p:cNvPr name="TextBox 29" id="29"/>
          <p:cNvSpPr txBox="true"/>
          <p:nvPr/>
        </p:nvSpPr>
        <p:spPr>
          <a:xfrm rot="0">
            <a:off x="11625413" y="1113957"/>
            <a:ext cx="3884811"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Poppins Bold"/>
                <a:ea typeface="Poppins Bold"/>
                <a:cs typeface="Poppins Bold"/>
                <a:sym typeface="Poppins Bold"/>
              </a:rPr>
              <a:t>Monthly Total Precipitation</a:t>
            </a:r>
          </a:p>
        </p:txBody>
      </p:sp>
      <p:sp>
        <p:nvSpPr>
          <p:cNvPr name="TextBox 30" id="30"/>
          <p:cNvSpPr txBox="true"/>
          <p:nvPr/>
        </p:nvSpPr>
        <p:spPr>
          <a:xfrm rot="0">
            <a:off x="5048162" y="6956911"/>
            <a:ext cx="3665835" cy="3422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Poppins Bold"/>
                <a:ea typeface="Poppins Bold"/>
                <a:cs typeface="Poppins Bold"/>
                <a:sym typeface="Poppins Bold"/>
              </a:rPr>
              <a:t>Monthly Rain and Snow Trend</a:t>
            </a:r>
          </a:p>
        </p:txBody>
      </p:sp>
      <p:sp>
        <p:nvSpPr>
          <p:cNvPr name="Freeform 31" id="31"/>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22410" y="1669973"/>
            <a:ext cx="10886132" cy="2835019"/>
            <a:chOff x="0" y="0"/>
            <a:chExt cx="2867130" cy="746672"/>
          </a:xfrm>
        </p:grpSpPr>
        <p:sp>
          <p:nvSpPr>
            <p:cNvPr name="Freeform 3" id="3"/>
            <p:cNvSpPr/>
            <p:nvPr/>
          </p:nvSpPr>
          <p:spPr>
            <a:xfrm flipH="false" flipV="false" rot="0">
              <a:off x="0" y="0"/>
              <a:ext cx="2867129" cy="746672"/>
            </a:xfrm>
            <a:custGeom>
              <a:avLst/>
              <a:gdLst/>
              <a:ahLst/>
              <a:cxnLst/>
              <a:rect r="r" b="b" t="t" l="l"/>
              <a:pathLst>
                <a:path h="746672" w="2867129">
                  <a:moveTo>
                    <a:pt x="21335" y="0"/>
                  </a:moveTo>
                  <a:lnTo>
                    <a:pt x="2845794" y="0"/>
                  </a:lnTo>
                  <a:cubicBezTo>
                    <a:pt x="2857577" y="0"/>
                    <a:pt x="2867129" y="9552"/>
                    <a:pt x="2867129" y="21335"/>
                  </a:cubicBezTo>
                  <a:lnTo>
                    <a:pt x="2867129" y="725337"/>
                  </a:lnTo>
                  <a:cubicBezTo>
                    <a:pt x="2867129" y="737120"/>
                    <a:pt x="2857577" y="746672"/>
                    <a:pt x="2845794" y="746672"/>
                  </a:cubicBezTo>
                  <a:lnTo>
                    <a:pt x="21335" y="746672"/>
                  </a:lnTo>
                  <a:cubicBezTo>
                    <a:pt x="9552" y="746672"/>
                    <a:pt x="0" y="737120"/>
                    <a:pt x="0" y="725337"/>
                  </a:cubicBezTo>
                  <a:lnTo>
                    <a:pt x="0" y="21335"/>
                  </a:lnTo>
                  <a:cubicBezTo>
                    <a:pt x="0" y="9552"/>
                    <a:pt x="9552" y="0"/>
                    <a:pt x="21335" y="0"/>
                  </a:cubicBezTo>
                  <a:close/>
                </a:path>
              </a:pathLst>
            </a:custGeom>
            <a:solidFill>
              <a:srgbClr val="E1ECFD"/>
            </a:solidFill>
            <a:ln w="38100" cap="rnd">
              <a:solidFill>
                <a:srgbClr val="073C91"/>
              </a:solidFill>
              <a:prstDash val="solid"/>
              <a:round/>
            </a:ln>
          </p:spPr>
        </p:sp>
        <p:sp>
          <p:nvSpPr>
            <p:cNvPr name="TextBox 4" id="4"/>
            <p:cNvSpPr txBox="true"/>
            <p:nvPr/>
          </p:nvSpPr>
          <p:spPr>
            <a:xfrm>
              <a:off x="0" y="-66675"/>
              <a:ext cx="2867130" cy="81334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7122410" y="4975242"/>
            <a:ext cx="10886132" cy="5175667"/>
            <a:chOff x="0" y="0"/>
            <a:chExt cx="2867130" cy="1363139"/>
          </a:xfrm>
        </p:grpSpPr>
        <p:sp>
          <p:nvSpPr>
            <p:cNvPr name="Freeform 6" id="6"/>
            <p:cNvSpPr/>
            <p:nvPr/>
          </p:nvSpPr>
          <p:spPr>
            <a:xfrm flipH="false" flipV="false" rot="0">
              <a:off x="0" y="0"/>
              <a:ext cx="2867129" cy="1363139"/>
            </a:xfrm>
            <a:custGeom>
              <a:avLst/>
              <a:gdLst/>
              <a:ahLst/>
              <a:cxnLst/>
              <a:rect r="r" b="b" t="t" l="l"/>
              <a:pathLst>
                <a:path h="1363139" w="2867129">
                  <a:moveTo>
                    <a:pt x="21335" y="0"/>
                  </a:moveTo>
                  <a:lnTo>
                    <a:pt x="2845794" y="0"/>
                  </a:lnTo>
                  <a:cubicBezTo>
                    <a:pt x="2857577" y="0"/>
                    <a:pt x="2867129" y="9552"/>
                    <a:pt x="2867129" y="21335"/>
                  </a:cubicBezTo>
                  <a:lnTo>
                    <a:pt x="2867129" y="1341803"/>
                  </a:lnTo>
                  <a:cubicBezTo>
                    <a:pt x="2867129" y="1353586"/>
                    <a:pt x="2857577" y="1363139"/>
                    <a:pt x="2845794" y="1363139"/>
                  </a:cubicBezTo>
                  <a:lnTo>
                    <a:pt x="21335" y="1363139"/>
                  </a:lnTo>
                  <a:cubicBezTo>
                    <a:pt x="9552" y="1363139"/>
                    <a:pt x="0" y="1353586"/>
                    <a:pt x="0" y="1341803"/>
                  </a:cubicBezTo>
                  <a:lnTo>
                    <a:pt x="0" y="21335"/>
                  </a:lnTo>
                  <a:cubicBezTo>
                    <a:pt x="0" y="9552"/>
                    <a:pt x="9552" y="0"/>
                    <a:pt x="21335" y="0"/>
                  </a:cubicBezTo>
                  <a:close/>
                </a:path>
              </a:pathLst>
            </a:custGeom>
            <a:solidFill>
              <a:srgbClr val="E1ECFD"/>
            </a:solidFill>
            <a:ln w="38100" cap="rnd">
              <a:solidFill>
                <a:srgbClr val="073C91"/>
              </a:solidFill>
              <a:prstDash val="solid"/>
              <a:round/>
            </a:ln>
          </p:spPr>
        </p:sp>
        <p:sp>
          <p:nvSpPr>
            <p:cNvPr name="TextBox 7" id="7"/>
            <p:cNvSpPr txBox="true"/>
            <p:nvPr/>
          </p:nvSpPr>
          <p:spPr>
            <a:xfrm>
              <a:off x="0" y="-66675"/>
              <a:ext cx="2867130" cy="1429814"/>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false" flipV="false" rot="0">
            <a:off x="7556677" y="1909411"/>
            <a:ext cx="2338471" cy="2474698"/>
          </a:xfrm>
          <a:custGeom>
            <a:avLst/>
            <a:gdLst/>
            <a:ahLst/>
            <a:cxnLst/>
            <a:rect r="r" b="b" t="t" l="l"/>
            <a:pathLst>
              <a:path h="2474698" w="2338471">
                <a:moveTo>
                  <a:pt x="0" y="0"/>
                </a:moveTo>
                <a:lnTo>
                  <a:pt x="2338471" y="0"/>
                </a:lnTo>
                <a:lnTo>
                  <a:pt x="2338471" y="2474698"/>
                </a:lnTo>
                <a:lnTo>
                  <a:pt x="0" y="2474698"/>
                </a:lnTo>
                <a:lnTo>
                  <a:pt x="0" y="0"/>
                </a:lnTo>
                <a:close/>
              </a:path>
            </a:pathLst>
          </a:custGeom>
          <a:blipFill>
            <a:blip r:embed="rId2"/>
            <a:stretch>
              <a:fillRect l="0" t="0" r="-2885" b="0"/>
            </a:stretch>
          </a:blipFill>
          <a:ln w="19050" cap="sq">
            <a:solidFill>
              <a:srgbClr val="000000"/>
            </a:solidFill>
            <a:prstDash val="solid"/>
            <a:miter/>
          </a:ln>
        </p:spPr>
      </p:sp>
      <p:sp>
        <p:nvSpPr>
          <p:cNvPr name="Freeform 9" id="9"/>
          <p:cNvSpPr/>
          <p:nvPr/>
        </p:nvSpPr>
        <p:spPr>
          <a:xfrm flipH="false" flipV="false" rot="0">
            <a:off x="12176068" y="5316587"/>
            <a:ext cx="5526364" cy="2729818"/>
          </a:xfrm>
          <a:custGeom>
            <a:avLst/>
            <a:gdLst/>
            <a:ahLst/>
            <a:cxnLst/>
            <a:rect r="r" b="b" t="t" l="l"/>
            <a:pathLst>
              <a:path h="2729818" w="5526364">
                <a:moveTo>
                  <a:pt x="0" y="0"/>
                </a:moveTo>
                <a:lnTo>
                  <a:pt x="5526364" y="0"/>
                </a:lnTo>
                <a:lnTo>
                  <a:pt x="5526364" y="2729817"/>
                </a:lnTo>
                <a:lnTo>
                  <a:pt x="0" y="2729817"/>
                </a:lnTo>
                <a:lnTo>
                  <a:pt x="0" y="0"/>
                </a:lnTo>
                <a:close/>
              </a:path>
            </a:pathLst>
          </a:custGeom>
          <a:blipFill>
            <a:blip r:embed="rId3"/>
            <a:stretch>
              <a:fillRect l="-463" t="0" r="-861" b="0"/>
            </a:stretch>
          </a:blipFill>
          <a:ln w="19050" cap="sq">
            <a:solidFill>
              <a:srgbClr val="000000"/>
            </a:solidFill>
            <a:prstDash val="solid"/>
            <a:miter/>
          </a:ln>
        </p:spPr>
      </p:sp>
      <p:sp>
        <p:nvSpPr>
          <p:cNvPr name="Freeform 10" id="10"/>
          <p:cNvSpPr/>
          <p:nvPr/>
        </p:nvSpPr>
        <p:spPr>
          <a:xfrm flipH="false" flipV="false" rot="0">
            <a:off x="7649273" y="5316587"/>
            <a:ext cx="3878960" cy="2729818"/>
          </a:xfrm>
          <a:custGeom>
            <a:avLst/>
            <a:gdLst/>
            <a:ahLst/>
            <a:cxnLst/>
            <a:rect r="r" b="b" t="t" l="l"/>
            <a:pathLst>
              <a:path h="2729818" w="3878960">
                <a:moveTo>
                  <a:pt x="0" y="0"/>
                </a:moveTo>
                <a:lnTo>
                  <a:pt x="3878960" y="0"/>
                </a:lnTo>
                <a:lnTo>
                  <a:pt x="3878960" y="2729817"/>
                </a:lnTo>
                <a:lnTo>
                  <a:pt x="0" y="2729817"/>
                </a:lnTo>
                <a:lnTo>
                  <a:pt x="0" y="0"/>
                </a:lnTo>
                <a:close/>
              </a:path>
            </a:pathLst>
          </a:custGeom>
          <a:blipFill>
            <a:blip r:embed="rId4"/>
            <a:stretch>
              <a:fillRect l="0" t="0" r="0" b="0"/>
            </a:stretch>
          </a:blipFill>
          <a:ln w="19050" cap="sq">
            <a:solidFill>
              <a:srgbClr val="000000"/>
            </a:solidFill>
            <a:prstDash val="solid"/>
            <a:miter/>
          </a:ln>
        </p:spPr>
      </p:sp>
      <p:grpSp>
        <p:nvGrpSpPr>
          <p:cNvPr name="Group 11" id="11"/>
          <p:cNvGrpSpPr/>
          <p:nvPr/>
        </p:nvGrpSpPr>
        <p:grpSpPr>
          <a:xfrm rot="0">
            <a:off x="181824" y="1690658"/>
            <a:ext cx="6819613" cy="8436152"/>
            <a:chOff x="0" y="0"/>
            <a:chExt cx="1796112" cy="2221867"/>
          </a:xfrm>
        </p:grpSpPr>
        <p:sp>
          <p:nvSpPr>
            <p:cNvPr name="Freeform 12" id="12"/>
            <p:cNvSpPr/>
            <p:nvPr/>
          </p:nvSpPr>
          <p:spPr>
            <a:xfrm flipH="false" flipV="false" rot="0">
              <a:off x="0" y="0"/>
              <a:ext cx="1796112" cy="2221867"/>
            </a:xfrm>
            <a:custGeom>
              <a:avLst/>
              <a:gdLst/>
              <a:ahLst/>
              <a:cxnLst/>
              <a:rect r="r" b="b" t="t" l="l"/>
              <a:pathLst>
                <a:path h="2221867" w="1796112">
                  <a:moveTo>
                    <a:pt x="34057" y="0"/>
                  </a:moveTo>
                  <a:lnTo>
                    <a:pt x="1762055" y="0"/>
                  </a:lnTo>
                  <a:cubicBezTo>
                    <a:pt x="1771087" y="0"/>
                    <a:pt x="1779750" y="3588"/>
                    <a:pt x="1786137" y="9975"/>
                  </a:cubicBezTo>
                  <a:cubicBezTo>
                    <a:pt x="1792524" y="16362"/>
                    <a:pt x="1796112" y="25025"/>
                    <a:pt x="1796112" y="34057"/>
                  </a:cubicBezTo>
                  <a:lnTo>
                    <a:pt x="1796112" y="2187810"/>
                  </a:lnTo>
                  <a:cubicBezTo>
                    <a:pt x="1796112" y="2206619"/>
                    <a:pt x="1780864" y="2221867"/>
                    <a:pt x="1762055" y="2221867"/>
                  </a:cubicBezTo>
                  <a:lnTo>
                    <a:pt x="34057" y="2221867"/>
                  </a:lnTo>
                  <a:cubicBezTo>
                    <a:pt x="25025" y="2221867"/>
                    <a:pt x="16362" y="2218279"/>
                    <a:pt x="9975" y="2211892"/>
                  </a:cubicBezTo>
                  <a:cubicBezTo>
                    <a:pt x="3588" y="2205505"/>
                    <a:pt x="0" y="2196843"/>
                    <a:pt x="0" y="2187810"/>
                  </a:cubicBezTo>
                  <a:lnTo>
                    <a:pt x="0" y="34057"/>
                  </a:lnTo>
                  <a:cubicBezTo>
                    <a:pt x="0" y="25025"/>
                    <a:pt x="3588" y="16362"/>
                    <a:pt x="9975" y="9975"/>
                  </a:cubicBezTo>
                  <a:cubicBezTo>
                    <a:pt x="16362" y="3588"/>
                    <a:pt x="25025" y="0"/>
                    <a:pt x="34057" y="0"/>
                  </a:cubicBezTo>
                  <a:close/>
                </a:path>
              </a:pathLst>
            </a:custGeom>
            <a:solidFill>
              <a:srgbClr val="E1ECFD"/>
            </a:solidFill>
            <a:ln w="38100" cap="rnd">
              <a:solidFill>
                <a:srgbClr val="073C91"/>
              </a:solidFill>
              <a:prstDash val="solid"/>
              <a:round/>
            </a:ln>
          </p:spPr>
        </p:sp>
        <p:sp>
          <p:nvSpPr>
            <p:cNvPr name="TextBox 13" id="13"/>
            <p:cNvSpPr txBox="true"/>
            <p:nvPr/>
          </p:nvSpPr>
          <p:spPr>
            <a:xfrm>
              <a:off x="0" y="-66675"/>
              <a:ext cx="1796112" cy="2288542"/>
            </a:xfrm>
            <a:prstGeom prst="rect">
              <a:avLst/>
            </a:prstGeom>
          </p:spPr>
          <p:txBody>
            <a:bodyPr anchor="ctr" rtlCol="false" tIns="50800" lIns="50800" bIns="50800" rIns="50800"/>
            <a:lstStyle/>
            <a:p>
              <a:pPr algn="ctr">
                <a:lnSpc>
                  <a:spcPts val="3499"/>
                </a:lnSpc>
              </a:pPr>
            </a:p>
          </p:txBody>
        </p:sp>
      </p:grpSp>
      <p:sp>
        <p:nvSpPr>
          <p:cNvPr name="AutoShape 14" id="14"/>
          <p:cNvSpPr/>
          <p:nvPr/>
        </p:nvSpPr>
        <p:spPr>
          <a:xfrm>
            <a:off x="900981" y="1708073"/>
            <a:ext cx="5295362" cy="0"/>
          </a:xfrm>
          <a:prstGeom prst="line">
            <a:avLst/>
          </a:prstGeom>
          <a:ln cap="flat" w="38100">
            <a:solidFill>
              <a:srgbClr val="FFFFFF"/>
            </a:solidFill>
            <a:prstDash val="solid"/>
            <a:headEnd type="none" len="sm" w="sm"/>
            <a:tailEnd type="none" len="sm" w="sm"/>
          </a:ln>
        </p:spPr>
      </p:sp>
      <p:sp>
        <p:nvSpPr>
          <p:cNvPr name="TextBox 15" id="15"/>
          <p:cNvSpPr txBox="true"/>
          <p:nvPr/>
        </p:nvSpPr>
        <p:spPr>
          <a:xfrm rot="0">
            <a:off x="1177323" y="1418561"/>
            <a:ext cx="4742576" cy="391794"/>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Poppins Bold"/>
                <a:ea typeface="Poppins Bold"/>
                <a:cs typeface="Poppins Bold"/>
                <a:sym typeface="Poppins Bold"/>
              </a:rPr>
              <a:t>Category-Wise Revenue &amp; Units</a:t>
            </a:r>
          </a:p>
        </p:txBody>
      </p:sp>
      <p:sp>
        <p:nvSpPr>
          <p:cNvPr name="AutoShape 16" id="16"/>
          <p:cNvSpPr/>
          <p:nvPr/>
        </p:nvSpPr>
        <p:spPr>
          <a:xfrm flipV="true">
            <a:off x="9588753" y="1690658"/>
            <a:ext cx="6075264" cy="0"/>
          </a:xfrm>
          <a:prstGeom prst="line">
            <a:avLst/>
          </a:prstGeom>
          <a:ln cap="flat" w="38100">
            <a:solidFill>
              <a:srgbClr val="FFFFFF"/>
            </a:solidFill>
            <a:prstDash val="solid"/>
            <a:headEnd type="none" len="sm" w="sm"/>
            <a:tailEnd type="none" len="sm" w="sm"/>
          </a:ln>
        </p:spPr>
      </p:sp>
      <p:sp>
        <p:nvSpPr>
          <p:cNvPr name="TextBox 17" id="17"/>
          <p:cNvSpPr txBox="true"/>
          <p:nvPr/>
        </p:nvSpPr>
        <p:spPr>
          <a:xfrm rot="0">
            <a:off x="8672245" y="1421165"/>
            <a:ext cx="7830868" cy="391795"/>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Poppins Bold"/>
                <a:ea typeface="Poppins Bold"/>
                <a:cs typeface="Poppins Bold"/>
                <a:sym typeface="Poppins Bold"/>
              </a:rPr>
              <a:t>Luxury vs. Mass-Market Product Sales</a:t>
            </a:r>
          </a:p>
        </p:txBody>
      </p:sp>
      <p:grpSp>
        <p:nvGrpSpPr>
          <p:cNvPr name="Group 18" id="18"/>
          <p:cNvGrpSpPr/>
          <p:nvPr/>
        </p:nvGrpSpPr>
        <p:grpSpPr>
          <a:xfrm rot="0">
            <a:off x="520656" y="8798665"/>
            <a:ext cx="6155128" cy="1091425"/>
            <a:chOff x="0" y="0"/>
            <a:chExt cx="1621104" cy="287454"/>
          </a:xfrm>
        </p:grpSpPr>
        <p:sp>
          <p:nvSpPr>
            <p:cNvPr name="Freeform 19" id="19"/>
            <p:cNvSpPr/>
            <p:nvPr/>
          </p:nvSpPr>
          <p:spPr>
            <a:xfrm flipH="false" flipV="false" rot="0">
              <a:off x="0" y="0"/>
              <a:ext cx="1621104" cy="287454"/>
            </a:xfrm>
            <a:custGeom>
              <a:avLst/>
              <a:gdLst/>
              <a:ahLst/>
              <a:cxnLst/>
              <a:rect r="r" b="b" t="t" l="l"/>
              <a:pathLst>
                <a:path h="287454" w="1621104">
                  <a:moveTo>
                    <a:pt x="46539" y="0"/>
                  </a:moveTo>
                  <a:lnTo>
                    <a:pt x="1574565" y="0"/>
                  </a:lnTo>
                  <a:cubicBezTo>
                    <a:pt x="1586908" y="0"/>
                    <a:pt x="1598745" y="4903"/>
                    <a:pt x="1607473" y="13631"/>
                  </a:cubicBezTo>
                  <a:cubicBezTo>
                    <a:pt x="1616201" y="22359"/>
                    <a:pt x="1621104" y="34196"/>
                    <a:pt x="1621104" y="46539"/>
                  </a:cubicBezTo>
                  <a:lnTo>
                    <a:pt x="1621104" y="240915"/>
                  </a:lnTo>
                  <a:cubicBezTo>
                    <a:pt x="1621104" y="266617"/>
                    <a:pt x="1600268" y="287454"/>
                    <a:pt x="1574565" y="287454"/>
                  </a:cubicBezTo>
                  <a:lnTo>
                    <a:pt x="46539" y="287454"/>
                  </a:lnTo>
                  <a:cubicBezTo>
                    <a:pt x="34196" y="287454"/>
                    <a:pt x="22359" y="282550"/>
                    <a:pt x="13631" y="273823"/>
                  </a:cubicBezTo>
                  <a:cubicBezTo>
                    <a:pt x="4903" y="265095"/>
                    <a:pt x="0" y="253258"/>
                    <a:pt x="0" y="240915"/>
                  </a:cubicBezTo>
                  <a:lnTo>
                    <a:pt x="0" y="46539"/>
                  </a:lnTo>
                  <a:cubicBezTo>
                    <a:pt x="0" y="20836"/>
                    <a:pt x="20836" y="0"/>
                    <a:pt x="46539" y="0"/>
                  </a:cubicBezTo>
                  <a:close/>
                </a:path>
              </a:pathLst>
            </a:custGeom>
            <a:solidFill>
              <a:srgbClr val="FFFFFF"/>
            </a:solidFill>
            <a:ln w="19050" cap="rnd">
              <a:solidFill>
                <a:srgbClr val="004B6B"/>
              </a:solidFill>
              <a:prstDash val="solid"/>
              <a:round/>
            </a:ln>
          </p:spPr>
        </p:sp>
        <p:sp>
          <p:nvSpPr>
            <p:cNvPr name="TextBox 20" id="20"/>
            <p:cNvSpPr txBox="true"/>
            <p:nvPr/>
          </p:nvSpPr>
          <p:spPr>
            <a:xfrm>
              <a:off x="0" y="-47625"/>
              <a:ext cx="1621104" cy="335079"/>
            </a:xfrm>
            <a:prstGeom prst="rect">
              <a:avLst/>
            </a:prstGeom>
          </p:spPr>
          <p:txBody>
            <a:bodyPr anchor="ctr" rtlCol="false" tIns="50800" lIns="50800" bIns="50800" rIns="50800"/>
            <a:lstStyle/>
            <a:p>
              <a:pPr algn="ctr">
                <a:lnSpc>
                  <a:spcPts val="2674"/>
                </a:lnSpc>
              </a:pPr>
            </a:p>
          </p:txBody>
        </p:sp>
      </p:grpSp>
      <p:grpSp>
        <p:nvGrpSpPr>
          <p:cNvPr name="Group 21" id="21"/>
          <p:cNvGrpSpPr/>
          <p:nvPr/>
        </p:nvGrpSpPr>
        <p:grpSpPr>
          <a:xfrm rot="0">
            <a:off x="421437" y="8732731"/>
            <a:ext cx="6123308" cy="1022359"/>
            <a:chOff x="0" y="0"/>
            <a:chExt cx="1612723" cy="269263"/>
          </a:xfrm>
        </p:grpSpPr>
        <p:sp>
          <p:nvSpPr>
            <p:cNvPr name="Freeform 22" id="22"/>
            <p:cNvSpPr/>
            <p:nvPr/>
          </p:nvSpPr>
          <p:spPr>
            <a:xfrm flipH="false" flipV="false" rot="0">
              <a:off x="0" y="0"/>
              <a:ext cx="1612723" cy="269263"/>
            </a:xfrm>
            <a:custGeom>
              <a:avLst/>
              <a:gdLst/>
              <a:ahLst/>
              <a:cxnLst/>
              <a:rect r="r" b="b" t="t" l="l"/>
              <a:pathLst>
                <a:path h="269263" w="1612723">
                  <a:moveTo>
                    <a:pt x="44252" y="0"/>
                  </a:moveTo>
                  <a:lnTo>
                    <a:pt x="1568471" y="0"/>
                  </a:lnTo>
                  <a:cubicBezTo>
                    <a:pt x="1580208" y="0"/>
                    <a:pt x="1591463" y="4662"/>
                    <a:pt x="1599762" y="12961"/>
                  </a:cubicBezTo>
                  <a:cubicBezTo>
                    <a:pt x="1608061" y="21260"/>
                    <a:pt x="1612723" y="32515"/>
                    <a:pt x="1612723" y="44252"/>
                  </a:cubicBezTo>
                  <a:lnTo>
                    <a:pt x="1612723" y="225012"/>
                  </a:lnTo>
                  <a:cubicBezTo>
                    <a:pt x="1612723" y="249451"/>
                    <a:pt x="1592911" y="269263"/>
                    <a:pt x="1568471" y="269263"/>
                  </a:cubicBezTo>
                  <a:lnTo>
                    <a:pt x="44252" y="269263"/>
                  </a:lnTo>
                  <a:cubicBezTo>
                    <a:pt x="19812" y="269263"/>
                    <a:pt x="0" y="249451"/>
                    <a:pt x="0" y="225012"/>
                  </a:cubicBezTo>
                  <a:lnTo>
                    <a:pt x="0" y="44252"/>
                  </a:lnTo>
                  <a:cubicBezTo>
                    <a:pt x="0" y="19812"/>
                    <a:pt x="19812" y="0"/>
                    <a:pt x="44252" y="0"/>
                  </a:cubicBezTo>
                  <a:close/>
                </a:path>
              </a:pathLst>
            </a:custGeom>
            <a:solidFill>
              <a:srgbClr val="004B6B"/>
            </a:solidFill>
            <a:ln w="19050" cap="rnd">
              <a:solidFill>
                <a:srgbClr val="CBDDFA"/>
              </a:solidFill>
              <a:prstDash val="solid"/>
              <a:round/>
            </a:ln>
          </p:spPr>
        </p:sp>
        <p:sp>
          <p:nvSpPr>
            <p:cNvPr name="TextBox 23" id="23"/>
            <p:cNvSpPr txBox="true"/>
            <p:nvPr/>
          </p:nvSpPr>
          <p:spPr>
            <a:xfrm>
              <a:off x="0" y="-47625"/>
              <a:ext cx="1612723" cy="316888"/>
            </a:xfrm>
            <a:prstGeom prst="rect">
              <a:avLst/>
            </a:prstGeom>
          </p:spPr>
          <p:txBody>
            <a:bodyPr anchor="ctr" rtlCol="false" tIns="50800" lIns="50800" bIns="50800" rIns="50800"/>
            <a:lstStyle/>
            <a:p>
              <a:pPr algn="ctr">
                <a:lnSpc>
                  <a:spcPts val="2674"/>
                </a:lnSpc>
              </a:pPr>
            </a:p>
          </p:txBody>
        </p:sp>
      </p:grpSp>
      <p:sp>
        <p:nvSpPr>
          <p:cNvPr name="TextBox 24" id="24"/>
          <p:cNvSpPr txBox="true"/>
          <p:nvPr/>
        </p:nvSpPr>
        <p:spPr>
          <a:xfrm rot="0">
            <a:off x="700417" y="8830848"/>
            <a:ext cx="5565349" cy="720725"/>
          </a:xfrm>
          <a:prstGeom prst="rect">
            <a:avLst/>
          </a:prstGeom>
        </p:spPr>
        <p:txBody>
          <a:bodyPr anchor="t" rtlCol="false" tIns="0" lIns="0" bIns="0" rIns="0">
            <a:spAutoFit/>
          </a:bodyPr>
          <a:lstStyle/>
          <a:p>
            <a:pPr algn="l">
              <a:lnSpc>
                <a:spcPts val="2800"/>
              </a:lnSpc>
            </a:pPr>
            <a:r>
              <a:rPr lang="en-US" sz="2000">
                <a:solidFill>
                  <a:srgbClr val="FFFFFF"/>
                </a:solidFill>
                <a:latin typeface="Poppins"/>
                <a:ea typeface="Poppins"/>
                <a:cs typeface="Poppins"/>
                <a:sym typeface="Poppins"/>
              </a:rPr>
              <a:t>High-v</a:t>
            </a:r>
            <a:r>
              <a:rPr lang="en-US" sz="2000">
                <a:solidFill>
                  <a:srgbClr val="FFFFFF"/>
                </a:solidFill>
                <a:latin typeface="Poppins"/>
                <a:ea typeface="Poppins"/>
                <a:cs typeface="Poppins"/>
                <a:sym typeface="Poppins"/>
              </a:rPr>
              <a:t>alue electronics drive revenue, making them essential for strategic focus.</a:t>
            </a:r>
          </a:p>
        </p:txBody>
      </p:sp>
      <p:grpSp>
        <p:nvGrpSpPr>
          <p:cNvPr name="Group 25" id="25"/>
          <p:cNvGrpSpPr/>
          <p:nvPr/>
        </p:nvGrpSpPr>
        <p:grpSpPr>
          <a:xfrm rot="0">
            <a:off x="11037521" y="3237301"/>
            <a:ext cx="6526600" cy="1091425"/>
            <a:chOff x="0" y="0"/>
            <a:chExt cx="1718940" cy="287454"/>
          </a:xfrm>
        </p:grpSpPr>
        <p:sp>
          <p:nvSpPr>
            <p:cNvPr name="Freeform 26" id="26"/>
            <p:cNvSpPr/>
            <p:nvPr/>
          </p:nvSpPr>
          <p:spPr>
            <a:xfrm flipH="false" flipV="false" rot="0">
              <a:off x="0" y="0"/>
              <a:ext cx="1718940" cy="287454"/>
            </a:xfrm>
            <a:custGeom>
              <a:avLst/>
              <a:gdLst/>
              <a:ahLst/>
              <a:cxnLst/>
              <a:rect r="r" b="b" t="t" l="l"/>
              <a:pathLst>
                <a:path h="287454" w="1718940">
                  <a:moveTo>
                    <a:pt x="43890" y="0"/>
                  </a:moveTo>
                  <a:lnTo>
                    <a:pt x="1675050" y="0"/>
                  </a:lnTo>
                  <a:cubicBezTo>
                    <a:pt x="1686690" y="0"/>
                    <a:pt x="1697854" y="4624"/>
                    <a:pt x="1706085" y="12855"/>
                  </a:cubicBezTo>
                  <a:cubicBezTo>
                    <a:pt x="1714316" y="21086"/>
                    <a:pt x="1718940" y="32249"/>
                    <a:pt x="1718940" y="43890"/>
                  </a:cubicBezTo>
                  <a:lnTo>
                    <a:pt x="1718940" y="243564"/>
                  </a:lnTo>
                  <a:cubicBezTo>
                    <a:pt x="1718940" y="255204"/>
                    <a:pt x="1714316" y="266368"/>
                    <a:pt x="1706085" y="274598"/>
                  </a:cubicBezTo>
                  <a:cubicBezTo>
                    <a:pt x="1697854" y="282829"/>
                    <a:pt x="1686690" y="287454"/>
                    <a:pt x="1675050" y="287454"/>
                  </a:cubicBezTo>
                  <a:lnTo>
                    <a:pt x="43890" y="287454"/>
                  </a:lnTo>
                  <a:cubicBezTo>
                    <a:pt x="32249" y="287454"/>
                    <a:pt x="21086" y="282829"/>
                    <a:pt x="12855" y="274598"/>
                  </a:cubicBezTo>
                  <a:cubicBezTo>
                    <a:pt x="4624" y="266368"/>
                    <a:pt x="0" y="255204"/>
                    <a:pt x="0" y="243564"/>
                  </a:cubicBezTo>
                  <a:lnTo>
                    <a:pt x="0" y="43890"/>
                  </a:lnTo>
                  <a:cubicBezTo>
                    <a:pt x="0" y="32249"/>
                    <a:pt x="4624" y="21086"/>
                    <a:pt x="12855" y="12855"/>
                  </a:cubicBezTo>
                  <a:cubicBezTo>
                    <a:pt x="21086" y="4624"/>
                    <a:pt x="32249" y="0"/>
                    <a:pt x="43890" y="0"/>
                  </a:cubicBezTo>
                  <a:close/>
                </a:path>
              </a:pathLst>
            </a:custGeom>
            <a:solidFill>
              <a:srgbClr val="FFFFFF"/>
            </a:solidFill>
            <a:ln w="19050" cap="rnd">
              <a:solidFill>
                <a:srgbClr val="004B6B"/>
              </a:solidFill>
              <a:prstDash val="solid"/>
              <a:round/>
            </a:ln>
          </p:spPr>
        </p:sp>
        <p:sp>
          <p:nvSpPr>
            <p:cNvPr name="TextBox 27" id="27"/>
            <p:cNvSpPr txBox="true"/>
            <p:nvPr/>
          </p:nvSpPr>
          <p:spPr>
            <a:xfrm>
              <a:off x="0" y="-47625"/>
              <a:ext cx="1718940" cy="335079"/>
            </a:xfrm>
            <a:prstGeom prst="rect">
              <a:avLst/>
            </a:prstGeom>
          </p:spPr>
          <p:txBody>
            <a:bodyPr anchor="ctr" rtlCol="false" tIns="50800" lIns="50800" bIns="50800" rIns="50800"/>
            <a:lstStyle/>
            <a:p>
              <a:pPr algn="ctr">
                <a:lnSpc>
                  <a:spcPts val="2674"/>
                </a:lnSpc>
              </a:pPr>
            </a:p>
          </p:txBody>
        </p:sp>
      </p:grpSp>
      <p:grpSp>
        <p:nvGrpSpPr>
          <p:cNvPr name="Group 28" id="28"/>
          <p:cNvGrpSpPr/>
          <p:nvPr/>
        </p:nvGrpSpPr>
        <p:grpSpPr>
          <a:xfrm rot="0">
            <a:off x="10936832" y="3146760"/>
            <a:ext cx="6526600" cy="1091425"/>
            <a:chOff x="0" y="0"/>
            <a:chExt cx="1718940" cy="287454"/>
          </a:xfrm>
        </p:grpSpPr>
        <p:sp>
          <p:nvSpPr>
            <p:cNvPr name="Freeform 29" id="29"/>
            <p:cNvSpPr/>
            <p:nvPr/>
          </p:nvSpPr>
          <p:spPr>
            <a:xfrm flipH="false" flipV="false" rot="0">
              <a:off x="0" y="0"/>
              <a:ext cx="1718940" cy="287454"/>
            </a:xfrm>
            <a:custGeom>
              <a:avLst/>
              <a:gdLst/>
              <a:ahLst/>
              <a:cxnLst/>
              <a:rect r="r" b="b" t="t" l="l"/>
              <a:pathLst>
                <a:path h="287454" w="1718940">
                  <a:moveTo>
                    <a:pt x="43890" y="0"/>
                  </a:moveTo>
                  <a:lnTo>
                    <a:pt x="1675050" y="0"/>
                  </a:lnTo>
                  <a:cubicBezTo>
                    <a:pt x="1686690" y="0"/>
                    <a:pt x="1697854" y="4624"/>
                    <a:pt x="1706085" y="12855"/>
                  </a:cubicBezTo>
                  <a:cubicBezTo>
                    <a:pt x="1714316" y="21086"/>
                    <a:pt x="1718940" y="32249"/>
                    <a:pt x="1718940" y="43890"/>
                  </a:cubicBezTo>
                  <a:lnTo>
                    <a:pt x="1718940" y="243564"/>
                  </a:lnTo>
                  <a:cubicBezTo>
                    <a:pt x="1718940" y="255204"/>
                    <a:pt x="1714316" y="266368"/>
                    <a:pt x="1706085" y="274598"/>
                  </a:cubicBezTo>
                  <a:cubicBezTo>
                    <a:pt x="1697854" y="282829"/>
                    <a:pt x="1686690" y="287454"/>
                    <a:pt x="1675050" y="287454"/>
                  </a:cubicBezTo>
                  <a:lnTo>
                    <a:pt x="43890" y="287454"/>
                  </a:lnTo>
                  <a:cubicBezTo>
                    <a:pt x="32249" y="287454"/>
                    <a:pt x="21086" y="282829"/>
                    <a:pt x="12855" y="274598"/>
                  </a:cubicBezTo>
                  <a:cubicBezTo>
                    <a:pt x="4624" y="266368"/>
                    <a:pt x="0" y="255204"/>
                    <a:pt x="0" y="243564"/>
                  </a:cubicBezTo>
                  <a:lnTo>
                    <a:pt x="0" y="43890"/>
                  </a:lnTo>
                  <a:cubicBezTo>
                    <a:pt x="0" y="32249"/>
                    <a:pt x="4624" y="21086"/>
                    <a:pt x="12855" y="12855"/>
                  </a:cubicBezTo>
                  <a:cubicBezTo>
                    <a:pt x="21086" y="4624"/>
                    <a:pt x="32249" y="0"/>
                    <a:pt x="43890" y="0"/>
                  </a:cubicBezTo>
                  <a:close/>
                </a:path>
              </a:pathLst>
            </a:custGeom>
            <a:solidFill>
              <a:srgbClr val="004B6B"/>
            </a:solidFill>
            <a:ln w="19050" cap="rnd">
              <a:solidFill>
                <a:srgbClr val="CBDDFA"/>
              </a:solidFill>
              <a:prstDash val="solid"/>
              <a:round/>
            </a:ln>
          </p:spPr>
        </p:sp>
        <p:sp>
          <p:nvSpPr>
            <p:cNvPr name="TextBox 30" id="30"/>
            <p:cNvSpPr txBox="true"/>
            <p:nvPr/>
          </p:nvSpPr>
          <p:spPr>
            <a:xfrm>
              <a:off x="0" y="-47625"/>
              <a:ext cx="1718940" cy="335079"/>
            </a:xfrm>
            <a:prstGeom prst="rect">
              <a:avLst/>
            </a:prstGeom>
          </p:spPr>
          <p:txBody>
            <a:bodyPr anchor="ctr" rtlCol="false" tIns="50800" lIns="50800" bIns="50800" rIns="50800"/>
            <a:lstStyle/>
            <a:p>
              <a:pPr algn="ctr">
                <a:lnSpc>
                  <a:spcPts val="2674"/>
                </a:lnSpc>
              </a:pPr>
            </a:p>
          </p:txBody>
        </p:sp>
      </p:grpSp>
      <p:sp>
        <p:nvSpPr>
          <p:cNvPr name="AutoShape 31" id="31"/>
          <p:cNvSpPr/>
          <p:nvPr/>
        </p:nvSpPr>
        <p:spPr>
          <a:xfrm>
            <a:off x="9588753" y="4994292"/>
            <a:ext cx="6075264" cy="0"/>
          </a:xfrm>
          <a:prstGeom prst="line">
            <a:avLst/>
          </a:prstGeom>
          <a:ln cap="flat" w="38100">
            <a:solidFill>
              <a:srgbClr val="FFFFFF"/>
            </a:solidFill>
            <a:prstDash val="solid"/>
            <a:headEnd type="none" len="sm" w="sm"/>
            <a:tailEnd type="none" len="sm" w="sm"/>
          </a:ln>
        </p:spPr>
      </p:sp>
      <p:sp>
        <p:nvSpPr>
          <p:cNvPr name="TextBox 32" id="32"/>
          <p:cNvSpPr txBox="true"/>
          <p:nvPr/>
        </p:nvSpPr>
        <p:spPr>
          <a:xfrm rot="0">
            <a:off x="8670601" y="4751705"/>
            <a:ext cx="7830868" cy="391795"/>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Poppins Bold"/>
                <a:ea typeface="Poppins Bold"/>
                <a:cs typeface="Poppins Bold"/>
                <a:sym typeface="Poppins Bold"/>
              </a:rPr>
              <a:t>Discount Effect on Different Categories</a:t>
            </a:r>
          </a:p>
        </p:txBody>
      </p:sp>
      <p:sp>
        <p:nvSpPr>
          <p:cNvPr name="TextBox 33" id="33"/>
          <p:cNvSpPr txBox="true"/>
          <p:nvPr/>
        </p:nvSpPr>
        <p:spPr>
          <a:xfrm rot="0">
            <a:off x="7076387" y="8084504"/>
            <a:ext cx="5577668" cy="1727073"/>
          </a:xfrm>
          <a:prstGeom prst="rect">
            <a:avLst/>
          </a:prstGeom>
        </p:spPr>
        <p:txBody>
          <a:bodyPr anchor="t" rtlCol="false" tIns="0" lIns="0" bIns="0" rIns="0">
            <a:spAutoFit/>
          </a:bodyPr>
          <a:lstStyle/>
          <a:p>
            <a:pPr algn="l" marL="388622" indent="-194311" lvl="1">
              <a:lnSpc>
                <a:spcPts val="2736"/>
              </a:lnSpc>
              <a:buFont typeface="Arial"/>
              <a:buChar char="•"/>
            </a:pPr>
            <a:r>
              <a:rPr lang="en-US" sz="1800">
                <a:solidFill>
                  <a:srgbClr val="000000"/>
                </a:solidFill>
                <a:latin typeface="Poppins"/>
                <a:ea typeface="Poppins"/>
                <a:cs typeface="Poppins"/>
                <a:sym typeface="Poppins"/>
              </a:rPr>
              <a:t>Came</a:t>
            </a:r>
            <a:r>
              <a:rPr lang="en-US" sz="1800">
                <a:solidFill>
                  <a:srgbClr val="000000"/>
                </a:solidFill>
                <a:latin typeface="Poppins"/>
                <a:ea typeface="Poppins"/>
                <a:cs typeface="Poppins"/>
                <a:sym typeface="Poppins"/>
              </a:rPr>
              <a:t>ra Accessories, GameCDDVD, and Gaming Hardware  have the highest discounts but generate lower GMV.</a:t>
            </a:r>
          </a:p>
          <a:p>
            <a:pPr algn="l" marL="388622" indent="-194311" lvl="1">
              <a:lnSpc>
                <a:spcPts val="2736"/>
              </a:lnSpc>
              <a:buFont typeface="Arial"/>
              <a:buChar char="•"/>
            </a:pPr>
            <a:r>
              <a:rPr lang="en-US" sz="1800">
                <a:solidFill>
                  <a:srgbClr val="000000"/>
                </a:solidFill>
                <a:latin typeface="Poppins"/>
                <a:ea typeface="Poppins"/>
                <a:cs typeface="Poppins"/>
                <a:sym typeface="Poppins"/>
              </a:rPr>
              <a:t>Camera and EntertainmentSmall have relatively lower discounts but dominate GMV</a:t>
            </a:r>
          </a:p>
        </p:txBody>
      </p:sp>
      <p:grpSp>
        <p:nvGrpSpPr>
          <p:cNvPr name="Group 34" id="34"/>
          <p:cNvGrpSpPr/>
          <p:nvPr/>
        </p:nvGrpSpPr>
        <p:grpSpPr>
          <a:xfrm rot="0">
            <a:off x="12654054" y="8535573"/>
            <a:ext cx="5260081" cy="1219517"/>
            <a:chOff x="0" y="0"/>
            <a:chExt cx="1385371" cy="321190"/>
          </a:xfrm>
        </p:grpSpPr>
        <p:sp>
          <p:nvSpPr>
            <p:cNvPr name="Freeform 35" id="35"/>
            <p:cNvSpPr/>
            <p:nvPr/>
          </p:nvSpPr>
          <p:spPr>
            <a:xfrm flipH="false" flipV="false" rot="0">
              <a:off x="0" y="0"/>
              <a:ext cx="1385371" cy="321190"/>
            </a:xfrm>
            <a:custGeom>
              <a:avLst/>
              <a:gdLst/>
              <a:ahLst/>
              <a:cxnLst/>
              <a:rect r="r" b="b" t="t" l="l"/>
              <a:pathLst>
                <a:path h="321190" w="1385371">
                  <a:moveTo>
                    <a:pt x="54458" y="0"/>
                  </a:moveTo>
                  <a:lnTo>
                    <a:pt x="1330914" y="0"/>
                  </a:lnTo>
                  <a:cubicBezTo>
                    <a:pt x="1360990" y="0"/>
                    <a:pt x="1385371" y="24381"/>
                    <a:pt x="1385371" y="54458"/>
                  </a:cubicBezTo>
                  <a:lnTo>
                    <a:pt x="1385371" y="266732"/>
                  </a:lnTo>
                  <a:cubicBezTo>
                    <a:pt x="1385371" y="296808"/>
                    <a:pt x="1360990" y="321190"/>
                    <a:pt x="1330914" y="321190"/>
                  </a:cubicBezTo>
                  <a:lnTo>
                    <a:pt x="54458" y="321190"/>
                  </a:lnTo>
                  <a:cubicBezTo>
                    <a:pt x="24381" y="321190"/>
                    <a:pt x="0" y="296808"/>
                    <a:pt x="0" y="266732"/>
                  </a:cubicBezTo>
                  <a:lnTo>
                    <a:pt x="0" y="54458"/>
                  </a:lnTo>
                  <a:cubicBezTo>
                    <a:pt x="0" y="24381"/>
                    <a:pt x="24381" y="0"/>
                    <a:pt x="54458" y="0"/>
                  </a:cubicBezTo>
                  <a:close/>
                </a:path>
              </a:pathLst>
            </a:custGeom>
            <a:solidFill>
              <a:srgbClr val="FFFFFF"/>
            </a:solidFill>
            <a:ln w="19050" cap="rnd">
              <a:solidFill>
                <a:srgbClr val="004B6B"/>
              </a:solidFill>
              <a:prstDash val="solid"/>
              <a:round/>
            </a:ln>
          </p:spPr>
        </p:sp>
        <p:sp>
          <p:nvSpPr>
            <p:cNvPr name="TextBox 36" id="36"/>
            <p:cNvSpPr txBox="true"/>
            <p:nvPr/>
          </p:nvSpPr>
          <p:spPr>
            <a:xfrm>
              <a:off x="0" y="-47625"/>
              <a:ext cx="1385371" cy="368815"/>
            </a:xfrm>
            <a:prstGeom prst="rect">
              <a:avLst/>
            </a:prstGeom>
          </p:spPr>
          <p:txBody>
            <a:bodyPr anchor="ctr" rtlCol="false" tIns="50800" lIns="50800" bIns="50800" rIns="50800"/>
            <a:lstStyle/>
            <a:p>
              <a:pPr algn="ctr">
                <a:lnSpc>
                  <a:spcPts val="2674"/>
                </a:lnSpc>
              </a:pPr>
            </a:p>
          </p:txBody>
        </p:sp>
      </p:grpSp>
      <p:grpSp>
        <p:nvGrpSpPr>
          <p:cNvPr name="Group 37" id="37"/>
          <p:cNvGrpSpPr/>
          <p:nvPr/>
        </p:nvGrpSpPr>
        <p:grpSpPr>
          <a:xfrm rot="0">
            <a:off x="12565477" y="8436929"/>
            <a:ext cx="5280236" cy="1203762"/>
            <a:chOff x="0" y="0"/>
            <a:chExt cx="1390679" cy="317040"/>
          </a:xfrm>
        </p:grpSpPr>
        <p:sp>
          <p:nvSpPr>
            <p:cNvPr name="Freeform 38" id="38"/>
            <p:cNvSpPr/>
            <p:nvPr/>
          </p:nvSpPr>
          <p:spPr>
            <a:xfrm flipH="false" flipV="false" rot="0">
              <a:off x="0" y="0"/>
              <a:ext cx="1390679" cy="317040"/>
            </a:xfrm>
            <a:custGeom>
              <a:avLst/>
              <a:gdLst/>
              <a:ahLst/>
              <a:cxnLst/>
              <a:rect r="r" b="b" t="t" l="l"/>
              <a:pathLst>
                <a:path h="317040" w="1390679">
                  <a:moveTo>
                    <a:pt x="54250" y="0"/>
                  </a:moveTo>
                  <a:lnTo>
                    <a:pt x="1336430" y="0"/>
                  </a:lnTo>
                  <a:cubicBezTo>
                    <a:pt x="1350818" y="0"/>
                    <a:pt x="1364616" y="5716"/>
                    <a:pt x="1374790" y="15889"/>
                  </a:cubicBezTo>
                  <a:cubicBezTo>
                    <a:pt x="1384964" y="26063"/>
                    <a:pt x="1390679" y="39862"/>
                    <a:pt x="1390679" y="54250"/>
                  </a:cubicBezTo>
                  <a:lnTo>
                    <a:pt x="1390679" y="262790"/>
                  </a:lnTo>
                  <a:cubicBezTo>
                    <a:pt x="1390679" y="277178"/>
                    <a:pt x="1384964" y="290977"/>
                    <a:pt x="1374790" y="301151"/>
                  </a:cubicBezTo>
                  <a:cubicBezTo>
                    <a:pt x="1364616" y="311325"/>
                    <a:pt x="1350818" y="317040"/>
                    <a:pt x="1336430" y="317040"/>
                  </a:cubicBezTo>
                  <a:lnTo>
                    <a:pt x="54250" y="317040"/>
                  </a:lnTo>
                  <a:cubicBezTo>
                    <a:pt x="39862" y="317040"/>
                    <a:pt x="26063" y="311325"/>
                    <a:pt x="15889" y="301151"/>
                  </a:cubicBezTo>
                  <a:cubicBezTo>
                    <a:pt x="5716" y="290977"/>
                    <a:pt x="0" y="277178"/>
                    <a:pt x="0" y="262790"/>
                  </a:cubicBezTo>
                  <a:lnTo>
                    <a:pt x="0" y="54250"/>
                  </a:lnTo>
                  <a:cubicBezTo>
                    <a:pt x="0" y="39862"/>
                    <a:pt x="5716" y="26063"/>
                    <a:pt x="15889" y="15889"/>
                  </a:cubicBezTo>
                  <a:cubicBezTo>
                    <a:pt x="26063" y="5716"/>
                    <a:pt x="39862" y="0"/>
                    <a:pt x="54250" y="0"/>
                  </a:cubicBezTo>
                  <a:close/>
                </a:path>
              </a:pathLst>
            </a:custGeom>
            <a:solidFill>
              <a:srgbClr val="004B6B"/>
            </a:solidFill>
            <a:ln w="19050" cap="rnd">
              <a:solidFill>
                <a:srgbClr val="CBDDFA"/>
              </a:solidFill>
              <a:prstDash val="solid"/>
              <a:round/>
            </a:ln>
          </p:spPr>
        </p:sp>
        <p:sp>
          <p:nvSpPr>
            <p:cNvPr name="TextBox 39" id="39"/>
            <p:cNvSpPr txBox="true"/>
            <p:nvPr/>
          </p:nvSpPr>
          <p:spPr>
            <a:xfrm>
              <a:off x="0" y="-47625"/>
              <a:ext cx="1390679" cy="364665"/>
            </a:xfrm>
            <a:prstGeom prst="rect">
              <a:avLst/>
            </a:prstGeom>
          </p:spPr>
          <p:txBody>
            <a:bodyPr anchor="ctr" rtlCol="false" tIns="50800" lIns="50800" bIns="50800" rIns="50800"/>
            <a:lstStyle/>
            <a:p>
              <a:pPr algn="ctr">
                <a:lnSpc>
                  <a:spcPts val="2674"/>
                </a:lnSpc>
              </a:pPr>
            </a:p>
          </p:txBody>
        </p:sp>
      </p:grpSp>
      <p:sp>
        <p:nvSpPr>
          <p:cNvPr name="Freeform 40" id="40"/>
          <p:cNvSpPr/>
          <p:nvPr/>
        </p:nvSpPr>
        <p:spPr>
          <a:xfrm flipH="false" flipV="false" rot="0">
            <a:off x="421437" y="2175377"/>
            <a:ext cx="6254347" cy="2462133"/>
          </a:xfrm>
          <a:custGeom>
            <a:avLst/>
            <a:gdLst/>
            <a:ahLst/>
            <a:cxnLst/>
            <a:rect r="r" b="b" t="t" l="l"/>
            <a:pathLst>
              <a:path h="2462133" w="6254347">
                <a:moveTo>
                  <a:pt x="0" y="0"/>
                </a:moveTo>
                <a:lnTo>
                  <a:pt x="6254347" y="0"/>
                </a:lnTo>
                <a:lnTo>
                  <a:pt x="6254347" y="2462133"/>
                </a:lnTo>
                <a:lnTo>
                  <a:pt x="0" y="2462133"/>
                </a:lnTo>
                <a:lnTo>
                  <a:pt x="0" y="0"/>
                </a:lnTo>
                <a:close/>
              </a:path>
            </a:pathLst>
          </a:custGeom>
          <a:blipFill>
            <a:blip r:embed="rId5"/>
            <a:stretch>
              <a:fillRect l="-5446" t="0" r="-5446" b="0"/>
            </a:stretch>
          </a:blipFill>
          <a:ln w="19050" cap="sq">
            <a:solidFill>
              <a:srgbClr val="000000"/>
            </a:solidFill>
            <a:prstDash val="solid"/>
            <a:miter/>
          </a:ln>
        </p:spPr>
      </p:sp>
      <p:grpSp>
        <p:nvGrpSpPr>
          <p:cNvPr name="Group 41" id="41"/>
          <p:cNvGrpSpPr/>
          <p:nvPr/>
        </p:nvGrpSpPr>
        <p:grpSpPr>
          <a:xfrm rot="0">
            <a:off x="0" y="0"/>
            <a:ext cx="18288000" cy="1028700"/>
            <a:chOff x="0" y="0"/>
            <a:chExt cx="4816593" cy="270933"/>
          </a:xfrm>
        </p:grpSpPr>
        <p:sp>
          <p:nvSpPr>
            <p:cNvPr name="Freeform 42" id="42"/>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3" id="43"/>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TextBox 44" id="44"/>
          <p:cNvSpPr txBox="true"/>
          <p:nvPr/>
        </p:nvSpPr>
        <p:spPr>
          <a:xfrm rot="0">
            <a:off x="324821" y="148560"/>
            <a:ext cx="17638358"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Revenue Insights: Categories, Luxury vs. Mass-Market, and Discounts</a:t>
            </a:r>
          </a:p>
        </p:txBody>
      </p:sp>
      <p:sp>
        <p:nvSpPr>
          <p:cNvPr name="Freeform 45" id="45"/>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6" id="46"/>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7" id="47"/>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8" id="48"/>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9" id="49"/>
          <p:cNvSpPr txBox="true"/>
          <p:nvPr/>
        </p:nvSpPr>
        <p:spPr>
          <a:xfrm rot="0">
            <a:off x="311757" y="4723235"/>
            <a:ext cx="6364630" cy="3932555"/>
          </a:xfrm>
          <a:prstGeom prst="rect">
            <a:avLst/>
          </a:prstGeom>
        </p:spPr>
        <p:txBody>
          <a:bodyPr anchor="t" rtlCol="false" tIns="0" lIns="0" bIns="0" rIns="0">
            <a:spAutoFit/>
          </a:bodyPr>
          <a:lstStyle/>
          <a:p>
            <a:pPr algn="l" marL="431801" indent="-215900" lvl="1">
              <a:lnSpc>
                <a:spcPts val="3460"/>
              </a:lnSpc>
              <a:buFont typeface="Arial"/>
              <a:buChar char="•"/>
            </a:pPr>
            <a:r>
              <a:rPr lang="en-US" sz="2000">
                <a:solidFill>
                  <a:srgbClr val="000000"/>
                </a:solidFill>
                <a:latin typeface="Poppins"/>
                <a:ea typeface="Poppins"/>
                <a:cs typeface="Poppins"/>
                <a:sym typeface="Poppins"/>
              </a:rPr>
              <a:t>Cameras dominate GMV, followed by EntertainmentSmall with strong market interest.</a:t>
            </a:r>
          </a:p>
          <a:p>
            <a:pPr algn="l" marL="431801" indent="-215900" lvl="1">
              <a:lnSpc>
                <a:spcPts val="3460"/>
              </a:lnSpc>
              <a:buFont typeface="Arial"/>
              <a:buChar char="•"/>
            </a:pPr>
            <a:r>
              <a:rPr lang="en-US" sz="2000">
                <a:solidFill>
                  <a:srgbClr val="000000"/>
                </a:solidFill>
                <a:latin typeface="Poppins"/>
                <a:ea typeface="Poppins"/>
                <a:cs typeface="Poppins"/>
                <a:sym typeface="Poppins"/>
              </a:rPr>
              <a:t>GamingHardware is a niche but valuable segment.</a:t>
            </a:r>
          </a:p>
          <a:p>
            <a:pPr algn="l" marL="431801" indent="-215900" lvl="1">
              <a:lnSpc>
                <a:spcPts val="3460"/>
              </a:lnSpc>
              <a:buFont typeface="Arial"/>
              <a:buChar char="•"/>
            </a:pPr>
            <a:r>
              <a:rPr lang="en-US" sz="2000">
                <a:solidFill>
                  <a:srgbClr val="000000"/>
                </a:solidFill>
                <a:latin typeface="Poppins"/>
                <a:ea typeface="Poppins"/>
                <a:cs typeface="Poppins"/>
                <a:sym typeface="Poppins"/>
              </a:rPr>
              <a:t>Camera Accessories &amp; GameCD/DVD have lower GMV due to sales volume or pricing.</a:t>
            </a:r>
          </a:p>
          <a:p>
            <a:pPr algn="l" marL="431801" indent="-215900" lvl="1">
              <a:lnSpc>
                <a:spcPts val="3460"/>
              </a:lnSpc>
              <a:buFont typeface="Arial"/>
              <a:buChar char="•"/>
            </a:pPr>
            <a:r>
              <a:rPr lang="en-US" sz="2000">
                <a:solidFill>
                  <a:srgbClr val="000000"/>
                </a:solidFill>
                <a:latin typeface="Poppins"/>
                <a:ea typeface="Poppins"/>
                <a:cs typeface="Poppins"/>
                <a:sym typeface="Poppins"/>
              </a:rPr>
              <a:t>EntertainmentSmall sees high unit sales despite lower GMV.</a:t>
            </a:r>
          </a:p>
        </p:txBody>
      </p:sp>
      <p:sp>
        <p:nvSpPr>
          <p:cNvPr name="TextBox 50" id="50"/>
          <p:cNvSpPr txBox="true"/>
          <p:nvPr/>
        </p:nvSpPr>
        <p:spPr>
          <a:xfrm rot="0">
            <a:off x="10439578" y="1786590"/>
            <a:ext cx="7225232" cy="1217295"/>
          </a:xfrm>
          <a:prstGeom prst="rect">
            <a:avLst/>
          </a:prstGeom>
        </p:spPr>
        <p:txBody>
          <a:bodyPr anchor="t" rtlCol="false" tIns="0" lIns="0" bIns="0" rIns="0">
            <a:spAutoFit/>
          </a:bodyPr>
          <a:lstStyle/>
          <a:p>
            <a:pPr algn="l" marL="431801" indent="-215900" lvl="1">
              <a:lnSpc>
                <a:spcPts val="3680"/>
              </a:lnSpc>
              <a:buFont typeface="Arial"/>
              <a:buChar char="•"/>
            </a:pPr>
            <a:r>
              <a:rPr lang="en-US" sz="2000">
                <a:solidFill>
                  <a:srgbClr val="000000"/>
                </a:solidFill>
                <a:latin typeface="Poppins"/>
                <a:ea typeface="Poppins"/>
                <a:cs typeface="Poppins"/>
                <a:sym typeface="Poppins"/>
              </a:rPr>
              <a:t>Luxu</a:t>
            </a:r>
            <a:r>
              <a:rPr lang="en-US" sz="2000">
                <a:solidFill>
                  <a:srgbClr val="000000"/>
                </a:solidFill>
                <a:latin typeface="Poppins"/>
                <a:ea typeface="Poppins"/>
                <a:cs typeface="Poppins"/>
                <a:sym typeface="Poppins"/>
              </a:rPr>
              <a:t>ry products dominate GMV, contributing 76.4%.</a:t>
            </a:r>
          </a:p>
          <a:p>
            <a:pPr algn="l" marL="431801" indent="-215900" lvl="1">
              <a:lnSpc>
                <a:spcPts val="2800"/>
              </a:lnSpc>
              <a:buFont typeface="Arial"/>
              <a:buChar char="•"/>
            </a:pPr>
            <a:r>
              <a:rPr lang="en-US" sz="2000">
                <a:solidFill>
                  <a:srgbClr val="000000"/>
                </a:solidFill>
                <a:latin typeface="Poppins"/>
                <a:ea typeface="Poppins"/>
                <a:cs typeface="Poppins"/>
                <a:sym typeface="Poppins"/>
              </a:rPr>
              <a:t>Mass-market products account for only 23.6%, suggesting lower revenue contribution.</a:t>
            </a:r>
          </a:p>
        </p:txBody>
      </p:sp>
      <p:sp>
        <p:nvSpPr>
          <p:cNvPr name="TextBox 51" id="51"/>
          <p:cNvSpPr txBox="true"/>
          <p:nvPr/>
        </p:nvSpPr>
        <p:spPr>
          <a:xfrm rot="0">
            <a:off x="11227668" y="3290517"/>
            <a:ext cx="6146305" cy="746760"/>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High-v</a:t>
            </a:r>
            <a:r>
              <a:rPr lang="en-US" sz="2100">
                <a:solidFill>
                  <a:srgbClr val="FFFFFF"/>
                </a:solidFill>
                <a:latin typeface="Poppins"/>
                <a:ea typeface="Poppins"/>
                <a:cs typeface="Poppins"/>
                <a:sym typeface="Poppins"/>
              </a:rPr>
              <a:t>alue products drive overall revenue, making luxury a key segment for profitability.</a:t>
            </a:r>
          </a:p>
        </p:txBody>
      </p:sp>
      <p:sp>
        <p:nvSpPr>
          <p:cNvPr name="TextBox 52" id="52"/>
          <p:cNvSpPr txBox="true"/>
          <p:nvPr/>
        </p:nvSpPr>
        <p:spPr>
          <a:xfrm rot="0">
            <a:off x="12805245" y="8468898"/>
            <a:ext cx="4800700" cy="1073150"/>
          </a:xfrm>
          <a:prstGeom prst="rect">
            <a:avLst/>
          </a:prstGeom>
        </p:spPr>
        <p:txBody>
          <a:bodyPr anchor="t" rtlCol="false" tIns="0" lIns="0" bIns="0" rIns="0">
            <a:spAutoFit/>
          </a:bodyPr>
          <a:lstStyle/>
          <a:p>
            <a:pPr algn="just">
              <a:lnSpc>
                <a:spcPts val="2800"/>
              </a:lnSpc>
            </a:pPr>
            <a:r>
              <a:rPr lang="en-US" sz="2000">
                <a:solidFill>
                  <a:srgbClr val="FFFFFF"/>
                </a:solidFill>
                <a:latin typeface="Poppins"/>
                <a:ea typeface="Poppins"/>
                <a:cs typeface="Poppins"/>
                <a:sym typeface="Poppins"/>
              </a:rPr>
              <a:t>Moderate</a:t>
            </a:r>
            <a:r>
              <a:rPr lang="en-US" sz="2000">
                <a:solidFill>
                  <a:srgbClr val="FFFFFF"/>
                </a:solidFill>
                <a:latin typeface="Poppins"/>
                <a:ea typeface="Poppins"/>
                <a:cs typeface="Poppins"/>
                <a:sym typeface="Poppins"/>
              </a:rPr>
              <a:t> discounts indicate strong demand, while high discounts don't always boost revenue.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1824" y="1425482"/>
            <a:ext cx="8411068" cy="8421681"/>
            <a:chOff x="0" y="0"/>
            <a:chExt cx="2215261" cy="2218056"/>
          </a:xfrm>
        </p:grpSpPr>
        <p:sp>
          <p:nvSpPr>
            <p:cNvPr name="Freeform 3" id="3"/>
            <p:cNvSpPr/>
            <p:nvPr/>
          </p:nvSpPr>
          <p:spPr>
            <a:xfrm flipH="false" flipV="false" rot="0">
              <a:off x="0" y="0"/>
              <a:ext cx="2215261" cy="2218056"/>
            </a:xfrm>
            <a:custGeom>
              <a:avLst/>
              <a:gdLst/>
              <a:ahLst/>
              <a:cxnLst/>
              <a:rect r="r" b="b" t="t" l="l"/>
              <a:pathLst>
                <a:path h="2218056" w="2215261">
                  <a:moveTo>
                    <a:pt x="27613" y="0"/>
                  </a:moveTo>
                  <a:lnTo>
                    <a:pt x="2187648" y="0"/>
                  </a:lnTo>
                  <a:cubicBezTo>
                    <a:pt x="2194971" y="0"/>
                    <a:pt x="2201995" y="2909"/>
                    <a:pt x="2207173" y="8088"/>
                  </a:cubicBezTo>
                  <a:cubicBezTo>
                    <a:pt x="2212352" y="13266"/>
                    <a:pt x="2215261" y="20290"/>
                    <a:pt x="2215261" y="27613"/>
                  </a:cubicBezTo>
                  <a:lnTo>
                    <a:pt x="2215261" y="2190443"/>
                  </a:lnTo>
                  <a:cubicBezTo>
                    <a:pt x="2215261" y="2197766"/>
                    <a:pt x="2212352" y="2204790"/>
                    <a:pt x="2207173" y="2209968"/>
                  </a:cubicBezTo>
                  <a:cubicBezTo>
                    <a:pt x="2201995" y="2215147"/>
                    <a:pt x="2194971" y="2218056"/>
                    <a:pt x="2187648" y="2218056"/>
                  </a:cubicBezTo>
                  <a:lnTo>
                    <a:pt x="27613" y="2218056"/>
                  </a:lnTo>
                  <a:cubicBezTo>
                    <a:pt x="20290" y="2218056"/>
                    <a:pt x="13266" y="2215147"/>
                    <a:pt x="8088" y="2209968"/>
                  </a:cubicBezTo>
                  <a:cubicBezTo>
                    <a:pt x="2909" y="2204790"/>
                    <a:pt x="0" y="2197766"/>
                    <a:pt x="0" y="2190443"/>
                  </a:cubicBezTo>
                  <a:lnTo>
                    <a:pt x="0" y="27613"/>
                  </a:lnTo>
                  <a:cubicBezTo>
                    <a:pt x="0" y="20290"/>
                    <a:pt x="2909" y="13266"/>
                    <a:pt x="8088" y="8088"/>
                  </a:cubicBezTo>
                  <a:cubicBezTo>
                    <a:pt x="13266" y="2909"/>
                    <a:pt x="20290" y="0"/>
                    <a:pt x="27613" y="0"/>
                  </a:cubicBezTo>
                  <a:close/>
                </a:path>
              </a:pathLst>
            </a:custGeom>
            <a:solidFill>
              <a:srgbClr val="E1ECFD"/>
            </a:solidFill>
            <a:ln w="38100" cap="rnd">
              <a:solidFill>
                <a:srgbClr val="073C91"/>
              </a:solidFill>
              <a:prstDash val="solid"/>
              <a:round/>
            </a:ln>
          </p:spPr>
        </p:sp>
        <p:sp>
          <p:nvSpPr>
            <p:cNvPr name="TextBox 4" id="4"/>
            <p:cNvSpPr txBox="true"/>
            <p:nvPr/>
          </p:nvSpPr>
          <p:spPr>
            <a:xfrm>
              <a:off x="0" y="-66675"/>
              <a:ext cx="2215261" cy="2284731"/>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423434" y="1923796"/>
            <a:ext cx="7927848" cy="3369336"/>
          </a:xfrm>
          <a:custGeom>
            <a:avLst/>
            <a:gdLst/>
            <a:ahLst/>
            <a:cxnLst/>
            <a:rect r="r" b="b" t="t" l="l"/>
            <a:pathLst>
              <a:path h="3369336" w="7927848">
                <a:moveTo>
                  <a:pt x="0" y="0"/>
                </a:moveTo>
                <a:lnTo>
                  <a:pt x="7927848" y="0"/>
                </a:lnTo>
                <a:lnTo>
                  <a:pt x="7927848" y="3369335"/>
                </a:lnTo>
                <a:lnTo>
                  <a:pt x="0" y="3369335"/>
                </a:lnTo>
                <a:lnTo>
                  <a:pt x="0" y="0"/>
                </a:lnTo>
                <a:close/>
              </a:path>
            </a:pathLst>
          </a:custGeom>
          <a:blipFill>
            <a:blip r:embed="rId2"/>
            <a:stretch>
              <a:fillRect l="0" t="0" r="0" b="0"/>
            </a:stretch>
          </a:blipFill>
          <a:ln w="19050" cap="sq">
            <a:solidFill>
              <a:srgbClr val="000000"/>
            </a:solidFill>
            <a:prstDash val="solid"/>
            <a:miter/>
          </a:ln>
        </p:spPr>
      </p:sp>
      <p:sp>
        <p:nvSpPr>
          <p:cNvPr name="AutoShape 6" id="6"/>
          <p:cNvSpPr/>
          <p:nvPr/>
        </p:nvSpPr>
        <p:spPr>
          <a:xfrm flipV="true">
            <a:off x="4313417" y="5404743"/>
            <a:ext cx="19050" cy="1559290"/>
          </a:xfrm>
          <a:prstGeom prst="line">
            <a:avLst/>
          </a:prstGeom>
          <a:ln cap="flat" w="38100">
            <a:solidFill>
              <a:srgbClr val="000000">
                <a:alpha val="21961"/>
              </a:srgbClr>
            </a:solidFill>
            <a:prstDash val="solid"/>
            <a:headEnd type="none" len="sm" w="sm"/>
            <a:tailEnd type="none" len="sm" w="sm"/>
          </a:ln>
        </p:spPr>
      </p:sp>
      <p:grpSp>
        <p:nvGrpSpPr>
          <p:cNvPr name="Group 7" id="7"/>
          <p:cNvGrpSpPr/>
          <p:nvPr/>
        </p:nvGrpSpPr>
        <p:grpSpPr>
          <a:xfrm rot="0">
            <a:off x="1118020" y="8802571"/>
            <a:ext cx="6456336" cy="1287899"/>
            <a:chOff x="0" y="0"/>
            <a:chExt cx="1700434" cy="339200"/>
          </a:xfrm>
        </p:grpSpPr>
        <p:sp>
          <p:nvSpPr>
            <p:cNvPr name="Freeform 8" id="8"/>
            <p:cNvSpPr/>
            <p:nvPr/>
          </p:nvSpPr>
          <p:spPr>
            <a:xfrm flipH="false" flipV="false" rot="0">
              <a:off x="0" y="0"/>
              <a:ext cx="1700434" cy="339200"/>
            </a:xfrm>
            <a:custGeom>
              <a:avLst/>
              <a:gdLst/>
              <a:ahLst/>
              <a:cxnLst/>
              <a:rect r="r" b="b" t="t" l="l"/>
              <a:pathLst>
                <a:path h="339200" w="1700434">
                  <a:moveTo>
                    <a:pt x="41969" y="0"/>
                  </a:moveTo>
                  <a:lnTo>
                    <a:pt x="1658465" y="0"/>
                  </a:lnTo>
                  <a:cubicBezTo>
                    <a:pt x="1681644" y="0"/>
                    <a:pt x="1700434" y="18790"/>
                    <a:pt x="1700434" y="41969"/>
                  </a:cubicBezTo>
                  <a:lnTo>
                    <a:pt x="1700434" y="297230"/>
                  </a:lnTo>
                  <a:cubicBezTo>
                    <a:pt x="1700434" y="308361"/>
                    <a:pt x="1696012" y="319036"/>
                    <a:pt x="1688142" y="326907"/>
                  </a:cubicBezTo>
                  <a:cubicBezTo>
                    <a:pt x="1680271" y="334778"/>
                    <a:pt x="1669596" y="339200"/>
                    <a:pt x="1658465" y="339200"/>
                  </a:cubicBezTo>
                  <a:lnTo>
                    <a:pt x="41969" y="339200"/>
                  </a:lnTo>
                  <a:cubicBezTo>
                    <a:pt x="30838" y="339200"/>
                    <a:pt x="20163" y="334778"/>
                    <a:pt x="12292" y="326907"/>
                  </a:cubicBezTo>
                  <a:cubicBezTo>
                    <a:pt x="4422" y="319036"/>
                    <a:pt x="0" y="308361"/>
                    <a:pt x="0" y="297230"/>
                  </a:cubicBezTo>
                  <a:lnTo>
                    <a:pt x="0" y="41969"/>
                  </a:lnTo>
                  <a:cubicBezTo>
                    <a:pt x="0" y="30838"/>
                    <a:pt x="4422" y="20163"/>
                    <a:pt x="12292" y="12292"/>
                  </a:cubicBezTo>
                  <a:cubicBezTo>
                    <a:pt x="20163" y="4422"/>
                    <a:pt x="30838" y="0"/>
                    <a:pt x="41969" y="0"/>
                  </a:cubicBezTo>
                  <a:close/>
                </a:path>
              </a:pathLst>
            </a:custGeom>
            <a:solidFill>
              <a:srgbClr val="FDFDFD"/>
            </a:solidFill>
            <a:ln w="19050" cap="rnd">
              <a:solidFill>
                <a:srgbClr val="13538A"/>
              </a:solidFill>
              <a:prstDash val="solid"/>
              <a:round/>
            </a:ln>
          </p:spPr>
        </p:sp>
        <p:sp>
          <p:nvSpPr>
            <p:cNvPr name="TextBox 9" id="9"/>
            <p:cNvSpPr txBox="true"/>
            <p:nvPr/>
          </p:nvSpPr>
          <p:spPr>
            <a:xfrm>
              <a:off x="0" y="-47625"/>
              <a:ext cx="1700434" cy="386825"/>
            </a:xfrm>
            <a:prstGeom prst="rect">
              <a:avLst/>
            </a:prstGeom>
          </p:spPr>
          <p:txBody>
            <a:bodyPr anchor="ctr" rtlCol="false" tIns="50800" lIns="50800" bIns="50800" rIns="50800"/>
            <a:lstStyle/>
            <a:p>
              <a:pPr algn="ctr">
                <a:lnSpc>
                  <a:spcPts val="2674"/>
                </a:lnSpc>
              </a:pPr>
            </a:p>
          </p:txBody>
        </p:sp>
      </p:grpSp>
      <p:grpSp>
        <p:nvGrpSpPr>
          <p:cNvPr name="Group 10" id="10"/>
          <p:cNvGrpSpPr/>
          <p:nvPr/>
        </p:nvGrpSpPr>
        <p:grpSpPr>
          <a:xfrm rot="0">
            <a:off x="1006720" y="8723474"/>
            <a:ext cx="6456336" cy="1287899"/>
            <a:chOff x="0" y="0"/>
            <a:chExt cx="1700434" cy="339200"/>
          </a:xfrm>
        </p:grpSpPr>
        <p:sp>
          <p:nvSpPr>
            <p:cNvPr name="Freeform 11" id="11"/>
            <p:cNvSpPr/>
            <p:nvPr/>
          </p:nvSpPr>
          <p:spPr>
            <a:xfrm flipH="false" flipV="false" rot="0">
              <a:off x="0" y="0"/>
              <a:ext cx="1700434" cy="339200"/>
            </a:xfrm>
            <a:custGeom>
              <a:avLst/>
              <a:gdLst/>
              <a:ahLst/>
              <a:cxnLst/>
              <a:rect r="r" b="b" t="t" l="l"/>
              <a:pathLst>
                <a:path h="339200" w="1700434">
                  <a:moveTo>
                    <a:pt x="41969" y="0"/>
                  </a:moveTo>
                  <a:lnTo>
                    <a:pt x="1658465" y="0"/>
                  </a:lnTo>
                  <a:cubicBezTo>
                    <a:pt x="1681644" y="0"/>
                    <a:pt x="1700434" y="18790"/>
                    <a:pt x="1700434" y="41969"/>
                  </a:cubicBezTo>
                  <a:lnTo>
                    <a:pt x="1700434" y="297230"/>
                  </a:lnTo>
                  <a:cubicBezTo>
                    <a:pt x="1700434" y="308361"/>
                    <a:pt x="1696012" y="319036"/>
                    <a:pt x="1688142" y="326907"/>
                  </a:cubicBezTo>
                  <a:cubicBezTo>
                    <a:pt x="1680271" y="334778"/>
                    <a:pt x="1669596" y="339200"/>
                    <a:pt x="1658465" y="339200"/>
                  </a:cubicBezTo>
                  <a:lnTo>
                    <a:pt x="41969" y="339200"/>
                  </a:lnTo>
                  <a:cubicBezTo>
                    <a:pt x="30838" y="339200"/>
                    <a:pt x="20163" y="334778"/>
                    <a:pt x="12292" y="326907"/>
                  </a:cubicBezTo>
                  <a:cubicBezTo>
                    <a:pt x="4422" y="319036"/>
                    <a:pt x="0" y="308361"/>
                    <a:pt x="0" y="297230"/>
                  </a:cubicBezTo>
                  <a:lnTo>
                    <a:pt x="0" y="41969"/>
                  </a:lnTo>
                  <a:cubicBezTo>
                    <a:pt x="0" y="30838"/>
                    <a:pt x="4422" y="20163"/>
                    <a:pt x="12292" y="12292"/>
                  </a:cubicBezTo>
                  <a:cubicBezTo>
                    <a:pt x="20163" y="4422"/>
                    <a:pt x="30838" y="0"/>
                    <a:pt x="41969" y="0"/>
                  </a:cubicBezTo>
                  <a:close/>
                </a:path>
              </a:pathLst>
            </a:custGeom>
            <a:solidFill>
              <a:srgbClr val="004B6B"/>
            </a:solidFill>
            <a:ln w="19050" cap="rnd">
              <a:solidFill>
                <a:srgbClr val="CBDDFA"/>
              </a:solidFill>
              <a:prstDash val="solid"/>
              <a:round/>
            </a:ln>
          </p:spPr>
        </p:sp>
        <p:sp>
          <p:nvSpPr>
            <p:cNvPr name="TextBox 12" id="12"/>
            <p:cNvSpPr txBox="true"/>
            <p:nvPr/>
          </p:nvSpPr>
          <p:spPr>
            <a:xfrm>
              <a:off x="0" y="-47625"/>
              <a:ext cx="1700434" cy="386825"/>
            </a:xfrm>
            <a:prstGeom prst="rect">
              <a:avLst/>
            </a:prstGeom>
          </p:spPr>
          <p:txBody>
            <a:bodyPr anchor="ctr" rtlCol="false" tIns="50800" lIns="50800" bIns="50800" rIns="50800"/>
            <a:lstStyle/>
            <a:p>
              <a:pPr algn="ctr">
                <a:lnSpc>
                  <a:spcPts val="2674"/>
                </a:lnSpc>
              </a:pPr>
            </a:p>
          </p:txBody>
        </p:sp>
      </p:grpSp>
      <p:grpSp>
        <p:nvGrpSpPr>
          <p:cNvPr name="Group 13" id="13"/>
          <p:cNvGrpSpPr/>
          <p:nvPr/>
        </p:nvGrpSpPr>
        <p:grpSpPr>
          <a:xfrm rot="0">
            <a:off x="8808507" y="1444532"/>
            <a:ext cx="9304400" cy="3157266"/>
            <a:chOff x="0" y="0"/>
            <a:chExt cx="2450542" cy="831543"/>
          </a:xfrm>
        </p:grpSpPr>
        <p:sp>
          <p:nvSpPr>
            <p:cNvPr name="Freeform 14" id="14"/>
            <p:cNvSpPr/>
            <p:nvPr/>
          </p:nvSpPr>
          <p:spPr>
            <a:xfrm flipH="false" flipV="false" rot="0">
              <a:off x="0" y="0"/>
              <a:ext cx="2450542" cy="831543"/>
            </a:xfrm>
            <a:custGeom>
              <a:avLst/>
              <a:gdLst/>
              <a:ahLst/>
              <a:cxnLst/>
              <a:rect r="r" b="b" t="t" l="l"/>
              <a:pathLst>
                <a:path h="831543" w="2450542">
                  <a:moveTo>
                    <a:pt x="24962" y="0"/>
                  </a:moveTo>
                  <a:lnTo>
                    <a:pt x="2425580" y="0"/>
                  </a:lnTo>
                  <a:cubicBezTo>
                    <a:pt x="2432200" y="0"/>
                    <a:pt x="2438549" y="2630"/>
                    <a:pt x="2443231" y="7311"/>
                  </a:cubicBezTo>
                  <a:cubicBezTo>
                    <a:pt x="2447912" y="11993"/>
                    <a:pt x="2450542" y="18342"/>
                    <a:pt x="2450542" y="24962"/>
                  </a:cubicBezTo>
                  <a:lnTo>
                    <a:pt x="2450542" y="806581"/>
                  </a:lnTo>
                  <a:cubicBezTo>
                    <a:pt x="2450542" y="813202"/>
                    <a:pt x="2447912" y="819551"/>
                    <a:pt x="2443231" y="824232"/>
                  </a:cubicBezTo>
                  <a:cubicBezTo>
                    <a:pt x="2438549" y="828913"/>
                    <a:pt x="2432200" y="831543"/>
                    <a:pt x="2425580" y="831543"/>
                  </a:cubicBezTo>
                  <a:lnTo>
                    <a:pt x="24962" y="831543"/>
                  </a:lnTo>
                  <a:cubicBezTo>
                    <a:pt x="11176" y="831543"/>
                    <a:pt x="0" y="820367"/>
                    <a:pt x="0" y="806581"/>
                  </a:cubicBezTo>
                  <a:lnTo>
                    <a:pt x="0" y="24962"/>
                  </a:lnTo>
                  <a:cubicBezTo>
                    <a:pt x="0" y="18342"/>
                    <a:pt x="2630" y="11993"/>
                    <a:pt x="7311" y="7311"/>
                  </a:cubicBezTo>
                  <a:cubicBezTo>
                    <a:pt x="11993" y="2630"/>
                    <a:pt x="18342" y="0"/>
                    <a:pt x="24962" y="0"/>
                  </a:cubicBezTo>
                  <a:close/>
                </a:path>
              </a:pathLst>
            </a:custGeom>
            <a:solidFill>
              <a:srgbClr val="E1ECFD"/>
            </a:solidFill>
            <a:ln w="38100" cap="rnd">
              <a:solidFill>
                <a:srgbClr val="073C91"/>
              </a:solidFill>
              <a:prstDash val="solid"/>
              <a:round/>
            </a:ln>
          </p:spPr>
        </p:sp>
        <p:sp>
          <p:nvSpPr>
            <p:cNvPr name="TextBox 15" id="15"/>
            <p:cNvSpPr txBox="true"/>
            <p:nvPr/>
          </p:nvSpPr>
          <p:spPr>
            <a:xfrm>
              <a:off x="0" y="-66675"/>
              <a:ext cx="2450542" cy="898218"/>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8819486" y="4887548"/>
            <a:ext cx="9304400" cy="4959615"/>
            <a:chOff x="0" y="0"/>
            <a:chExt cx="2450542" cy="1306236"/>
          </a:xfrm>
        </p:grpSpPr>
        <p:sp>
          <p:nvSpPr>
            <p:cNvPr name="Freeform 17" id="17"/>
            <p:cNvSpPr/>
            <p:nvPr/>
          </p:nvSpPr>
          <p:spPr>
            <a:xfrm flipH="false" flipV="false" rot="0">
              <a:off x="0" y="0"/>
              <a:ext cx="2450542" cy="1306236"/>
            </a:xfrm>
            <a:custGeom>
              <a:avLst/>
              <a:gdLst/>
              <a:ahLst/>
              <a:cxnLst/>
              <a:rect r="r" b="b" t="t" l="l"/>
              <a:pathLst>
                <a:path h="1306236" w="2450542">
                  <a:moveTo>
                    <a:pt x="24962" y="0"/>
                  </a:moveTo>
                  <a:lnTo>
                    <a:pt x="2425580" y="0"/>
                  </a:lnTo>
                  <a:cubicBezTo>
                    <a:pt x="2432200" y="0"/>
                    <a:pt x="2438549" y="2630"/>
                    <a:pt x="2443231" y="7311"/>
                  </a:cubicBezTo>
                  <a:cubicBezTo>
                    <a:pt x="2447912" y="11993"/>
                    <a:pt x="2450542" y="18342"/>
                    <a:pt x="2450542" y="24962"/>
                  </a:cubicBezTo>
                  <a:lnTo>
                    <a:pt x="2450542" y="1281274"/>
                  </a:lnTo>
                  <a:cubicBezTo>
                    <a:pt x="2450542" y="1287894"/>
                    <a:pt x="2447912" y="1294243"/>
                    <a:pt x="2443231" y="1298925"/>
                  </a:cubicBezTo>
                  <a:cubicBezTo>
                    <a:pt x="2438549" y="1303606"/>
                    <a:pt x="2432200" y="1306236"/>
                    <a:pt x="2425580" y="1306236"/>
                  </a:cubicBezTo>
                  <a:lnTo>
                    <a:pt x="24962" y="1306236"/>
                  </a:lnTo>
                  <a:cubicBezTo>
                    <a:pt x="11176" y="1306236"/>
                    <a:pt x="0" y="1295060"/>
                    <a:pt x="0" y="1281274"/>
                  </a:cubicBezTo>
                  <a:lnTo>
                    <a:pt x="0" y="24962"/>
                  </a:lnTo>
                  <a:cubicBezTo>
                    <a:pt x="0" y="18342"/>
                    <a:pt x="2630" y="11993"/>
                    <a:pt x="7311" y="7311"/>
                  </a:cubicBezTo>
                  <a:cubicBezTo>
                    <a:pt x="11993" y="2630"/>
                    <a:pt x="18342" y="0"/>
                    <a:pt x="24962" y="0"/>
                  </a:cubicBezTo>
                  <a:close/>
                </a:path>
              </a:pathLst>
            </a:custGeom>
            <a:solidFill>
              <a:srgbClr val="E1ECFD"/>
            </a:solidFill>
            <a:ln w="38100" cap="rnd">
              <a:solidFill>
                <a:srgbClr val="073C91"/>
              </a:solidFill>
              <a:prstDash val="solid"/>
              <a:round/>
            </a:ln>
          </p:spPr>
        </p:sp>
        <p:sp>
          <p:nvSpPr>
            <p:cNvPr name="TextBox 18" id="18"/>
            <p:cNvSpPr txBox="true"/>
            <p:nvPr/>
          </p:nvSpPr>
          <p:spPr>
            <a:xfrm>
              <a:off x="0" y="-66675"/>
              <a:ext cx="2450542" cy="1372911"/>
            </a:xfrm>
            <a:prstGeom prst="rect">
              <a:avLst/>
            </a:prstGeom>
          </p:spPr>
          <p:txBody>
            <a:bodyPr anchor="ctr" rtlCol="false" tIns="50800" lIns="50800" bIns="50800" rIns="50800"/>
            <a:lstStyle/>
            <a:p>
              <a:pPr algn="ctr">
                <a:lnSpc>
                  <a:spcPts val="3499"/>
                </a:lnSpc>
              </a:pPr>
            </a:p>
          </p:txBody>
        </p:sp>
      </p:grpSp>
      <p:sp>
        <p:nvSpPr>
          <p:cNvPr name="AutoShape 19" id="19"/>
          <p:cNvSpPr/>
          <p:nvPr/>
        </p:nvSpPr>
        <p:spPr>
          <a:xfrm>
            <a:off x="11792661" y="4906598"/>
            <a:ext cx="2839733" cy="0"/>
          </a:xfrm>
          <a:prstGeom prst="line">
            <a:avLst/>
          </a:prstGeom>
          <a:ln cap="flat" w="38100">
            <a:solidFill>
              <a:srgbClr val="FFFFFF"/>
            </a:solidFill>
            <a:prstDash val="solid"/>
            <a:headEnd type="none" len="sm" w="sm"/>
            <a:tailEnd type="none" len="sm" w="sm"/>
          </a:ln>
        </p:spPr>
      </p:sp>
      <p:sp>
        <p:nvSpPr>
          <p:cNvPr name="AutoShape 20" id="20"/>
          <p:cNvSpPr/>
          <p:nvPr/>
        </p:nvSpPr>
        <p:spPr>
          <a:xfrm>
            <a:off x="1946143" y="1444532"/>
            <a:ext cx="4815751" cy="0"/>
          </a:xfrm>
          <a:prstGeom prst="line">
            <a:avLst/>
          </a:prstGeom>
          <a:ln cap="flat" w="38100">
            <a:solidFill>
              <a:srgbClr val="FFFFFF"/>
            </a:solidFill>
            <a:prstDash val="solid"/>
            <a:headEnd type="none" len="sm" w="sm"/>
            <a:tailEnd type="none" len="sm" w="sm"/>
          </a:ln>
        </p:spPr>
      </p:sp>
      <p:sp>
        <p:nvSpPr>
          <p:cNvPr name="Freeform 21" id="21"/>
          <p:cNvSpPr/>
          <p:nvPr/>
        </p:nvSpPr>
        <p:spPr>
          <a:xfrm flipH="false" flipV="false" rot="0">
            <a:off x="9076573" y="1676146"/>
            <a:ext cx="3534413" cy="2783351"/>
          </a:xfrm>
          <a:custGeom>
            <a:avLst/>
            <a:gdLst/>
            <a:ahLst/>
            <a:cxnLst/>
            <a:rect r="r" b="b" t="t" l="l"/>
            <a:pathLst>
              <a:path h="2783351" w="3534413">
                <a:moveTo>
                  <a:pt x="0" y="0"/>
                </a:moveTo>
                <a:lnTo>
                  <a:pt x="3534413" y="0"/>
                </a:lnTo>
                <a:lnTo>
                  <a:pt x="3534413" y="2783350"/>
                </a:lnTo>
                <a:lnTo>
                  <a:pt x="0" y="2783350"/>
                </a:lnTo>
                <a:lnTo>
                  <a:pt x="0" y="0"/>
                </a:lnTo>
                <a:close/>
              </a:path>
            </a:pathLst>
          </a:custGeom>
          <a:blipFill>
            <a:blip r:embed="rId3"/>
            <a:stretch>
              <a:fillRect l="0" t="0" r="0" b="0"/>
            </a:stretch>
          </a:blipFill>
          <a:ln w="19050" cap="sq">
            <a:solidFill>
              <a:srgbClr val="000000"/>
            </a:solidFill>
            <a:prstDash val="solid"/>
            <a:miter/>
          </a:ln>
        </p:spPr>
      </p:sp>
      <p:grpSp>
        <p:nvGrpSpPr>
          <p:cNvPr name="Group 22" id="22"/>
          <p:cNvGrpSpPr/>
          <p:nvPr/>
        </p:nvGrpSpPr>
        <p:grpSpPr>
          <a:xfrm rot="0">
            <a:off x="12958039" y="3370569"/>
            <a:ext cx="5030510" cy="916424"/>
            <a:chOff x="0" y="0"/>
            <a:chExt cx="1324908" cy="241363"/>
          </a:xfrm>
        </p:grpSpPr>
        <p:sp>
          <p:nvSpPr>
            <p:cNvPr name="Freeform 23" id="23"/>
            <p:cNvSpPr/>
            <p:nvPr/>
          </p:nvSpPr>
          <p:spPr>
            <a:xfrm flipH="false" flipV="false" rot="0">
              <a:off x="0" y="0"/>
              <a:ext cx="1324908" cy="241363"/>
            </a:xfrm>
            <a:custGeom>
              <a:avLst/>
              <a:gdLst/>
              <a:ahLst/>
              <a:cxnLst/>
              <a:rect r="r" b="b" t="t" l="l"/>
              <a:pathLst>
                <a:path h="241363" w="1324908">
                  <a:moveTo>
                    <a:pt x="53865" y="0"/>
                  </a:moveTo>
                  <a:lnTo>
                    <a:pt x="1271043" y="0"/>
                  </a:lnTo>
                  <a:cubicBezTo>
                    <a:pt x="1285329" y="0"/>
                    <a:pt x="1299030" y="5675"/>
                    <a:pt x="1309131" y="15777"/>
                  </a:cubicBezTo>
                  <a:cubicBezTo>
                    <a:pt x="1319233" y="25878"/>
                    <a:pt x="1324908" y="39579"/>
                    <a:pt x="1324908" y="53865"/>
                  </a:cubicBezTo>
                  <a:lnTo>
                    <a:pt x="1324908" y="187498"/>
                  </a:lnTo>
                  <a:cubicBezTo>
                    <a:pt x="1324908" y="217247"/>
                    <a:pt x="1300792" y="241363"/>
                    <a:pt x="1271043" y="241363"/>
                  </a:cubicBezTo>
                  <a:lnTo>
                    <a:pt x="53865" y="241363"/>
                  </a:lnTo>
                  <a:cubicBezTo>
                    <a:pt x="39579" y="241363"/>
                    <a:pt x="25878" y="235688"/>
                    <a:pt x="15777" y="225586"/>
                  </a:cubicBezTo>
                  <a:cubicBezTo>
                    <a:pt x="5675" y="215484"/>
                    <a:pt x="0" y="201784"/>
                    <a:pt x="0" y="187498"/>
                  </a:cubicBezTo>
                  <a:lnTo>
                    <a:pt x="0" y="53865"/>
                  </a:lnTo>
                  <a:cubicBezTo>
                    <a:pt x="0" y="39579"/>
                    <a:pt x="5675" y="25878"/>
                    <a:pt x="15777" y="15777"/>
                  </a:cubicBezTo>
                  <a:cubicBezTo>
                    <a:pt x="25878" y="5675"/>
                    <a:pt x="39579" y="0"/>
                    <a:pt x="53865" y="0"/>
                  </a:cubicBezTo>
                  <a:close/>
                </a:path>
              </a:pathLst>
            </a:custGeom>
            <a:solidFill>
              <a:srgbClr val="FFFFFF"/>
            </a:solidFill>
            <a:ln w="19050" cap="rnd">
              <a:solidFill>
                <a:srgbClr val="004B6B"/>
              </a:solidFill>
              <a:prstDash val="solid"/>
              <a:round/>
            </a:ln>
          </p:spPr>
        </p:sp>
        <p:sp>
          <p:nvSpPr>
            <p:cNvPr name="TextBox 24" id="24"/>
            <p:cNvSpPr txBox="true"/>
            <p:nvPr/>
          </p:nvSpPr>
          <p:spPr>
            <a:xfrm>
              <a:off x="0" y="-47625"/>
              <a:ext cx="1324908" cy="288988"/>
            </a:xfrm>
            <a:prstGeom prst="rect">
              <a:avLst/>
            </a:prstGeom>
          </p:spPr>
          <p:txBody>
            <a:bodyPr anchor="ctr" rtlCol="false" tIns="50800" lIns="50800" bIns="50800" rIns="50800"/>
            <a:lstStyle/>
            <a:p>
              <a:pPr algn="ctr">
                <a:lnSpc>
                  <a:spcPts val="2674"/>
                </a:lnSpc>
              </a:pPr>
            </a:p>
          </p:txBody>
        </p:sp>
      </p:grpSp>
      <p:grpSp>
        <p:nvGrpSpPr>
          <p:cNvPr name="Group 25" id="25"/>
          <p:cNvGrpSpPr/>
          <p:nvPr/>
        </p:nvGrpSpPr>
        <p:grpSpPr>
          <a:xfrm rot="0">
            <a:off x="12835916" y="3294369"/>
            <a:ext cx="5030510" cy="916424"/>
            <a:chOff x="0" y="0"/>
            <a:chExt cx="1324908" cy="241363"/>
          </a:xfrm>
        </p:grpSpPr>
        <p:sp>
          <p:nvSpPr>
            <p:cNvPr name="Freeform 26" id="26"/>
            <p:cNvSpPr/>
            <p:nvPr/>
          </p:nvSpPr>
          <p:spPr>
            <a:xfrm flipH="false" flipV="false" rot="0">
              <a:off x="0" y="0"/>
              <a:ext cx="1324908" cy="241363"/>
            </a:xfrm>
            <a:custGeom>
              <a:avLst/>
              <a:gdLst/>
              <a:ahLst/>
              <a:cxnLst/>
              <a:rect r="r" b="b" t="t" l="l"/>
              <a:pathLst>
                <a:path h="241363" w="1324908">
                  <a:moveTo>
                    <a:pt x="53865" y="0"/>
                  </a:moveTo>
                  <a:lnTo>
                    <a:pt x="1271043" y="0"/>
                  </a:lnTo>
                  <a:cubicBezTo>
                    <a:pt x="1285329" y="0"/>
                    <a:pt x="1299030" y="5675"/>
                    <a:pt x="1309131" y="15777"/>
                  </a:cubicBezTo>
                  <a:cubicBezTo>
                    <a:pt x="1319233" y="25878"/>
                    <a:pt x="1324908" y="39579"/>
                    <a:pt x="1324908" y="53865"/>
                  </a:cubicBezTo>
                  <a:lnTo>
                    <a:pt x="1324908" y="187498"/>
                  </a:lnTo>
                  <a:cubicBezTo>
                    <a:pt x="1324908" y="217247"/>
                    <a:pt x="1300792" y="241363"/>
                    <a:pt x="1271043" y="241363"/>
                  </a:cubicBezTo>
                  <a:lnTo>
                    <a:pt x="53865" y="241363"/>
                  </a:lnTo>
                  <a:cubicBezTo>
                    <a:pt x="39579" y="241363"/>
                    <a:pt x="25878" y="235688"/>
                    <a:pt x="15777" y="225586"/>
                  </a:cubicBezTo>
                  <a:cubicBezTo>
                    <a:pt x="5675" y="215484"/>
                    <a:pt x="0" y="201784"/>
                    <a:pt x="0" y="187498"/>
                  </a:cubicBezTo>
                  <a:lnTo>
                    <a:pt x="0" y="53865"/>
                  </a:lnTo>
                  <a:cubicBezTo>
                    <a:pt x="0" y="39579"/>
                    <a:pt x="5675" y="25878"/>
                    <a:pt x="15777" y="15777"/>
                  </a:cubicBezTo>
                  <a:cubicBezTo>
                    <a:pt x="25878" y="5675"/>
                    <a:pt x="39579" y="0"/>
                    <a:pt x="53865" y="0"/>
                  </a:cubicBezTo>
                  <a:close/>
                </a:path>
              </a:pathLst>
            </a:custGeom>
            <a:solidFill>
              <a:srgbClr val="004B6B"/>
            </a:solidFill>
            <a:ln w="19050" cap="rnd">
              <a:solidFill>
                <a:srgbClr val="CBDDFA"/>
              </a:solidFill>
              <a:prstDash val="solid"/>
              <a:round/>
            </a:ln>
          </p:spPr>
        </p:sp>
        <p:sp>
          <p:nvSpPr>
            <p:cNvPr name="TextBox 27" id="27"/>
            <p:cNvSpPr txBox="true"/>
            <p:nvPr/>
          </p:nvSpPr>
          <p:spPr>
            <a:xfrm>
              <a:off x="0" y="-47625"/>
              <a:ext cx="1324908" cy="288988"/>
            </a:xfrm>
            <a:prstGeom prst="rect">
              <a:avLst/>
            </a:prstGeom>
          </p:spPr>
          <p:txBody>
            <a:bodyPr anchor="ctr" rtlCol="false" tIns="50800" lIns="50800" bIns="50800" rIns="50800"/>
            <a:lstStyle/>
            <a:p>
              <a:pPr algn="ctr">
                <a:lnSpc>
                  <a:spcPts val="2674"/>
                </a:lnSpc>
              </a:pPr>
            </a:p>
          </p:txBody>
        </p:sp>
      </p:grpSp>
      <p:sp>
        <p:nvSpPr>
          <p:cNvPr name="TextBox 28" id="28"/>
          <p:cNvSpPr txBox="true"/>
          <p:nvPr/>
        </p:nvSpPr>
        <p:spPr>
          <a:xfrm rot="0">
            <a:off x="12958039" y="3341101"/>
            <a:ext cx="4786263" cy="720725"/>
          </a:xfrm>
          <a:prstGeom prst="rect">
            <a:avLst/>
          </a:prstGeom>
        </p:spPr>
        <p:txBody>
          <a:bodyPr anchor="t" rtlCol="false" tIns="0" lIns="0" bIns="0" rIns="0">
            <a:spAutoFit/>
          </a:bodyPr>
          <a:lstStyle/>
          <a:p>
            <a:pPr algn="just">
              <a:lnSpc>
                <a:spcPts val="2800"/>
              </a:lnSpc>
            </a:pPr>
            <a:r>
              <a:rPr lang="en-US" sz="2000">
                <a:solidFill>
                  <a:srgbClr val="FFFFFF"/>
                </a:solidFill>
                <a:latin typeface="Poppins"/>
                <a:ea typeface="Poppins"/>
                <a:cs typeface="Poppins"/>
                <a:sym typeface="Poppins"/>
              </a:rPr>
              <a:t>There is a </a:t>
            </a:r>
            <a:r>
              <a:rPr lang="en-US" sz="2000">
                <a:solidFill>
                  <a:srgbClr val="FFFFFF"/>
                </a:solidFill>
                <a:latin typeface="Poppins"/>
                <a:ea typeface="Poppins"/>
                <a:cs typeface="Poppins"/>
                <a:sym typeface="Poppins"/>
              </a:rPr>
              <a:t>strong preference for post-payment purchases.</a:t>
            </a:r>
          </a:p>
        </p:txBody>
      </p:sp>
      <p:sp>
        <p:nvSpPr>
          <p:cNvPr name="Freeform 29" id="29"/>
          <p:cNvSpPr/>
          <p:nvPr/>
        </p:nvSpPr>
        <p:spPr>
          <a:xfrm flipH="false" flipV="false" rot="0">
            <a:off x="9019945" y="5093171"/>
            <a:ext cx="4224132" cy="2571440"/>
          </a:xfrm>
          <a:custGeom>
            <a:avLst/>
            <a:gdLst/>
            <a:ahLst/>
            <a:cxnLst/>
            <a:rect r="r" b="b" t="t" l="l"/>
            <a:pathLst>
              <a:path h="2571440" w="4224132">
                <a:moveTo>
                  <a:pt x="0" y="0"/>
                </a:moveTo>
                <a:lnTo>
                  <a:pt x="4224132" y="0"/>
                </a:lnTo>
                <a:lnTo>
                  <a:pt x="4224132" y="2571441"/>
                </a:lnTo>
                <a:lnTo>
                  <a:pt x="0" y="2571441"/>
                </a:lnTo>
                <a:lnTo>
                  <a:pt x="0" y="0"/>
                </a:lnTo>
                <a:close/>
              </a:path>
            </a:pathLst>
          </a:custGeom>
          <a:blipFill>
            <a:blip r:embed="rId4"/>
            <a:stretch>
              <a:fillRect l="0" t="0" r="0" b="0"/>
            </a:stretch>
          </a:blipFill>
          <a:ln w="19050" cap="sq">
            <a:solidFill>
              <a:srgbClr val="000000"/>
            </a:solidFill>
            <a:prstDash val="solid"/>
            <a:miter/>
          </a:ln>
        </p:spPr>
      </p:sp>
      <p:sp>
        <p:nvSpPr>
          <p:cNvPr name="Freeform 30" id="30"/>
          <p:cNvSpPr/>
          <p:nvPr/>
        </p:nvSpPr>
        <p:spPr>
          <a:xfrm flipH="false" flipV="false" rot="0">
            <a:off x="13367380" y="5093171"/>
            <a:ext cx="4602131" cy="2571440"/>
          </a:xfrm>
          <a:custGeom>
            <a:avLst/>
            <a:gdLst/>
            <a:ahLst/>
            <a:cxnLst/>
            <a:rect r="r" b="b" t="t" l="l"/>
            <a:pathLst>
              <a:path h="2571440" w="4602131">
                <a:moveTo>
                  <a:pt x="0" y="0"/>
                </a:moveTo>
                <a:lnTo>
                  <a:pt x="4602130" y="0"/>
                </a:lnTo>
                <a:lnTo>
                  <a:pt x="4602130" y="2571441"/>
                </a:lnTo>
                <a:lnTo>
                  <a:pt x="0" y="2571441"/>
                </a:lnTo>
                <a:lnTo>
                  <a:pt x="0" y="0"/>
                </a:lnTo>
                <a:close/>
              </a:path>
            </a:pathLst>
          </a:custGeom>
          <a:blipFill>
            <a:blip r:embed="rId5"/>
            <a:stretch>
              <a:fillRect l="0" t="0" r="0" b="0"/>
            </a:stretch>
          </a:blipFill>
          <a:ln w="19050" cap="sq">
            <a:solidFill>
              <a:srgbClr val="000000"/>
            </a:solidFill>
            <a:prstDash val="solid"/>
            <a:miter/>
          </a:ln>
        </p:spPr>
      </p:sp>
      <p:grpSp>
        <p:nvGrpSpPr>
          <p:cNvPr name="Group 31" id="31"/>
          <p:cNvGrpSpPr/>
          <p:nvPr/>
        </p:nvGrpSpPr>
        <p:grpSpPr>
          <a:xfrm rot="0">
            <a:off x="10476506" y="8805885"/>
            <a:ext cx="6428593" cy="1287899"/>
            <a:chOff x="0" y="0"/>
            <a:chExt cx="1693127" cy="339200"/>
          </a:xfrm>
        </p:grpSpPr>
        <p:sp>
          <p:nvSpPr>
            <p:cNvPr name="Freeform 32" id="32"/>
            <p:cNvSpPr/>
            <p:nvPr/>
          </p:nvSpPr>
          <p:spPr>
            <a:xfrm flipH="false" flipV="false" rot="0">
              <a:off x="0" y="0"/>
              <a:ext cx="1693127" cy="339200"/>
            </a:xfrm>
            <a:custGeom>
              <a:avLst/>
              <a:gdLst/>
              <a:ahLst/>
              <a:cxnLst/>
              <a:rect r="r" b="b" t="t" l="l"/>
              <a:pathLst>
                <a:path h="339200" w="1693127">
                  <a:moveTo>
                    <a:pt x="42150" y="0"/>
                  </a:moveTo>
                  <a:lnTo>
                    <a:pt x="1650977" y="0"/>
                  </a:lnTo>
                  <a:cubicBezTo>
                    <a:pt x="1674256" y="0"/>
                    <a:pt x="1693127" y="18871"/>
                    <a:pt x="1693127" y="42150"/>
                  </a:cubicBezTo>
                  <a:lnTo>
                    <a:pt x="1693127" y="297049"/>
                  </a:lnTo>
                  <a:cubicBezTo>
                    <a:pt x="1693127" y="308228"/>
                    <a:pt x="1688687" y="318949"/>
                    <a:pt x="1680782" y="326854"/>
                  </a:cubicBezTo>
                  <a:cubicBezTo>
                    <a:pt x="1672877" y="334759"/>
                    <a:pt x="1662156" y="339200"/>
                    <a:pt x="1650977" y="339200"/>
                  </a:cubicBezTo>
                  <a:lnTo>
                    <a:pt x="42150" y="339200"/>
                  </a:lnTo>
                  <a:cubicBezTo>
                    <a:pt x="30971" y="339200"/>
                    <a:pt x="20250" y="334759"/>
                    <a:pt x="12346" y="326854"/>
                  </a:cubicBezTo>
                  <a:cubicBezTo>
                    <a:pt x="4441" y="318949"/>
                    <a:pt x="0" y="308228"/>
                    <a:pt x="0" y="297049"/>
                  </a:cubicBezTo>
                  <a:lnTo>
                    <a:pt x="0" y="42150"/>
                  </a:lnTo>
                  <a:cubicBezTo>
                    <a:pt x="0" y="30971"/>
                    <a:pt x="4441" y="20250"/>
                    <a:pt x="12346" y="12346"/>
                  </a:cubicBezTo>
                  <a:cubicBezTo>
                    <a:pt x="20250" y="4441"/>
                    <a:pt x="30971" y="0"/>
                    <a:pt x="42150" y="0"/>
                  </a:cubicBezTo>
                  <a:close/>
                </a:path>
              </a:pathLst>
            </a:custGeom>
            <a:solidFill>
              <a:srgbClr val="FFFFFF"/>
            </a:solidFill>
            <a:ln w="19050" cap="rnd">
              <a:solidFill>
                <a:srgbClr val="004B6B"/>
              </a:solidFill>
              <a:prstDash val="solid"/>
              <a:round/>
            </a:ln>
          </p:spPr>
        </p:sp>
        <p:sp>
          <p:nvSpPr>
            <p:cNvPr name="TextBox 33" id="33"/>
            <p:cNvSpPr txBox="true"/>
            <p:nvPr/>
          </p:nvSpPr>
          <p:spPr>
            <a:xfrm>
              <a:off x="0" y="-47625"/>
              <a:ext cx="1693127" cy="386825"/>
            </a:xfrm>
            <a:prstGeom prst="rect">
              <a:avLst/>
            </a:prstGeom>
          </p:spPr>
          <p:txBody>
            <a:bodyPr anchor="ctr" rtlCol="false" tIns="50800" lIns="50800" bIns="50800" rIns="50800"/>
            <a:lstStyle/>
            <a:p>
              <a:pPr algn="ctr">
                <a:lnSpc>
                  <a:spcPts val="2674"/>
                </a:lnSpc>
              </a:pPr>
            </a:p>
          </p:txBody>
        </p:sp>
      </p:grpSp>
      <p:grpSp>
        <p:nvGrpSpPr>
          <p:cNvPr name="Group 34" id="34"/>
          <p:cNvGrpSpPr/>
          <p:nvPr/>
        </p:nvGrpSpPr>
        <p:grpSpPr>
          <a:xfrm rot="0">
            <a:off x="10340380" y="8720160"/>
            <a:ext cx="6428593" cy="1287899"/>
            <a:chOff x="0" y="0"/>
            <a:chExt cx="1693127" cy="339200"/>
          </a:xfrm>
        </p:grpSpPr>
        <p:sp>
          <p:nvSpPr>
            <p:cNvPr name="Freeform 35" id="35"/>
            <p:cNvSpPr/>
            <p:nvPr/>
          </p:nvSpPr>
          <p:spPr>
            <a:xfrm flipH="false" flipV="false" rot="0">
              <a:off x="0" y="0"/>
              <a:ext cx="1693127" cy="339200"/>
            </a:xfrm>
            <a:custGeom>
              <a:avLst/>
              <a:gdLst/>
              <a:ahLst/>
              <a:cxnLst/>
              <a:rect r="r" b="b" t="t" l="l"/>
              <a:pathLst>
                <a:path h="339200" w="1693127">
                  <a:moveTo>
                    <a:pt x="42150" y="0"/>
                  </a:moveTo>
                  <a:lnTo>
                    <a:pt x="1650977" y="0"/>
                  </a:lnTo>
                  <a:cubicBezTo>
                    <a:pt x="1674256" y="0"/>
                    <a:pt x="1693127" y="18871"/>
                    <a:pt x="1693127" y="42150"/>
                  </a:cubicBezTo>
                  <a:lnTo>
                    <a:pt x="1693127" y="297049"/>
                  </a:lnTo>
                  <a:cubicBezTo>
                    <a:pt x="1693127" y="308228"/>
                    <a:pt x="1688687" y="318949"/>
                    <a:pt x="1680782" y="326854"/>
                  </a:cubicBezTo>
                  <a:cubicBezTo>
                    <a:pt x="1672877" y="334759"/>
                    <a:pt x="1662156" y="339200"/>
                    <a:pt x="1650977" y="339200"/>
                  </a:cubicBezTo>
                  <a:lnTo>
                    <a:pt x="42150" y="339200"/>
                  </a:lnTo>
                  <a:cubicBezTo>
                    <a:pt x="30971" y="339200"/>
                    <a:pt x="20250" y="334759"/>
                    <a:pt x="12346" y="326854"/>
                  </a:cubicBezTo>
                  <a:cubicBezTo>
                    <a:pt x="4441" y="318949"/>
                    <a:pt x="0" y="308228"/>
                    <a:pt x="0" y="297049"/>
                  </a:cubicBezTo>
                  <a:lnTo>
                    <a:pt x="0" y="42150"/>
                  </a:lnTo>
                  <a:cubicBezTo>
                    <a:pt x="0" y="30971"/>
                    <a:pt x="4441" y="20250"/>
                    <a:pt x="12346" y="12346"/>
                  </a:cubicBezTo>
                  <a:cubicBezTo>
                    <a:pt x="20250" y="4441"/>
                    <a:pt x="30971" y="0"/>
                    <a:pt x="42150" y="0"/>
                  </a:cubicBezTo>
                  <a:close/>
                </a:path>
              </a:pathLst>
            </a:custGeom>
            <a:solidFill>
              <a:srgbClr val="004B6B"/>
            </a:solidFill>
            <a:ln w="19050" cap="rnd">
              <a:solidFill>
                <a:srgbClr val="CBDDFA"/>
              </a:solidFill>
              <a:prstDash val="solid"/>
              <a:round/>
            </a:ln>
          </p:spPr>
        </p:sp>
        <p:sp>
          <p:nvSpPr>
            <p:cNvPr name="TextBox 36" id="36"/>
            <p:cNvSpPr txBox="true"/>
            <p:nvPr/>
          </p:nvSpPr>
          <p:spPr>
            <a:xfrm>
              <a:off x="0" y="-47625"/>
              <a:ext cx="1693127" cy="386825"/>
            </a:xfrm>
            <a:prstGeom prst="rect">
              <a:avLst/>
            </a:prstGeom>
          </p:spPr>
          <p:txBody>
            <a:bodyPr anchor="ctr" rtlCol="false" tIns="50800" lIns="50800" bIns="50800" rIns="50800"/>
            <a:lstStyle/>
            <a:p>
              <a:pPr algn="ctr">
                <a:lnSpc>
                  <a:spcPts val="2674"/>
                </a:lnSpc>
              </a:pPr>
            </a:p>
          </p:txBody>
        </p:sp>
      </p:grpSp>
      <p:sp>
        <p:nvSpPr>
          <p:cNvPr name="TextBox 37" id="37"/>
          <p:cNvSpPr txBox="true"/>
          <p:nvPr/>
        </p:nvSpPr>
        <p:spPr>
          <a:xfrm rot="0">
            <a:off x="10496444" y="8766892"/>
            <a:ext cx="6116464" cy="1118235"/>
          </a:xfrm>
          <a:prstGeom prst="rect">
            <a:avLst/>
          </a:prstGeom>
        </p:spPr>
        <p:txBody>
          <a:bodyPr anchor="t" rtlCol="false" tIns="0" lIns="0" bIns="0" rIns="0">
            <a:spAutoFit/>
          </a:bodyPr>
          <a:lstStyle/>
          <a:p>
            <a:pPr algn="just">
              <a:lnSpc>
                <a:spcPts val="2940"/>
              </a:lnSpc>
            </a:pPr>
            <a:r>
              <a:rPr lang="en-US" sz="2100">
                <a:solidFill>
                  <a:srgbClr val="FFFFFF"/>
                </a:solidFill>
                <a:latin typeface="Poppins"/>
                <a:ea typeface="Poppins"/>
                <a:cs typeface="Poppins"/>
                <a:sym typeface="Poppins"/>
              </a:rPr>
              <a:t>The business has expe</a:t>
            </a:r>
            <a:r>
              <a:rPr lang="en-US" sz="2100">
                <a:solidFill>
                  <a:srgbClr val="FFFFFF"/>
                </a:solidFill>
                <a:latin typeface="Poppins"/>
                <a:ea typeface="Poppins"/>
                <a:cs typeface="Poppins"/>
                <a:sym typeface="Poppins"/>
              </a:rPr>
              <a:t>riencing consistent overall revenue growth but with noticeable monthly volatility.</a:t>
            </a:r>
          </a:p>
        </p:txBody>
      </p:sp>
      <p:sp>
        <p:nvSpPr>
          <p:cNvPr name="AutoShape 38" id="38"/>
          <p:cNvSpPr/>
          <p:nvPr/>
        </p:nvSpPr>
        <p:spPr>
          <a:xfrm>
            <a:off x="10150663" y="1463582"/>
            <a:ext cx="6936280" cy="0"/>
          </a:xfrm>
          <a:prstGeom prst="line">
            <a:avLst/>
          </a:prstGeom>
          <a:ln cap="flat" w="38100">
            <a:solidFill>
              <a:srgbClr val="FFFFFF"/>
            </a:solidFill>
            <a:prstDash val="solid"/>
            <a:headEnd type="none" len="sm" w="sm"/>
            <a:tailEnd type="none" len="sm" w="sm"/>
          </a:ln>
        </p:spPr>
      </p:sp>
      <p:grpSp>
        <p:nvGrpSpPr>
          <p:cNvPr name="Group 39" id="39"/>
          <p:cNvGrpSpPr/>
          <p:nvPr/>
        </p:nvGrpSpPr>
        <p:grpSpPr>
          <a:xfrm rot="0">
            <a:off x="0" y="0"/>
            <a:ext cx="18288000" cy="1028700"/>
            <a:chOff x="0" y="0"/>
            <a:chExt cx="4816593" cy="270933"/>
          </a:xfrm>
        </p:grpSpPr>
        <p:sp>
          <p:nvSpPr>
            <p:cNvPr name="Freeform 40" id="40"/>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1" id="41"/>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TextBox 42" id="42"/>
          <p:cNvSpPr txBox="true"/>
          <p:nvPr/>
        </p:nvSpPr>
        <p:spPr>
          <a:xfrm rot="0">
            <a:off x="1367934" y="120649"/>
            <a:ext cx="14804946"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Order Fulfillment, Payment Preferences &amp; Revenue Trends</a:t>
            </a:r>
          </a:p>
        </p:txBody>
      </p:sp>
      <p:sp>
        <p:nvSpPr>
          <p:cNvPr name="Freeform 43" id="43"/>
          <p:cNvSpPr/>
          <p:nvPr/>
        </p:nvSpPr>
        <p:spPr>
          <a:xfrm flipH="false" flipV="false" rot="0">
            <a:off x="-183415"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5" id="45"/>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6" id="46"/>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7" id="47"/>
          <p:cNvSpPr txBox="true"/>
          <p:nvPr/>
        </p:nvSpPr>
        <p:spPr>
          <a:xfrm rot="0">
            <a:off x="10236686" y="1138872"/>
            <a:ext cx="6772106" cy="391794"/>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Poppins Bold"/>
                <a:ea typeface="Poppins Bold"/>
                <a:cs typeface="Poppins Bold"/>
                <a:sym typeface="Poppins Bold"/>
              </a:rPr>
              <a:t>Payment Type (Prepaid vs. COD) Distribution </a:t>
            </a:r>
          </a:p>
        </p:txBody>
      </p:sp>
      <p:sp>
        <p:nvSpPr>
          <p:cNvPr name="TextBox 48" id="48"/>
          <p:cNvSpPr txBox="true"/>
          <p:nvPr/>
        </p:nvSpPr>
        <p:spPr>
          <a:xfrm rot="0">
            <a:off x="12013954" y="4629940"/>
            <a:ext cx="2460246" cy="391794"/>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Poppins Bold"/>
                <a:ea typeface="Poppins Bold"/>
                <a:cs typeface="Poppins Bold"/>
                <a:sym typeface="Poppins Bold"/>
              </a:rPr>
              <a:t>Revenue growth</a:t>
            </a:r>
          </a:p>
        </p:txBody>
      </p:sp>
      <p:sp>
        <p:nvSpPr>
          <p:cNvPr name="TextBox 49" id="49"/>
          <p:cNvSpPr txBox="true"/>
          <p:nvPr/>
        </p:nvSpPr>
        <p:spPr>
          <a:xfrm rot="0">
            <a:off x="1182241" y="8779731"/>
            <a:ext cx="6142860" cy="1118235"/>
          </a:xfrm>
          <a:prstGeom prst="rect">
            <a:avLst/>
          </a:prstGeom>
        </p:spPr>
        <p:txBody>
          <a:bodyPr anchor="t" rtlCol="false" tIns="0" lIns="0" bIns="0" rIns="0">
            <a:spAutoFit/>
          </a:bodyPr>
          <a:lstStyle/>
          <a:p>
            <a:pPr algn="just">
              <a:lnSpc>
                <a:spcPts val="2940"/>
              </a:lnSpc>
            </a:pPr>
            <a:r>
              <a:rPr lang="en-US" sz="2100">
                <a:solidFill>
                  <a:srgbClr val="FFFFFF"/>
                </a:solidFill>
                <a:latin typeface="Poppins"/>
                <a:ea typeface="Poppins"/>
                <a:cs typeface="Poppins"/>
                <a:sym typeface="Poppins"/>
              </a:rPr>
              <a:t>High-v</a:t>
            </a:r>
            <a:r>
              <a:rPr lang="en-US" sz="2100">
                <a:solidFill>
                  <a:srgbClr val="FFFFFF"/>
                </a:solidFill>
                <a:latin typeface="Poppins"/>
                <a:ea typeface="Poppins"/>
                <a:cs typeface="Poppins"/>
                <a:sym typeface="Poppins"/>
              </a:rPr>
              <a:t>alue orders are prioritized for faster delivery while lower-value orders frequently experience fulfillment delays.</a:t>
            </a:r>
          </a:p>
        </p:txBody>
      </p:sp>
      <p:sp>
        <p:nvSpPr>
          <p:cNvPr name="TextBox 50" id="50"/>
          <p:cNvSpPr txBox="true"/>
          <p:nvPr/>
        </p:nvSpPr>
        <p:spPr>
          <a:xfrm rot="0">
            <a:off x="423434" y="5626506"/>
            <a:ext cx="3718534" cy="107315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ea typeface="Poppins"/>
                <a:cs typeface="Poppins"/>
                <a:sym typeface="Poppins"/>
              </a:rPr>
              <a:t>M</a:t>
            </a:r>
            <a:r>
              <a:rPr lang="en-US" sz="2000">
                <a:solidFill>
                  <a:srgbClr val="000000"/>
                </a:solidFill>
                <a:latin typeface="Poppins"/>
                <a:ea typeface="Poppins"/>
                <a:cs typeface="Poppins"/>
                <a:sym typeface="Poppins"/>
              </a:rPr>
              <a:t>ost expected delivery times (SLA) are concentrated at lower values.</a:t>
            </a:r>
          </a:p>
        </p:txBody>
      </p:sp>
      <p:sp>
        <p:nvSpPr>
          <p:cNvPr name="TextBox 51" id="51"/>
          <p:cNvSpPr txBox="true"/>
          <p:nvPr/>
        </p:nvSpPr>
        <p:spPr>
          <a:xfrm rot="0">
            <a:off x="4503915" y="5626506"/>
            <a:ext cx="3847367" cy="107315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ea typeface="Poppins"/>
                <a:cs typeface="Poppins"/>
                <a:sym typeface="Poppins"/>
              </a:rPr>
              <a:t>Actual delivery days tend to be higher than expected for some transactions.</a:t>
            </a:r>
          </a:p>
        </p:txBody>
      </p:sp>
      <p:sp>
        <p:nvSpPr>
          <p:cNvPr name="TextBox 52" id="52"/>
          <p:cNvSpPr txBox="true"/>
          <p:nvPr/>
        </p:nvSpPr>
        <p:spPr>
          <a:xfrm rot="0">
            <a:off x="423434" y="7271715"/>
            <a:ext cx="7927848" cy="1073150"/>
          </a:xfrm>
          <a:prstGeom prst="rect">
            <a:avLst/>
          </a:prstGeom>
        </p:spPr>
        <p:txBody>
          <a:bodyPr anchor="t" rtlCol="false" tIns="0" lIns="0" bIns="0" rIns="0">
            <a:spAutoFit/>
          </a:bodyPr>
          <a:lstStyle/>
          <a:p>
            <a:pPr algn="just">
              <a:lnSpc>
                <a:spcPts val="2800"/>
              </a:lnSpc>
            </a:pPr>
            <a:r>
              <a:rPr lang="en-US" sz="2000">
                <a:solidFill>
                  <a:srgbClr val="000000"/>
                </a:solidFill>
                <a:latin typeface="Poppins"/>
                <a:ea typeface="Poppins"/>
                <a:cs typeface="Poppins"/>
                <a:sym typeface="Poppins"/>
              </a:rPr>
              <a:t>Higher</a:t>
            </a:r>
            <a:r>
              <a:rPr lang="en-US" sz="2000">
                <a:solidFill>
                  <a:srgbClr val="000000"/>
                </a:solidFill>
                <a:latin typeface="Poppins"/>
                <a:ea typeface="Poppins"/>
                <a:cs typeface="Poppins"/>
                <a:sym typeface="Poppins"/>
              </a:rPr>
              <a:t> revenue orders have longer delivery times. Many orders exceed expected delivery times. Lower delivery time has given lesser revenue.</a:t>
            </a:r>
          </a:p>
        </p:txBody>
      </p:sp>
      <p:sp>
        <p:nvSpPr>
          <p:cNvPr name="TextBox 53" id="53"/>
          <p:cNvSpPr txBox="true"/>
          <p:nvPr/>
        </p:nvSpPr>
        <p:spPr>
          <a:xfrm rot="0">
            <a:off x="12835916" y="1939752"/>
            <a:ext cx="5030510" cy="1073150"/>
          </a:xfrm>
          <a:prstGeom prst="rect">
            <a:avLst/>
          </a:prstGeom>
        </p:spPr>
        <p:txBody>
          <a:bodyPr anchor="t" rtlCol="false" tIns="0" lIns="0" bIns="0" rIns="0">
            <a:spAutoFit/>
          </a:bodyPr>
          <a:lstStyle/>
          <a:p>
            <a:pPr algn="l">
              <a:lnSpc>
                <a:spcPts val="2800"/>
              </a:lnSpc>
            </a:pPr>
            <a:r>
              <a:rPr lang="en-US" sz="2000">
                <a:solidFill>
                  <a:srgbClr val="000000"/>
                </a:solidFill>
                <a:latin typeface="Poppins"/>
                <a:ea typeface="Poppins"/>
                <a:cs typeface="Poppins"/>
                <a:sym typeface="Poppins"/>
              </a:rPr>
              <a:t>C</a:t>
            </a:r>
            <a:r>
              <a:rPr lang="en-US" sz="2000">
                <a:solidFill>
                  <a:srgbClr val="000000"/>
                </a:solidFill>
                <a:latin typeface="Poppins"/>
                <a:ea typeface="Poppins"/>
                <a:cs typeface="Poppins"/>
                <a:sym typeface="Poppins"/>
              </a:rPr>
              <a:t>ash on Delivery (COD) accounts for 72.1% of transactions while only 27.9% of orders are prepaid.</a:t>
            </a:r>
          </a:p>
        </p:txBody>
      </p:sp>
      <p:sp>
        <p:nvSpPr>
          <p:cNvPr name="TextBox 54" id="54"/>
          <p:cNvSpPr txBox="true"/>
          <p:nvPr/>
        </p:nvSpPr>
        <p:spPr>
          <a:xfrm rot="0">
            <a:off x="9124996" y="7759862"/>
            <a:ext cx="4014031" cy="863119"/>
          </a:xfrm>
          <a:prstGeom prst="rect">
            <a:avLst/>
          </a:prstGeom>
        </p:spPr>
        <p:txBody>
          <a:bodyPr anchor="t" rtlCol="false" tIns="0" lIns="0" bIns="0" rIns="0">
            <a:spAutoFit/>
          </a:bodyPr>
          <a:lstStyle/>
          <a:p>
            <a:pPr algn="just">
              <a:lnSpc>
                <a:spcPts val="2301"/>
              </a:lnSpc>
            </a:pPr>
            <a:r>
              <a:rPr lang="en-US" sz="1643">
                <a:solidFill>
                  <a:srgbClr val="000000"/>
                </a:solidFill>
                <a:latin typeface="Poppins"/>
                <a:ea typeface="Poppins"/>
                <a:cs typeface="Poppins"/>
                <a:sym typeface="Poppins"/>
              </a:rPr>
              <a:t>Revenue spiked in Oct 2023, fluctuated in early 2024, peaked in Mar &amp; May, then declined in June.</a:t>
            </a:r>
          </a:p>
        </p:txBody>
      </p:sp>
      <p:sp>
        <p:nvSpPr>
          <p:cNvPr name="TextBox 55" id="55"/>
          <p:cNvSpPr txBox="true"/>
          <p:nvPr/>
        </p:nvSpPr>
        <p:spPr>
          <a:xfrm rot="0">
            <a:off x="13367380" y="7794002"/>
            <a:ext cx="4602131" cy="612775"/>
          </a:xfrm>
          <a:prstGeom prst="rect">
            <a:avLst/>
          </a:prstGeom>
        </p:spPr>
        <p:txBody>
          <a:bodyPr anchor="t" rtlCol="false" tIns="0" lIns="0" bIns="0" rIns="0">
            <a:spAutoFit/>
          </a:bodyPr>
          <a:lstStyle/>
          <a:p>
            <a:pPr algn="just">
              <a:lnSpc>
                <a:spcPts val="2449"/>
              </a:lnSpc>
            </a:pPr>
            <a:r>
              <a:rPr lang="en-US" sz="1749">
                <a:solidFill>
                  <a:srgbClr val="000000"/>
                </a:solidFill>
                <a:latin typeface="Poppins"/>
                <a:ea typeface="Poppins"/>
                <a:cs typeface="Poppins"/>
                <a:sym typeface="Poppins"/>
              </a:rPr>
              <a:t>Revenue (GMV) increased significantly from 2023 to 2024 in a linear trend.</a:t>
            </a:r>
          </a:p>
        </p:txBody>
      </p:sp>
      <p:sp>
        <p:nvSpPr>
          <p:cNvPr name="TextBox 56" id="56"/>
          <p:cNvSpPr txBox="true"/>
          <p:nvPr/>
        </p:nvSpPr>
        <p:spPr>
          <a:xfrm rot="0">
            <a:off x="1074138" y="1138872"/>
            <a:ext cx="6681267" cy="391794"/>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Poppins Bold"/>
                <a:ea typeface="Poppins Bold"/>
                <a:cs typeface="Poppins Bold"/>
                <a:sym typeface="Poppins Bold"/>
              </a:rPr>
              <a:t>Revenue vs. SLA &amp; Delivery Days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1824" y="1352887"/>
            <a:ext cx="6535401" cy="8494275"/>
            <a:chOff x="0" y="0"/>
            <a:chExt cx="1721258" cy="2237175"/>
          </a:xfrm>
        </p:grpSpPr>
        <p:sp>
          <p:nvSpPr>
            <p:cNvPr name="Freeform 3" id="3"/>
            <p:cNvSpPr/>
            <p:nvPr/>
          </p:nvSpPr>
          <p:spPr>
            <a:xfrm flipH="false" flipV="false" rot="0">
              <a:off x="0" y="0"/>
              <a:ext cx="1721258" cy="2237175"/>
            </a:xfrm>
            <a:custGeom>
              <a:avLst/>
              <a:gdLst/>
              <a:ahLst/>
              <a:cxnLst/>
              <a:rect r="r" b="b" t="t" l="l"/>
              <a:pathLst>
                <a:path h="2237175" w="1721258">
                  <a:moveTo>
                    <a:pt x="35538" y="0"/>
                  </a:moveTo>
                  <a:lnTo>
                    <a:pt x="1685719" y="0"/>
                  </a:lnTo>
                  <a:cubicBezTo>
                    <a:pt x="1695145" y="0"/>
                    <a:pt x="1704184" y="3744"/>
                    <a:pt x="1710849" y="10409"/>
                  </a:cubicBezTo>
                  <a:cubicBezTo>
                    <a:pt x="1717514" y="17074"/>
                    <a:pt x="1721258" y="26113"/>
                    <a:pt x="1721258" y="35538"/>
                  </a:cubicBezTo>
                  <a:lnTo>
                    <a:pt x="1721258" y="2201637"/>
                  </a:lnTo>
                  <a:cubicBezTo>
                    <a:pt x="1721258" y="2211063"/>
                    <a:pt x="1717514" y="2220102"/>
                    <a:pt x="1710849" y="2226767"/>
                  </a:cubicBezTo>
                  <a:cubicBezTo>
                    <a:pt x="1704184" y="2233431"/>
                    <a:pt x="1695145" y="2237175"/>
                    <a:pt x="1685719" y="2237175"/>
                  </a:cubicBezTo>
                  <a:lnTo>
                    <a:pt x="35538" y="2237175"/>
                  </a:lnTo>
                  <a:cubicBezTo>
                    <a:pt x="26113" y="2237175"/>
                    <a:pt x="17074" y="2233431"/>
                    <a:pt x="10409" y="2226767"/>
                  </a:cubicBezTo>
                  <a:cubicBezTo>
                    <a:pt x="3744" y="2220102"/>
                    <a:pt x="0" y="2211063"/>
                    <a:pt x="0" y="2201637"/>
                  </a:cubicBezTo>
                  <a:lnTo>
                    <a:pt x="0" y="35538"/>
                  </a:lnTo>
                  <a:cubicBezTo>
                    <a:pt x="0" y="26113"/>
                    <a:pt x="3744" y="17074"/>
                    <a:pt x="10409" y="10409"/>
                  </a:cubicBezTo>
                  <a:cubicBezTo>
                    <a:pt x="17074" y="3744"/>
                    <a:pt x="26113" y="0"/>
                    <a:pt x="35538" y="0"/>
                  </a:cubicBezTo>
                  <a:close/>
                </a:path>
              </a:pathLst>
            </a:custGeom>
            <a:solidFill>
              <a:srgbClr val="E1ECFD"/>
            </a:solidFill>
            <a:ln w="38100" cap="rnd">
              <a:solidFill>
                <a:srgbClr val="073C91"/>
              </a:solidFill>
              <a:prstDash val="solid"/>
              <a:round/>
            </a:ln>
          </p:spPr>
        </p:sp>
        <p:sp>
          <p:nvSpPr>
            <p:cNvPr name="TextBox 4" id="4"/>
            <p:cNvSpPr txBox="true"/>
            <p:nvPr/>
          </p:nvSpPr>
          <p:spPr>
            <a:xfrm>
              <a:off x="0" y="-66675"/>
              <a:ext cx="1721258" cy="2303850"/>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7013366" y="1352887"/>
            <a:ext cx="10842066" cy="6323373"/>
            <a:chOff x="0" y="0"/>
            <a:chExt cx="2855524" cy="1665415"/>
          </a:xfrm>
        </p:grpSpPr>
        <p:sp>
          <p:nvSpPr>
            <p:cNvPr name="Freeform 6" id="6"/>
            <p:cNvSpPr/>
            <p:nvPr/>
          </p:nvSpPr>
          <p:spPr>
            <a:xfrm flipH="false" flipV="false" rot="0">
              <a:off x="0" y="0"/>
              <a:ext cx="2855524" cy="1665415"/>
            </a:xfrm>
            <a:custGeom>
              <a:avLst/>
              <a:gdLst/>
              <a:ahLst/>
              <a:cxnLst/>
              <a:rect r="r" b="b" t="t" l="l"/>
              <a:pathLst>
                <a:path h="1665415" w="2855524">
                  <a:moveTo>
                    <a:pt x="21422" y="0"/>
                  </a:moveTo>
                  <a:lnTo>
                    <a:pt x="2834102" y="0"/>
                  </a:lnTo>
                  <a:cubicBezTo>
                    <a:pt x="2845933" y="0"/>
                    <a:pt x="2855524" y="9591"/>
                    <a:pt x="2855524" y="21422"/>
                  </a:cubicBezTo>
                  <a:lnTo>
                    <a:pt x="2855524" y="1643993"/>
                  </a:lnTo>
                  <a:cubicBezTo>
                    <a:pt x="2855524" y="1655824"/>
                    <a:pt x="2845933" y="1665415"/>
                    <a:pt x="2834102" y="1665415"/>
                  </a:cubicBezTo>
                  <a:lnTo>
                    <a:pt x="21422" y="1665415"/>
                  </a:lnTo>
                  <a:cubicBezTo>
                    <a:pt x="15740" y="1665415"/>
                    <a:pt x="10292" y="1663158"/>
                    <a:pt x="6274" y="1659141"/>
                  </a:cubicBezTo>
                  <a:cubicBezTo>
                    <a:pt x="2257" y="1655124"/>
                    <a:pt x="0" y="1649675"/>
                    <a:pt x="0" y="1643993"/>
                  </a:cubicBezTo>
                  <a:lnTo>
                    <a:pt x="0" y="21422"/>
                  </a:lnTo>
                  <a:cubicBezTo>
                    <a:pt x="0" y="9591"/>
                    <a:pt x="9591" y="0"/>
                    <a:pt x="21422" y="0"/>
                  </a:cubicBezTo>
                  <a:close/>
                </a:path>
              </a:pathLst>
            </a:custGeom>
            <a:solidFill>
              <a:srgbClr val="E1ECFD"/>
            </a:solidFill>
            <a:ln w="38100" cap="rnd">
              <a:solidFill>
                <a:srgbClr val="073C91"/>
              </a:solidFill>
              <a:prstDash val="solid"/>
              <a:round/>
            </a:ln>
          </p:spPr>
        </p:sp>
        <p:sp>
          <p:nvSpPr>
            <p:cNvPr name="TextBox 7" id="7"/>
            <p:cNvSpPr txBox="true"/>
            <p:nvPr/>
          </p:nvSpPr>
          <p:spPr>
            <a:xfrm>
              <a:off x="0" y="-66675"/>
              <a:ext cx="2855524" cy="1732090"/>
            </a:xfrm>
            <a:prstGeom prst="rect">
              <a:avLst/>
            </a:prstGeom>
          </p:spPr>
          <p:txBody>
            <a:bodyPr anchor="ctr" rtlCol="false" tIns="50800" lIns="50800" bIns="50800" rIns="50800"/>
            <a:lstStyle/>
            <a:p>
              <a:pPr algn="ctr">
                <a:lnSpc>
                  <a:spcPts val="3499"/>
                </a:lnSpc>
              </a:pPr>
            </a:p>
          </p:txBody>
        </p:sp>
      </p:grpSp>
      <p:sp>
        <p:nvSpPr>
          <p:cNvPr name="AutoShape 8" id="8"/>
          <p:cNvSpPr/>
          <p:nvPr/>
        </p:nvSpPr>
        <p:spPr>
          <a:xfrm>
            <a:off x="1344298" y="1371937"/>
            <a:ext cx="4321846" cy="0"/>
          </a:xfrm>
          <a:prstGeom prst="line">
            <a:avLst/>
          </a:prstGeom>
          <a:ln cap="flat" w="38100">
            <a:solidFill>
              <a:srgbClr val="FFFFFF"/>
            </a:solidFill>
            <a:prstDash val="solid"/>
            <a:headEnd type="none" len="sm" w="sm"/>
            <a:tailEnd type="none" len="sm" w="sm"/>
          </a:ln>
        </p:spPr>
      </p:sp>
      <p:sp>
        <p:nvSpPr>
          <p:cNvPr name="AutoShape 9" id="9"/>
          <p:cNvSpPr/>
          <p:nvPr/>
        </p:nvSpPr>
        <p:spPr>
          <a:xfrm>
            <a:off x="9619194" y="1371937"/>
            <a:ext cx="5553649" cy="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910173" y="1771261"/>
            <a:ext cx="5167799" cy="3716096"/>
          </a:xfrm>
          <a:custGeom>
            <a:avLst/>
            <a:gdLst/>
            <a:ahLst/>
            <a:cxnLst/>
            <a:rect r="r" b="b" t="t" l="l"/>
            <a:pathLst>
              <a:path h="3716096" w="5167799">
                <a:moveTo>
                  <a:pt x="0" y="0"/>
                </a:moveTo>
                <a:lnTo>
                  <a:pt x="5167798" y="0"/>
                </a:lnTo>
                <a:lnTo>
                  <a:pt x="5167798" y="3716096"/>
                </a:lnTo>
                <a:lnTo>
                  <a:pt x="0" y="3716096"/>
                </a:lnTo>
                <a:lnTo>
                  <a:pt x="0" y="0"/>
                </a:lnTo>
                <a:close/>
              </a:path>
            </a:pathLst>
          </a:custGeom>
          <a:blipFill>
            <a:blip r:embed="rId2"/>
            <a:stretch>
              <a:fillRect l="0" t="-638" r="0" b="-638"/>
            </a:stretch>
          </a:blipFill>
          <a:ln w="19050" cap="sq">
            <a:solidFill>
              <a:srgbClr val="000000"/>
            </a:solidFill>
            <a:prstDash val="solid"/>
            <a:miter/>
          </a:ln>
        </p:spPr>
      </p:sp>
      <p:sp>
        <p:nvSpPr>
          <p:cNvPr name="Freeform 11" id="11"/>
          <p:cNvSpPr/>
          <p:nvPr/>
        </p:nvSpPr>
        <p:spPr>
          <a:xfrm flipH="false" flipV="false" rot="0">
            <a:off x="957959" y="7080343"/>
            <a:ext cx="4983131" cy="2561894"/>
          </a:xfrm>
          <a:custGeom>
            <a:avLst/>
            <a:gdLst/>
            <a:ahLst/>
            <a:cxnLst/>
            <a:rect r="r" b="b" t="t" l="l"/>
            <a:pathLst>
              <a:path h="2561894" w="4983131">
                <a:moveTo>
                  <a:pt x="0" y="0"/>
                </a:moveTo>
                <a:lnTo>
                  <a:pt x="4983131" y="0"/>
                </a:lnTo>
                <a:lnTo>
                  <a:pt x="4983131" y="2561893"/>
                </a:lnTo>
                <a:lnTo>
                  <a:pt x="0" y="2561893"/>
                </a:lnTo>
                <a:lnTo>
                  <a:pt x="0" y="0"/>
                </a:lnTo>
                <a:close/>
              </a:path>
            </a:pathLst>
          </a:custGeom>
          <a:blipFill>
            <a:blip r:embed="rId3"/>
            <a:stretch>
              <a:fillRect l="-1093" t="-257" r="0" b="-6909"/>
            </a:stretch>
          </a:blipFill>
          <a:ln w="19050" cap="sq">
            <a:solidFill>
              <a:srgbClr val="000000"/>
            </a:solidFill>
            <a:prstDash val="solid"/>
            <a:miter/>
          </a:ln>
        </p:spPr>
      </p:sp>
      <p:grpSp>
        <p:nvGrpSpPr>
          <p:cNvPr name="Group 12" id="12"/>
          <p:cNvGrpSpPr/>
          <p:nvPr/>
        </p:nvGrpSpPr>
        <p:grpSpPr>
          <a:xfrm rot="0">
            <a:off x="0" y="0"/>
            <a:ext cx="18288000" cy="1028700"/>
            <a:chOff x="0" y="0"/>
            <a:chExt cx="4816593" cy="270933"/>
          </a:xfrm>
        </p:grpSpPr>
        <p:sp>
          <p:nvSpPr>
            <p:cNvPr name="Freeform 13" id="1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14" id="1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489776" y="136524"/>
            <a:ext cx="1607236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Order and Revenue Trends: Daily, Hourly, and Seasonal Insights</a:t>
            </a:r>
          </a:p>
        </p:txBody>
      </p:sp>
      <p:sp>
        <p:nvSpPr>
          <p:cNvPr name="Freeform 16" id="16"/>
          <p:cNvSpPr/>
          <p:nvPr/>
        </p:nvSpPr>
        <p:spPr>
          <a:xfrm flipH="false" flipV="false" rot="0">
            <a:off x="7451879" y="1771261"/>
            <a:ext cx="4542154" cy="3882567"/>
          </a:xfrm>
          <a:custGeom>
            <a:avLst/>
            <a:gdLst/>
            <a:ahLst/>
            <a:cxnLst/>
            <a:rect r="r" b="b" t="t" l="l"/>
            <a:pathLst>
              <a:path h="3882567" w="4542154">
                <a:moveTo>
                  <a:pt x="0" y="0"/>
                </a:moveTo>
                <a:lnTo>
                  <a:pt x="4542154" y="0"/>
                </a:lnTo>
                <a:lnTo>
                  <a:pt x="4542154" y="3882567"/>
                </a:lnTo>
                <a:lnTo>
                  <a:pt x="0" y="3882567"/>
                </a:lnTo>
                <a:lnTo>
                  <a:pt x="0" y="0"/>
                </a:lnTo>
                <a:close/>
              </a:path>
            </a:pathLst>
          </a:custGeom>
          <a:blipFill>
            <a:blip r:embed="rId4"/>
            <a:stretch>
              <a:fillRect l="0" t="0" r="0" b="0"/>
            </a:stretch>
          </a:blipFill>
          <a:ln w="19050" cap="sq">
            <a:solidFill>
              <a:srgbClr val="000000"/>
            </a:solidFill>
            <a:prstDash val="solid"/>
            <a:miter/>
          </a:ln>
        </p:spPr>
      </p:sp>
      <p:sp>
        <p:nvSpPr>
          <p:cNvPr name="TextBox 17" id="17"/>
          <p:cNvSpPr txBox="true"/>
          <p:nvPr/>
        </p:nvSpPr>
        <p:spPr>
          <a:xfrm rot="0">
            <a:off x="9483458" y="1128415"/>
            <a:ext cx="5883616"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Poppins Bold"/>
                <a:ea typeface="Poppins Bold"/>
                <a:cs typeface="Poppins Bold"/>
                <a:sym typeface="Poppins Bold"/>
              </a:rPr>
              <a:t>3D Trend </a:t>
            </a:r>
            <a:r>
              <a:rPr lang="en-US" b="true" sz="2199">
                <a:solidFill>
                  <a:srgbClr val="000000"/>
                </a:solidFill>
                <a:latin typeface="Poppins Bold"/>
                <a:ea typeface="Poppins Bold"/>
                <a:cs typeface="Poppins Bold"/>
                <a:sym typeface="Poppins Bold"/>
              </a:rPr>
              <a:t>of NPS, Revenue, and Time</a:t>
            </a:r>
          </a:p>
        </p:txBody>
      </p:sp>
      <p:sp>
        <p:nvSpPr>
          <p:cNvPr name="Freeform 18" id="18"/>
          <p:cNvSpPr/>
          <p:nvPr/>
        </p:nvSpPr>
        <p:spPr>
          <a:xfrm flipH="false" flipV="false" rot="0">
            <a:off x="12488996" y="1771261"/>
            <a:ext cx="4861995" cy="3865061"/>
          </a:xfrm>
          <a:custGeom>
            <a:avLst/>
            <a:gdLst/>
            <a:ahLst/>
            <a:cxnLst/>
            <a:rect r="r" b="b" t="t" l="l"/>
            <a:pathLst>
              <a:path h="3865061" w="4861995">
                <a:moveTo>
                  <a:pt x="0" y="0"/>
                </a:moveTo>
                <a:lnTo>
                  <a:pt x="4861996" y="0"/>
                </a:lnTo>
                <a:lnTo>
                  <a:pt x="4861996" y="3865061"/>
                </a:lnTo>
                <a:lnTo>
                  <a:pt x="0" y="3865061"/>
                </a:lnTo>
                <a:lnTo>
                  <a:pt x="0" y="0"/>
                </a:lnTo>
                <a:close/>
              </a:path>
            </a:pathLst>
          </a:custGeom>
          <a:blipFill>
            <a:blip r:embed="rId5"/>
            <a:stretch>
              <a:fillRect l="0" t="-10048" r="0" b="-807"/>
            </a:stretch>
          </a:blipFill>
          <a:ln w="19050" cap="sq">
            <a:solidFill>
              <a:srgbClr val="000000"/>
            </a:solidFill>
            <a:prstDash val="solid"/>
            <a:miter/>
          </a:ln>
        </p:spPr>
      </p:sp>
      <p:sp>
        <p:nvSpPr>
          <p:cNvPr name="TextBox 19" id="19"/>
          <p:cNvSpPr txBox="true"/>
          <p:nvPr/>
        </p:nvSpPr>
        <p:spPr>
          <a:xfrm rot="0">
            <a:off x="-421362" y="1116771"/>
            <a:ext cx="7830868"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Poppins Bold"/>
                <a:ea typeface="Poppins Bold"/>
                <a:cs typeface="Poppins Bold"/>
                <a:sym typeface="Poppins Bold"/>
              </a:rPr>
              <a:t>Orders Per Day of the Week</a:t>
            </a:r>
          </a:p>
        </p:txBody>
      </p:sp>
      <p:sp>
        <p:nvSpPr>
          <p:cNvPr name="Freeform 20" id="20"/>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480704" y="5558215"/>
            <a:ext cx="5978910" cy="1342390"/>
          </a:xfrm>
          <a:prstGeom prst="rect">
            <a:avLst/>
          </a:prstGeom>
        </p:spPr>
        <p:txBody>
          <a:bodyPr anchor="t" rtlCol="false" tIns="0" lIns="0" bIns="0" rIns="0">
            <a:spAutoFit/>
          </a:bodyPr>
          <a:lstStyle/>
          <a:p>
            <a:pPr algn="l">
              <a:lnSpc>
                <a:spcPts val="2660"/>
              </a:lnSpc>
            </a:pPr>
            <a:r>
              <a:rPr lang="en-US" sz="1900">
                <a:solidFill>
                  <a:srgbClr val="000000"/>
                </a:solidFill>
                <a:latin typeface="Poppins"/>
                <a:ea typeface="Poppins"/>
                <a:cs typeface="Poppins"/>
                <a:sym typeface="Poppins"/>
              </a:rPr>
              <a:t>Sat</a:t>
            </a:r>
            <a:r>
              <a:rPr lang="en-US" sz="1900">
                <a:solidFill>
                  <a:srgbClr val="000000"/>
                </a:solidFill>
                <a:latin typeface="Poppins"/>
                <a:ea typeface="Poppins"/>
                <a:cs typeface="Poppins"/>
                <a:sym typeface="Poppins"/>
              </a:rPr>
              <a:t>urday sees the highest order volume, followed by Monday, while midweek (Tuesday-Thursday) experiences lower orders. Friday and Sunday are moderate, with a slight dip on Sunday.</a:t>
            </a:r>
          </a:p>
        </p:txBody>
      </p:sp>
      <p:sp>
        <p:nvSpPr>
          <p:cNvPr name="TextBox 25" id="25"/>
          <p:cNvSpPr txBox="true"/>
          <p:nvPr/>
        </p:nvSpPr>
        <p:spPr>
          <a:xfrm rot="0">
            <a:off x="7451879" y="5773874"/>
            <a:ext cx="4542154" cy="1425575"/>
          </a:xfrm>
          <a:prstGeom prst="rect">
            <a:avLst/>
          </a:prstGeom>
        </p:spPr>
        <p:txBody>
          <a:bodyPr anchor="t" rtlCol="false" tIns="0" lIns="0" bIns="0" rIns="0">
            <a:spAutoFit/>
          </a:bodyPr>
          <a:lstStyle/>
          <a:p>
            <a:pPr algn="just">
              <a:lnSpc>
                <a:spcPts val="2800"/>
              </a:lnSpc>
              <a:spcBef>
                <a:spcPct val="0"/>
              </a:spcBef>
            </a:pPr>
            <a:r>
              <a:rPr lang="en-US" sz="2000">
                <a:solidFill>
                  <a:srgbClr val="000000"/>
                </a:solidFill>
                <a:latin typeface="Poppins"/>
                <a:ea typeface="Poppins"/>
                <a:cs typeface="Poppins"/>
                <a:sym typeface="Poppins"/>
              </a:rPr>
              <a:t>Revenue peaks in Oct 2023, May 2024, and June 2024 suggest promotions, seasonal demand, or market influences.</a:t>
            </a:r>
          </a:p>
        </p:txBody>
      </p:sp>
      <p:sp>
        <p:nvSpPr>
          <p:cNvPr name="TextBox 26" id="26"/>
          <p:cNvSpPr txBox="true"/>
          <p:nvPr/>
        </p:nvSpPr>
        <p:spPr>
          <a:xfrm rot="0">
            <a:off x="12488996" y="5773874"/>
            <a:ext cx="4861995" cy="1425575"/>
          </a:xfrm>
          <a:prstGeom prst="rect">
            <a:avLst/>
          </a:prstGeom>
        </p:spPr>
        <p:txBody>
          <a:bodyPr anchor="t" rtlCol="false" tIns="0" lIns="0" bIns="0" rIns="0">
            <a:spAutoFit/>
          </a:bodyPr>
          <a:lstStyle/>
          <a:p>
            <a:pPr algn="just">
              <a:lnSpc>
                <a:spcPts val="2800"/>
              </a:lnSpc>
              <a:spcBef>
                <a:spcPct val="0"/>
              </a:spcBef>
            </a:pPr>
            <a:r>
              <a:rPr lang="en-US" sz="2000">
                <a:solidFill>
                  <a:srgbClr val="000000"/>
                </a:solidFill>
                <a:latin typeface="Poppins"/>
                <a:ea typeface="Poppins"/>
                <a:cs typeface="Poppins"/>
                <a:sym typeface="Poppins"/>
              </a:rPr>
              <a:t>Certain months see higher GMV due to seas</a:t>
            </a:r>
            <a:r>
              <a:rPr lang="en-US" sz="2000">
                <a:solidFill>
                  <a:srgbClr val="000000"/>
                </a:solidFill>
                <a:latin typeface="Poppins"/>
                <a:ea typeface="Poppins"/>
                <a:cs typeface="Poppins"/>
                <a:sym typeface="Poppins"/>
              </a:rPr>
              <a:t>onal trends, promotions, or market influences, making them key for strategic sales planning.</a:t>
            </a:r>
          </a:p>
        </p:txBody>
      </p:sp>
      <p:grpSp>
        <p:nvGrpSpPr>
          <p:cNvPr name="Group 27" id="27"/>
          <p:cNvGrpSpPr/>
          <p:nvPr/>
        </p:nvGrpSpPr>
        <p:grpSpPr>
          <a:xfrm rot="0">
            <a:off x="7013366" y="8022789"/>
            <a:ext cx="10842066" cy="1824374"/>
            <a:chOff x="0" y="0"/>
            <a:chExt cx="14456088" cy="2432498"/>
          </a:xfrm>
        </p:grpSpPr>
        <p:grpSp>
          <p:nvGrpSpPr>
            <p:cNvPr name="Group 28" id="28"/>
            <p:cNvGrpSpPr/>
            <p:nvPr/>
          </p:nvGrpSpPr>
          <p:grpSpPr>
            <a:xfrm rot="0">
              <a:off x="0" y="203200"/>
              <a:ext cx="14456088" cy="2229298"/>
              <a:chOff x="0" y="0"/>
              <a:chExt cx="2855524" cy="440355"/>
            </a:xfrm>
          </p:grpSpPr>
          <p:sp>
            <p:nvSpPr>
              <p:cNvPr name="Freeform 29" id="29"/>
              <p:cNvSpPr/>
              <p:nvPr/>
            </p:nvSpPr>
            <p:spPr>
              <a:xfrm flipH="false" flipV="false" rot="0">
                <a:off x="0" y="0"/>
                <a:ext cx="2855524" cy="440355"/>
              </a:xfrm>
              <a:custGeom>
                <a:avLst/>
                <a:gdLst/>
                <a:ahLst/>
                <a:cxnLst/>
                <a:rect r="r" b="b" t="t" l="l"/>
                <a:pathLst>
                  <a:path h="440355" w="2855524">
                    <a:moveTo>
                      <a:pt x="21422" y="0"/>
                    </a:moveTo>
                    <a:lnTo>
                      <a:pt x="2834102" y="0"/>
                    </a:lnTo>
                    <a:cubicBezTo>
                      <a:pt x="2845933" y="0"/>
                      <a:pt x="2855524" y="9591"/>
                      <a:pt x="2855524" y="21422"/>
                    </a:cubicBezTo>
                    <a:lnTo>
                      <a:pt x="2855524" y="418933"/>
                    </a:lnTo>
                    <a:cubicBezTo>
                      <a:pt x="2855524" y="430764"/>
                      <a:pt x="2845933" y="440355"/>
                      <a:pt x="2834102" y="440355"/>
                    </a:cubicBezTo>
                    <a:lnTo>
                      <a:pt x="21422" y="440355"/>
                    </a:lnTo>
                    <a:cubicBezTo>
                      <a:pt x="9591" y="440355"/>
                      <a:pt x="0" y="430764"/>
                      <a:pt x="0" y="418933"/>
                    </a:cubicBezTo>
                    <a:lnTo>
                      <a:pt x="0" y="21422"/>
                    </a:lnTo>
                    <a:cubicBezTo>
                      <a:pt x="0" y="9591"/>
                      <a:pt x="9591" y="0"/>
                      <a:pt x="21422" y="0"/>
                    </a:cubicBezTo>
                    <a:close/>
                  </a:path>
                </a:pathLst>
              </a:custGeom>
              <a:solidFill>
                <a:srgbClr val="E1ECFD"/>
              </a:solidFill>
              <a:ln w="38100" cap="rnd">
                <a:solidFill>
                  <a:srgbClr val="073C91"/>
                </a:solidFill>
                <a:prstDash val="solid"/>
                <a:round/>
              </a:ln>
            </p:spPr>
          </p:sp>
          <p:sp>
            <p:nvSpPr>
              <p:cNvPr name="TextBox 30" id="30"/>
              <p:cNvSpPr txBox="true"/>
              <p:nvPr/>
            </p:nvSpPr>
            <p:spPr>
              <a:xfrm>
                <a:off x="0" y="-66675"/>
                <a:ext cx="2855524" cy="507030"/>
              </a:xfrm>
              <a:prstGeom prst="rect">
                <a:avLst/>
              </a:prstGeom>
            </p:spPr>
            <p:txBody>
              <a:bodyPr anchor="ctr" rtlCol="false" tIns="50800" lIns="50800" bIns="50800" rIns="50800"/>
              <a:lstStyle/>
              <a:p>
                <a:pPr algn="ctr">
                  <a:lnSpc>
                    <a:spcPts val="3499"/>
                  </a:lnSpc>
                </a:pPr>
              </a:p>
            </p:txBody>
          </p:sp>
        </p:grpSp>
        <p:sp>
          <p:nvSpPr>
            <p:cNvPr name="AutoShape 31" id="31"/>
            <p:cNvSpPr/>
            <p:nvPr/>
          </p:nvSpPr>
          <p:spPr>
            <a:xfrm>
              <a:off x="5219970" y="223097"/>
              <a:ext cx="4076870" cy="0"/>
            </a:xfrm>
            <a:prstGeom prst="line">
              <a:avLst/>
            </a:prstGeom>
            <a:ln cap="flat" w="50800">
              <a:solidFill>
                <a:srgbClr val="FFFFFF"/>
              </a:solidFill>
              <a:prstDash val="solid"/>
              <a:headEnd type="none" len="sm" w="sm"/>
              <a:tailEnd type="none" len="sm" w="sm"/>
            </a:ln>
          </p:spPr>
        </p:sp>
        <p:sp>
          <p:nvSpPr>
            <p:cNvPr name="TextBox 32" id="32"/>
            <p:cNvSpPr txBox="true"/>
            <p:nvPr/>
          </p:nvSpPr>
          <p:spPr>
            <a:xfrm rot="0">
              <a:off x="366699" y="560815"/>
              <a:ext cx="13698336" cy="1408642"/>
            </a:xfrm>
            <a:prstGeom prst="rect">
              <a:avLst/>
            </a:prstGeom>
          </p:spPr>
          <p:txBody>
            <a:bodyPr anchor="t" rtlCol="false" tIns="0" lIns="0" bIns="0" rIns="0">
              <a:spAutoFit/>
            </a:bodyPr>
            <a:lstStyle/>
            <a:p>
              <a:pPr algn="l">
                <a:lnSpc>
                  <a:spcPts val="2800"/>
                </a:lnSpc>
              </a:pPr>
              <a:r>
                <a:rPr lang="en-US" sz="2000">
                  <a:solidFill>
                    <a:srgbClr val="000000"/>
                  </a:solidFill>
                  <a:latin typeface="Poppins"/>
                  <a:ea typeface="Poppins"/>
                  <a:cs typeface="Poppins"/>
                  <a:sym typeface="Poppins"/>
                </a:rPr>
                <a:t>O</a:t>
              </a:r>
              <a:r>
                <a:rPr lang="en-US" sz="2000">
                  <a:solidFill>
                    <a:srgbClr val="000000"/>
                  </a:solidFill>
                  <a:latin typeface="Poppins"/>
                  <a:ea typeface="Poppins"/>
                  <a:cs typeface="Poppins"/>
                  <a:sym typeface="Poppins"/>
                </a:rPr>
                <a:t>rders peak around midnight, drop sharply until early morning, then rise steadily after 6 AM, peaking between 12 PM - 1 PM before stabilizing in the afternoon with a slight evening dip.</a:t>
              </a:r>
            </a:p>
          </p:txBody>
        </p:sp>
        <p:sp>
          <p:nvSpPr>
            <p:cNvPr name="TextBox 33" id="33"/>
            <p:cNvSpPr txBox="true"/>
            <p:nvPr/>
          </p:nvSpPr>
          <p:spPr>
            <a:xfrm rot="0">
              <a:off x="5400891" y="-57150"/>
              <a:ext cx="3629951" cy="503344"/>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Poppins Bold"/>
                  <a:ea typeface="Poppins Bold"/>
                  <a:cs typeface="Poppins Bold"/>
                  <a:sym typeface="Poppins Bold"/>
                </a:rPr>
                <a:t>Hourly Order Trend</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660341" y="-6052207"/>
            <a:ext cx="25108517" cy="21605256"/>
          </a:xfrm>
          <a:custGeom>
            <a:avLst/>
            <a:gdLst/>
            <a:ahLst/>
            <a:cxnLst/>
            <a:rect r="r" b="b" t="t" l="l"/>
            <a:pathLst>
              <a:path h="21605256" w="25108517">
                <a:moveTo>
                  <a:pt x="0" y="0"/>
                </a:moveTo>
                <a:lnTo>
                  <a:pt x="25108517" y="0"/>
                </a:lnTo>
                <a:lnTo>
                  <a:pt x="25108517" y="21605256"/>
                </a:lnTo>
                <a:lnTo>
                  <a:pt x="0" y="21605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256420" y="3197846"/>
            <a:ext cx="8713350" cy="3009900"/>
          </a:xfrm>
          <a:prstGeom prst="rect">
            <a:avLst/>
          </a:prstGeom>
        </p:spPr>
        <p:txBody>
          <a:bodyPr anchor="t" rtlCol="false" tIns="0" lIns="0" bIns="0" rIns="0">
            <a:spAutoFit/>
          </a:bodyPr>
          <a:lstStyle/>
          <a:p>
            <a:pPr algn="l">
              <a:lnSpc>
                <a:spcPts val="11520"/>
              </a:lnSpc>
            </a:pPr>
            <a:r>
              <a:rPr lang="en-US" sz="9600">
                <a:solidFill>
                  <a:srgbClr val="334157"/>
                </a:solidFill>
                <a:latin typeface="Poppins"/>
                <a:ea typeface="Poppins"/>
                <a:cs typeface="Poppins"/>
                <a:sym typeface="Poppins"/>
              </a:rPr>
              <a:t>FEATURE ENGINEERING</a:t>
            </a:r>
          </a:p>
        </p:txBody>
      </p:sp>
      <p:sp>
        <p:nvSpPr>
          <p:cNvPr name="Freeform 4" id="4"/>
          <p:cNvSpPr/>
          <p:nvPr/>
        </p:nvSpPr>
        <p:spPr>
          <a:xfrm flipH="false" flipV="false" rot="0">
            <a:off x="9969770" y="1905912"/>
            <a:ext cx="6921338" cy="7358718"/>
          </a:xfrm>
          <a:custGeom>
            <a:avLst/>
            <a:gdLst/>
            <a:ahLst/>
            <a:cxnLst/>
            <a:rect r="r" b="b" t="t" l="l"/>
            <a:pathLst>
              <a:path h="7358718" w="6921338">
                <a:moveTo>
                  <a:pt x="0" y="0"/>
                </a:moveTo>
                <a:lnTo>
                  <a:pt x="6921338" y="0"/>
                </a:lnTo>
                <a:lnTo>
                  <a:pt x="6921338" y="7358718"/>
                </a:lnTo>
                <a:lnTo>
                  <a:pt x="0" y="73587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0636" y="4170792"/>
            <a:ext cx="8153830" cy="3041718"/>
            <a:chOff x="0" y="0"/>
            <a:chExt cx="2264491" cy="844749"/>
          </a:xfrm>
        </p:grpSpPr>
        <p:sp>
          <p:nvSpPr>
            <p:cNvPr name="Freeform 3" id="3"/>
            <p:cNvSpPr/>
            <p:nvPr/>
          </p:nvSpPr>
          <p:spPr>
            <a:xfrm flipH="false" flipV="false" rot="0">
              <a:off x="0" y="0"/>
              <a:ext cx="2264491" cy="844749"/>
            </a:xfrm>
            <a:custGeom>
              <a:avLst/>
              <a:gdLst/>
              <a:ahLst/>
              <a:cxnLst/>
              <a:rect r="r" b="b" t="t" l="l"/>
              <a:pathLst>
                <a:path h="844749" w="2264491">
                  <a:moveTo>
                    <a:pt x="28484" y="0"/>
                  </a:moveTo>
                  <a:lnTo>
                    <a:pt x="2236006" y="0"/>
                  </a:lnTo>
                  <a:cubicBezTo>
                    <a:pt x="2243561" y="0"/>
                    <a:pt x="2250806" y="3001"/>
                    <a:pt x="2256148" y="8343"/>
                  </a:cubicBezTo>
                  <a:cubicBezTo>
                    <a:pt x="2261490" y="13685"/>
                    <a:pt x="2264491" y="20930"/>
                    <a:pt x="2264491" y="28484"/>
                  </a:cubicBezTo>
                  <a:lnTo>
                    <a:pt x="2264491" y="816265"/>
                  </a:lnTo>
                  <a:cubicBezTo>
                    <a:pt x="2264491" y="823819"/>
                    <a:pt x="2261490" y="831065"/>
                    <a:pt x="2256148" y="836407"/>
                  </a:cubicBezTo>
                  <a:cubicBezTo>
                    <a:pt x="2250806" y="841748"/>
                    <a:pt x="2243561" y="844749"/>
                    <a:pt x="2236006" y="844749"/>
                  </a:cubicBezTo>
                  <a:lnTo>
                    <a:pt x="28484" y="844749"/>
                  </a:lnTo>
                  <a:cubicBezTo>
                    <a:pt x="20930" y="844749"/>
                    <a:pt x="13685" y="841748"/>
                    <a:pt x="8343" y="836407"/>
                  </a:cubicBezTo>
                  <a:cubicBezTo>
                    <a:pt x="3001" y="831065"/>
                    <a:pt x="0" y="823819"/>
                    <a:pt x="0" y="816265"/>
                  </a:cubicBezTo>
                  <a:lnTo>
                    <a:pt x="0" y="28484"/>
                  </a:lnTo>
                  <a:cubicBezTo>
                    <a:pt x="0" y="20930"/>
                    <a:pt x="3001" y="13685"/>
                    <a:pt x="8343" y="8343"/>
                  </a:cubicBezTo>
                  <a:cubicBezTo>
                    <a:pt x="13685" y="3001"/>
                    <a:pt x="20930" y="0"/>
                    <a:pt x="28484" y="0"/>
                  </a:cubicBezTo>
                  <a:close/>
                </a:path>
              </a:pathLst>
            </a:custGeom>
            <a:solidFill>
              <a:srgbClr val="E1ECFD"/>
            </a:solidFill>
            <a:ln w="38100" cap="rnd">
              <a:solidFill>
                <a:srgbClr val="073C91"/>
              </a:solidFill>
              <a:prstDash val="solid"/>
              <a:round/>
            </a:ln>
          </p:spPr>
        </p:sp>
        <p:sp>
          <p:nvSpPr>
            <p:cNvPr name="TextBox 4" id="4"/>
            <p:cNvSpPr txBox="true"/>
            <p:nvPr/>
          </p:nvSpPr>
          <p:spPr>
            <a:xfrm>
              <a:off x="0" y="-66675"/>
              <a:ext cx="2264491" cy="911424"/>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9577474" y="4170792"/>
            <a:ext cx="7671449" cy="3041718"/>
            <a:chOff x="0" y="0"/>
            <a:chExt cx="2130524" cy="844749"/>
          </a:xfrm>
        </p:grpSpPr>
        <p:sp>
          <p:nvSpPr>
            <p:cNvPr name="Freeform 6" id="6"/>
            <p:cNvSpPr/>
            <p:nvPr/>
          </p:nvSpPr>
          <p:spPr>
            <a:xfrm flipH="false" flipV="false" rot="0">
              <a:off x="0" y="0"/>
              <a:ext cx="2130524" cy="844749"/>
            </a:xfrm>
            <a:custGeom>
              <a:avLst/>
              <a:gdLst/>
              <a:ahLst/>
              <a:cxnLst/>
              <a:rect r="r" b="b" t="t" l="l"/>
              <a:pathLst>
                <a:path h="844749" w="2130524">
                  <a:moveTo>
                    <a:pt x="30276" y="0"/>
                  </a:moveTo>
                  <a:lnTo>
                    <a:pt x="2100248" y="0"/>
                  </a:lnTo>
                  <a:cubicBezTo>
                    <a:pt x="2116969" y="0"/>
                    <a:pt x="2130524" y="13555"/>
                    <a:pt x="2130524" y="30276"/>
                  </a:cubicBezTo>
                  <a:lnTo>
                    <a:pt x="2130524" y="814474"/>
                  </a:lnTo>
                  <a:cubicBezTo>
                    <a:pt x="2130524" y="822503"/>
                    <a:pt x="2127334" y="830204"/>
                    <a:pt x="2121656" y="835882"/>
                  </a:cubicBezTo>
                  <a:cubicBezTo>
                    <a:pt x="2115978" y="841560"/>
                    <a:pt x="2108278" y="844749"/>
                    <a:pt x="2100248" y="844749"/>
                  </a:cubicBezTo>
                  <a:lnTo>
                    <a:pt x="30276" y="844749"/>
                  </a:lnTo>
                  <a:cubicBezTo>
                    <a:pt x="22246" y="844749"/>
                    <a:pt x="14545" y="841560"/>
                    <a:pt x="8868" y="835882"/>
                  </a:cubicBezTo>
                  <a:cubicBezTo>
                    <a:pt x="3190" y="830204"/>
                    <a:pt x="0" y="822503"/>
                    <a:pt x="0" y="814474"/>
                  </a:cubicBezTo>
                  <a:lnTo>
                    <a:pt x="0" y="30276"/>
                  </a:lnTo>
                  <a:cubicBezTo>
                    <a:pt x="0" y="22246"/>
                    <a:pt x="3190" y="14545"/>
                    <a:pt x="8868" y="8868"/>
                  </a:cubicBezTo>
                  <a:cubicBezTo>
                    <a:pt x="14545" y="3190"/>
                    <a:pt x="22246" y="0"/>
                    <a:pt x="30276" y="0"/>
                  </a:cubicBezTo>
                  <a:close/>
                </a:path>
              </a:pathLst>
            </a:custGeom>
            <a:solidFill>
              <a:srgbClr val="E1ECFD"/>
            </a:solidFill>
            <a:ln w="38100" cap="rnd">
              <a:solidFill>
                <a:srgbClr val="073C91"/>
              </a:solidFill>
              <a:prstDash val="solid"/>
              <a:round/>
            </a:ln>
          </p:spPr>
        </p:sp>
        <p:sp>
          <p:nvSpPr>
            <p:cNvPr name="TextBox 7" id="7"/>
            <p:cNvSpPr txBox="true"/>
            <p:nvPr/>
          </p:nvSpPr>
          <p:spPr>
            <a:xfrm>
              <a:off x="0" y="-66675"/>
              <a:ext cx="2130524" cy="911424"/>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4088197" y="1258006"/>
            <a:ext cx="10484068" cy="2568198"/>
            <a:chOff x="0" y="0"/>
            <a:chExt cx="2911647" cy="713243"/>
          </a:xfrm>
        </p:grpSpPr>
        <p:sp>
          <p:nvSpPr>
            <p:cNvPr name="Freeform 9" id="9"/>
            <p:cNvSpPr/>
            <p:nvPr/>
          </p:nvSpPr>
          <p:spPr>
            <a:xfrm flipH="false" flipV="false" rot="0">
              <a:off x="0" y="0"/>
              <a:ext cx="2911647" cy="713243"/>
            </a:xfrm>
            <a:custGeom>
              <a:avLst/>
              <a:gdLst/>
              <a:ahLst/>
              <a:cxnLst/>
              <a:rect r="r" b="b" t="t" l="l"/>
              <a:pathLst>
                <a:path h="713243" w="2911647">
                  <a:moveTo>
                    <a:pt x="22153" y="0"/>
                  </a:moveTo>
                  <a:lnTo>
                    <a:pt x="2889494" y="0"/>
                  </a:lnTo>
                  <a:cubicBezTo>
                    <a:pt x="2901729" y="0"/>
                    <a:pt x="2911647" y="9918"/>
                    <a:pt x="2911647" y="22153"/>
                  </a:cubicBezTo>
                  <a:lnTo>
                    <a:pt x="2911647" y="691090"/>
                  </a:lnTo>
                  <a:cubicBezTo>
                    <a:pt x="2911647" y="703325"/>
                    <a:pt x="2901729" y="713243"/>
                    <a:pt x="2889494" y="713243"/>
                  </a:cubicBezTo>
                  <a:lnTo>
                    <a:pt x="22153" y="713243"/>
                  </a:lnTo>
                  <a:cubicBezTo>
                    <a:pt x="9918" y="713243"/>
                    <a:pt x="0" y="703325"/>
                    <a:pt x="0" y="691090"/>
                  </a:cubicBezTo>
                  <a:lnTo>
                    <a:pt x="0" y="22153"/>
                  </a:lnTo>
                  <a:cubicBezTo>
                    <a:pt x="0" y="9918"/>
                    <a:pt x="9918" y="0"/>
                    <a:pt x="22153" y="0"/>
                  </a:cubicBezTo>
                  <a:close/>
                </a:path>
              </a:pathLst>
            </a:custGeom>
            <a:solidFill>
              <a:srgbClr val="E1ECFD"/>
            </a:solidFill>
            <a:ln w="38100" cap="rnd">
              <a:solidFill>
                <a:srgbClr val="073C91"/>
              </a:solidFill>
              <a:prstDash val="solid"/>
              <a:round/>
            </a:ln>
          </p:spPr>
        </p:sp>
        <p:sp>
          <p:nvSpPr>
            <p:cNvPr name="TextBox 10" id="10"/>
            <p:cNvSpPr txBox="true"/>
            <p:nvPr/>
          </p:nvSpPr>
          <p:spPr>
            <a:xfrm>
              <a:off x="0" y="-66675"/>
              <a:ext cx="2911647" cy="779918"/>
            </a:xfrm>
            <a:prstGeom prst="rect">
              <a:avLst/>
            </a:prstGeom>
          </p:spPr>
          <p:txBody>
            <a:bodyPr anchor="ctr" rtlCol="false" tIns="50800" lIns="50800" bIns="50800" rIns="50800"/>
            <a:lstStyle/>
            <a:p>
              <a:pPr algn="ctr">
                <a:lnSpc>
                  <a:spcPts val="3499"/>
                </a:lnSpc>
              </a:pPr>
            </a:p>
          </p:txBody>
        </p:sp>
      </p:grpSp>
      <p:sp>
        <p:nvSpPr>
          <p:cNvPr name="AutoShape 11" id="11"/>
          <p:cNvSpPr/>
          <p:nvPr/>
        </p:nvSpPr>
        <p:spPr>
          <a:xfrm>
            <a:off x="3247023" y="4188857"/>
            <a:ext cx="3524923" cy="0"/>
          </a:xfrm>
          <a:prstGeom prst="line">
            <a:avLst/>
          </a:prstGeom>
          <a:ln cap="flat" w="38100">
            <a:solidFill>
              <a:srgbClr val="FFFFFF"/>
            </a:solidFill>
            <a:prstDash val="solid"/>
            <a:headEnd type="none" len="sm" w="sm"/>
            <a:tailEnd type="none" len="sm" w="sm"/>
          </a:ln>
        </p:spPr>
      </p:sp>
      <p:sp>
        <p:nvSpPr>
          <p:cNvPr name="AutoShape 12" id="12"/>
          <p:cNvSpPr/>
          <p:nvPr/>
        </p:nvSpPr>
        <p:spPr>
          <a:xfrm flipV="true">
            <a:off x="10729449" y="4188857"/>
            <a:ext cx="5324389" cy="0"/>
          </a:xfrm>
          <a:prstGeom prst="line">
            <a:avLst/>
          </a:prstGeom>
          <a:ln cap="flat" w="38100">
            <a:solidFill>
              <a:srgbClr val="FFFFFF"/>
            </a:solidFill>
            <a:prstDash val="solid"/>
            <a:headEnd type="none" len="sm" w="sm"/>
            <a:tailEnd type="none" len="sm" w="sm"/>
          </a:ln>
        </p:spPr>
      </p:sp>
      <p:sp>
        <p:nvSpPr>
          <p:cNvPr name="AutoShape 13" id="13"/>
          <p:cNvSpPr/>
          <p:nvPr/>
        </p:nvSpPr>
        <p:spPr>
          <a:xfrm flipV="true">
            <a:off x="6587799" y="1276072"/>
            <a:ext cx="5547153"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0" y="0"/>
            <a:ext cx="18288000" cy="1028700"/>
            <a:chOff x="0" y="0"/>
            <a:chExt cx="4816593" cy="270933"/>
          </a:xfrm>
        </p:grpSpPr>
        <p:sp>
          <p:nvSpPr>
            <p:cNvPr name="Freeform 15" id="15"/>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16" id="16"/>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6222385" y="136524"/>
            <a:ext cx="5843231"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FEATURE ENGINEERING</a:t>
            </a:r>
          </a:p>
        </p:txBody>
      </p:sp>
      <p:sp>
        <p:nvSpPr>
          <p:cNvPr name="TextBox 18" id="18"/>
          <p:cNvSpPr txBox="true"/>
          <p:nvPr/>
        </p:nvSpPr>
        <p:spPr>
          <a:xfrm rot="0">
            <a:off x="1048528" y="3976812"/>
            <a:ext cx="7958045" cy="3074758"/>
          </a:xfrm>
          <a:prstGeom prst="rect">
            <a:avLst/>
          </a:prstGeom>
        </p:spPr>
        <p:txBody>
          <a:bodyPr anchor="t" rtlCol="false" tIns="0" lIns="0" bIns="0" rIns="0">
            <a:spAutoFit/>
          </a:bodyPr>
          <a:lstStyle/>
          <a:p>
            <a:pPr algn="ctr">
              <a:lnSpc>
                <a:spcPts val="2709"/>
              </a:lnSpc>
            </a:pPr>
            <a:r>
              <a:rPr lang="en-US" sz="1935" b="true">
                <a:solidFill>
                  <a:srgbClr val="000000"/>
                </a:solidFill>
                <a:latin typeface="Poppins Bold"/>
                <a:ea typeface="Poppins Bold"/>
                <a:cs typeface="Poppins Bold"/>
                <a:sym typeface="Poppins Bold"/>
              </a:rPr>
              <a:t>Sales &amp; Pricing Features</a:t>
            </a:r>
          </a:p>
          <a:p>
            <a:pPr algn="l" marL="417872" indent="-208936" lvl="1">
              <a:lnSpc>
                <a:spcPts val="2709"/>
              </a:lnSpc>
              <a:buFont typeface="Arial"/>
              <a:buChar char="•"/>
            </a:pPr>
            <a:r>
              <a:rPr lang="en-US" sz="1935">
                <a:solidFill>
                  <a:srgbClr val="000000"/>
                </a:solidFill>
                <a:latin typeface="Poppins"/>
                <a:ea typeface="Poppins"/>
                <a:cs typeface="Poppins"/>
                <a:sym typeface="Poppins"/>
              </a:rPr>
              <a:t>List Price = GMV * Units</a:t>
            </a:r>
          </a:p>
          <a:p>
            <a:pPr algn="l" marL="417872" indent="-208936" lvl="1">
              <a:lnSpc>
                <a:spcPts val="2709"/>
              </a:lnSpc>
              <a:buFont typeface="Arial"/>
              <a:buChar char="•"/>
            </a:pPr>
            <a:r>
              <a:rPr lang="en-US" sz="1935">
                <a:solidFill>
                  <a:srgbClr val="000000"/>
                </a:solidFill>
                <a:latin typeface="Poppins"/>
                <a:ea typeface="Poppins"/>
                <a:cs typeface="Poppins"/>
                <a:sym typeface="Poppins"/>
              </a:rPr>
              <a:t>Discount % = 100 × (Product MRP – List Price) / Product MRP</a:t>
            </a:r>
          </a:p>
          <a:p>
            <a:pPr algn="l" marL="417872" indent="-208936" lvl="1">
              <a:lnSpc>
                <a:spcPts val="2709"/>
              </a:lnSpc>
              <a:buFont typeface="Arial"/>
              <a:buChar char="•"/>
            </a:pPr>
            <a:r>
              <a:rPr lang="en-US" sz="1935">
                <a:solidFill>
                  <a:srgbClr val="000000"/>
                </a:solidFill>
                <a:latin typeface="Poppins"/>
                <a:ea typeface="Poppins"/>
                <a:cs typeface="Poppins"/>
                <a:sym typeface="Poppins"/>
              </a:rPr>
              <a:t>Delivery Time (Total) = Deliverybdays + Deliverycdays</a:t>
            </a:r>
          </a:p>
          <a:p>
            <a:pPr algn="l" marL="417872" indent="-208936" lvl="1">
              <a:lnSpc>
                <a:spcPts val="2709"/>
              </a:lnSpc>
              <a:buFont typeface="Arial"/>
              <a:buChar char="•"/>
            </a:pPr>
            <a:r>
              <a:rPr lang="en-US" sz="1935">
                <a:solidFill>
                  <a:srgbClr val="000000"/>
                </a:solidFill>
                <a:latin typeface="Poppins"/>
                <a:ea typeface="Poppins"/>
                <a:cs typeface="Poppins"/>
                <a:sym typeface="Poppins"/>
              </a:rPr>
              <a:t>Customer Purchase Frequency = Total orders per customer</a:t>
            </a:r>
          </a:p>
          <a:p>
            <a:pPr algn="l" marL="417872" indent="-208936" lvl="1">
              <a:lnSpc>
                <a:spcPts val="2709"/>
              </a:lnSpc>
              <a:buFont typeface="Arial"/>
              <a:buChar char="•"/>
            </a:pPr>
            <a:r>
              <a:rPr lang="en-US" sz="1935">
                <a:solidFill>
                  <a:srgbClr val="000000"/>
                </a:solidFill>
                <a:latin typeface="Poppins"/>
                <a:ea typeface="Poppins"/>
                <a:cs typeface="Poppins"/>
                <a:sym typeface="Poppins"/>
              </a:rPr>
              <a:t>Average Order Value (AOV) = GMV / Total Orders</a:t>
            </a:r>
          </a:p>
          <a:p>
            <a:pPr algn="l" marL="417872" indent="-208936" lvl="1">
              <a:lnSpc>
                <a:spcPts val="2709"/>
              </a:lnSpc>
              <a:buFont typeface="Arial"/>
              <a:buChar char="•"/>
            </a:pPr>
            <a:r>
              <a:rPr lang="en-US" sz="1935">
                <a:solidFill>
                  <a:srgbClr val="000000"/>
                </a:solidFill>
                <a:latin typeface="Poppins"/>
                <a:ea typeface="Poppins"/>
                <a:cs typeface="Poppins"/>
                <a:sym typeface="Poppins"/>
              </a:rPr>
              <a:t>Revenue = ∑GMV (analyzed monthly, during sales, payday weeks, h</a:t>
            </a:r>
            <a:r>
              <a:rPr lang="en-US" sz="1935">
                <a:solidFill>
                  <a:srgbClr val="000000"/>
                </a:solidFill>
                <a:latin typeface="Poppins"/>
                <a:ea typeface="Poppins"/>
                <a:cs typeface="Poppins"/>
                <a:sym typeface="Poppins"/>
              </a:rPr>
              <a:t>olidays, etc.)</a:t>
            </a:r>
          </a:p>
          <a:p>
            <a:pPr algn="l">
              <a:lnSpc>
                <a:spcPts val="2709"/>
              </a:lnSpc>
            </a:pPr>
          </a:p>
        </p:txBody>
      </p:sp>
      <p:grpSp>
        <p:nvGrpSpPr>
          <p:cNvPr name="Group 19" id="19"/>
          <p:cNvGrpSpPr/>
          <p:nvPr/>
        </p:nvGrpSpPr>
        <p:grpSpPr>
          <a:xfrm rot="0">
            <a:off x="605262" y="3550495"/>
            <a:ext cx="966935" cy="966935"/>
            <a:chOff x="0" y="0"/>
            <a:chExt cx="1289246" cy="1289246"/>
          </a:xfrm>
        </p:grpSpPr>
        <p:grpSp>
          <p:nvGrpSpPr>
            <p:cNvPr name="Group 20" id="20"/>
            <p:cNvGrpSpPr/>
            <p:nvPr/>
          </p:nvGrpSpPr>
          <p:grpSpPr>
            <a:xfrm rot="0">
              <a:off x="0" y="0"/>
              <a:ext cx="1289246" cy="128924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DDFA"/>
              </a:solidFill>
            </p:spPr>
          </p:sp>
          <p:sp>
            <p:nvSpPr>
              <p:cNvPr name="TextBox 22" id="22"/>
              <p:cNvSpPr txBox="true"/>
              <p:nvPr/>
            </p:nvSpPr>
            <p:spPr>
              <a:xfrm>
                <a:off x="76200" y="28575"/>
                <a:ext cx="660400" cy="708025"/>
              </a:xfrm>
              <a:prstGeom prst="rect">
                <a:avLst/>
              </a:prstGeom>
            </p:spPr>
            <p:txBody>
              <a:bodyPr anchor="ctr" rtlCol="false" tIns="16020" lIns="16020" bIns="16020" rIns="16020"/>
              <a:lstStyle/>
              <a:p>
                <a:pPr algn="ctr">
                  <a:lnSpc>
                    <a:spcPts val="2674"/>
                  </a:lnSpc>
                </a:pPr>
              </a:p>
            </p:txBody>
          </p:sp>
        </p:grpSp>
        <p:sp>
          <p:nvSpPr>
            <p:cNvPr name="Freeform 23" id="23"/>
            <p:cNvSpPr/>
            <p:nvPr/>
          </p:nvSpPr>
          <p:spPr>
            <a:xfrm flipH="false" flipV="false" rot="0">
              <a:off x="196221" y="199923"/>
              <a:ext cx="896803" cy="889401"/>
            </a:xfrm>
            <a:custGeom>
              <a:avLst/>
              <a:gdLst/>
              <a:ahLst/>
              <a:cxnLst/>
              <a:rect r="r" b="b" t="t" l="l"/>
              <a:pathLst>
                <a:path h="889401" w="896803">
                  <a:moveTo>
                    <a:pt x="0" y="0"/>
                  </a:moveTo>
                  <a:lnTo>
                    <a:pt x="896804" y="0"/>
                  </a:lnTo>
                  <a:lnTo>
                    <a:pt x="896804" y="889400"/>
                  </a:lnTo>
                  <a:lnTo>
                    <a:pt x="0" y="88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24" id="24"/>
          <p:cNvSpPr txBox="true"/>
          <p:nvPr/>
        </p:nvSpPr>
        <p:spPr>
          <a:xfrm rot="0">
            <a:off x="4218390" y="1076246"/>
            <a:ext cx="10223682" cy="2517584"/>
          </a:xfrm>
          <a:prstGeom prst="rect">
            <a:avLst/>
          </a:prstGeom>
        </p:spPr>
        <p:txBody>
          <a:bodyPr anchor="t" rtlCol="false" tIns="0" lIns="0" bIns="0" rIns="0">
            <a:spAutoFit/>
          </a:bodyPr>
          <a:lstStyle/>
          <a:p>
            <a:pPr algn="ctr">
              <a:lnSpc>
                <a:spcPts val="2795"/>
              </a:lnSpc>
              <a:spcBef>
                <a:spcPct val="0"/>
              </a:spcBef>
            </a:pPr>
            <a:r>
              <a:rPr lang="en-US" b="true" sz="1997">
                <a:solidFill>
                  <a:srgbClr val="000000"/>
                </a:solidFill>
                <a:latin typeface="Poppins Bold"/>
                <a:ea typeface="Poppins Bold"/>
                <a:cs typeface="Poppins Bold"/>
                <a:sym typeface="Poppins Bold"/>
              </a:rPr>
              <a:t>Categ</a:t>
            </a:r>
            <a:r>
              <a:rPr lang="en-US" b="true" sz="1997">
                <a:solidFill>
                  <a:srgbClr val="000000"/>
                </a:solidFill>
                <a:latin typeface="Poppins Bold"/>
                <a:ea typeface="Poppins Bold"/>
                <a:cs typeface="Poppins Bold"/>
                <a:sym typeface="Poppins Bold"/>
              </a:rPr>
              <a:t>ory &amp; Customer Insights Features</a:t>
            </a:r>
          </a:p>
          <a:p>
            <a:pPr algn="l" marL="431182" indent="-215591" lvl="1">
              <a:lnSpc>
                <a:spcPts val="2795"/>
              </a:lnSpc>
              <a:spcBef>
                <a:spcPct val="0"/>
              </a:spcBef>
              <a:buFont typeface="Arial"/>
              <a:buChar char="•"/>
            </a:pPr>
            <a:r>
              <a:rPr lang="en-US" sz="1997">
                <a:solidFill>
                  <a:srgbClr val="000000"/>
                </a:solidFill>
                <a:latin typeface="Poppins"/>
                <a:ea typeface="Poppins"/>
                <a:cs typeface="Poppins"/>
                <a:sym typeface="Poppins"/>
              </a:rPr>
              <a:t>Product Category Performance Score = Total Revenue from Category / Total Units Sold</a:t>
            </a:r>
          </a:p>
          <a:p>
            <a:pPr algn="l" marL="431182" indent="-215591" lvl="1">
              <a:lnSpc>
                <a:spcPts val="2795"/>
              </a:lnSpc>
              <a:spcBef>
                <a:spcPct val="0"/>
              </a:spcBef>
              <a:buFont typeface="Arial"/>
              <a:buChar char="•"/>
            </a:pPr>
            <a:r>
              <a:rPr lang="en-US" sz="1997">
                <a:solidFill>
                  <a:srgbClr val="000000"/>
                </a:solidFill>
                <a:latin typeface="Poppins"/>
                <a:ea typeface="Poppins"/>
                <a:cs typeface="Poppins"/>
                <a:sym typeface="Poppins"/>
              </a:rPr>
              <a:t>Luxury vs. Mass-Market Products = Defined by GMV &gt; 80th percentile</a:t>
            </a:r>
          </a:p>
          <a:p>
            <a:pPr algn="l" marL="431182" indent="-215591" lvl="1">
              <a:lnSpc>
                <a:spcPts val="2795"/>
              </a:lnSpc>
              <a:spcBef>
                <a:spcPct val="0"/>
              </a:spcBef>
              <a:buFont typeface="Arial"/>
              <a:buChar char="•"/>
            </a:pPr>
            <a:r>
              <a:rPr lang="en-US" sz="1997">
                <a:solidFill>
                  <a:srgbClr val="000000"/>
                </a:solidFill>
                <a:latin typeface="Poppins"/>
                <a:ea typeface="Poppins"/>
                <a:cs typeface="Poppins"/>
                <a:sym typeface="Poppins"/>
              </a:rPr>
              <a:t>Customer Retention Rate = (Repeat Customers / Total Customers) × 100</a:t>
            </a:r>
          </a:p>
          <a:p>
            <a:pPr algn="l" marL="431182" indent="-215591" lvl="1">
              <a:lnSpc>
                <a:spcPts val="2795"/>
              </a:lnSpc>
              <a:spcBef>
                <a:spcPct val="0"/>
              </a:spcBef>
              <a:buFont typeface="Arial"/>
              <a:buChar char="•"/>
            </a:pPr>
            <a:r>
              <a:rPr lang="en-US" sz="1997">
                <a:solidFill>
                  <a:srgbClr val="000000"/>
                </a:solidFill>
                <a:latin typeface="Poppins"/>
                <a:ea typeface="Poppins"/>
                <a:cs typeface="Poppins"/>
                <a:sym typeface="Poppins"/>
              </a:rPr>
              <a:t>Order Frequency Score = Total orders per customer over a set period</a:t>
            </a:r>
          </a:p>
          <a:p>
            <a:pPr algn="l" marL="431182" indent="-215591" lvl="1">
              <a:lnSpc>
                <a:spcPts val="2795"/>
              </a:lnSpc>
              <a:spcBef>
                <a:spcPct val="0"/>
              </a:spcBef>
              <a:buFont typeface="Arial"/>
              <a:buChar char="•"/>
            </a:pPr>
            <a:r>
              <a:rPr lang="en-US" sz="1997">
                <a:solidFill>
                  <a:srgbClr val="000000"/>
                </a:solidFill>
                <a:latin typeface="Poppins"/>
                <a:ea typeface="Poppins"/>
                <a:cs typeface="Poppins"/>
                <a:sym typeface="Poppins"/>
              </a:rPr>
              <a:t>Sale Period Flag = 1 if order falls within a sale period, else 0</a:t>
            </a:r>
          </a:p>
        </p:txBody>
      </p:sp>
      <p:sp>
        <p:nvSpPr>
          <p:cNvPr name="TextBox 25" id="25"/>
          <p:cNvSpPr txBox="true"/>
          <p:nvPr/>
        </p:nvSpPr>
        <p:spPr>
          <a:xfrm rot="0">
            <a:off x="9722832" y="3986337"/>
            <a:ext cx="7386109" cy="3043021"/>
          </a:xfrm>
          <a:prstGeom prst="rect">
            <a:avLst/>
          </a:prstGeom>
        </p:spPr>
        <p:txBody>
          <a:bodyPr anchor="t" rtlCol="false" tIns="0" lIns="0" bIns="0" rIns="0">
            <a:spAutoFit/>
          </a:bodyPr>
          <a:lstStyle/>
          <a:p>
            <a:pPr algn="ctr">
              <a:lnSpc>
                <a:spcPts val="2689"/>
              </a:lnSpc>
              <a:spcBef>
                <a:spcPct val="0"/>
              </a:spcBef>
            </a:pPr>
            <a:r>
              <a:rPr lang="en-US" b="true" sz="1921">
                <a:solidFill>
                  <a:srgbClr val="000000"/>
                </a:solidFill>
                <a:latin typeface="Poppins Bold"/>
                <a:ea typeface="Poppins Bold"/>
                <a:cs typeface="Poppins Bold"/>
                <a:sym typeface="Poppins Bold"/>
              </a:rPr>
              <a:t>Seas</a:t>
            </a:r>
            <a:r>
              <a:rPr lang="en-US" b="true" sz="1921">
                <a:solidFill>
                  <a:srgbClr val="000000"/>
                </a:solidFill>
                <a:latin typeface="Poppins Bold"/>
                <a:ea typeface="Poppins Bold"/>
                <a:cs typeface="Poppins Bold"/>
                <a:sym typeface="Poppins Bold"/>
              </a:rPr>
              <a:t>onality &amp; External Impact Features</a:t>
            </a:r>
          </a:p>
          <a:p>
            <a:pPr algn="l" marL="414796" indent="-207398" lvl="1">
              <a:lnSpc>
                <a:spcPts val="2689"/>
              </a:lnSpc>
              <a:spcBef>
                <a:spcPct val="0"/>
              </a:spcBef>
              <a:buFont typeface="Arial"/>
              <a:buChar char="•"/>
            </a:pPr>
            <a:r>
              <a:rPr lang="en-US" sz="1921">
                <a:solidFill>
                  <a:srgbClr val="000000"/>
                </a:solidFill>
                <a:latin typeface="Poppins"/>
                <a:ea typeface="Poppins"/>
                <a:cs typeface="Poppins"/>
                <a:sym typeface="Poppins"/>
              </a:rPr>
              <a:t>Payday Week Flag = 1 if order falls within payday week, else 0</a:t>
            </a:r>
          </a:p>
          <a:p>
            <a:pPr algn="l" marL="414796" indent="-207398" lvl="1">
              <a:lnSpc>
                <a:spcPts val="2689"/>
              </a:lnSpc>
              <a:spcBef>
                <a:spcPct val="0"/>
              </a:spcBef>
              <a:buFont typeface="Arial"/>
              <a:buChar char="•"/>
            </a:pPr>
            <a:r>
              <a:rPr lang="en-US" sz="1921">
                <a:solidFill>
                  <a:srgbClr val="000000"/>
                </a:solidFill>
                <a:latin typeface="Poppins"/>
                <a:ea typeface="Poppins"/>
                <a:cs typeface="Poppins"/>
                <a:sym typeface="Poppins"/>
              </a:rPr>
              <a:t>Holiday Week Flag = 1 if order falls within a holiday period, else 0</a:t>
            </a:r>
          </a:p>
          <a:p>
            <a:pPr algn="l" marL="414796" indent="-207398" lvl="1">
              <a:lnSpc>
                <a:spcPts val="2689"/>
              </a:lnSpc>
              <a:spcBef>
                <a:spcPct val="0"/>
              </a:spcBef>
              <a:buFont typeface="Arial"/>
              <a:buChar char="•"/>
            </a:pPr>
            <a:r>
              <a:rPr lang="en-US" sz="1921">
                <a:solidFill>
                  <a:srgbClr val="000000"/>
                </a:solidFill>
                <a:latin typeface="Poppins"/>
                <a:ea typeface="Poppins"/>
                <a:cs typeface="Poppins"/>
                <a:sym typeface="Poppins"/>
              </a:rPr>
              <a:t>NPS Growth Rate = Current Month NPS - Previous Month NPS</a:t>
            </a:r>
          </a:p>
          <a:p>
            <a:pPr algn="l" marL="414796" indent="-207398" lvl="1">
              <a:lnSpc>
                <a:spcPts val="2689"/>
              </a:lnSpc>
              <a:spcBef>
                <a:spcPct val="0"/>
              </a:spcBef>
              <a:buFont typeface="Arial"/>
              <a:buChar char="•"/>
            </a:pPr>
            <a:r>
              <a:rPr lang="en-US" sz="1921">
                <a:solidFill>
                  <a:srgbClr val="000000"/>
                </a:solidFill>
                <a:latin typeface="Poppins"/>
                <a:ea typeface="Poppins"/>
                <a:cs typeface="Poppins"/>
                <a:sym typeface="Poppins"/>
              </a:rPr>
              <a:t>Revenue Change % = (Current Month Revenue - Previous Month Revenue) / Previous Month Revenue</a:t>
            </a:r>
          </a:p>
        </p:txBody>
      </p:sp>
      <p:grpSp>
        <p:nvGrpSpPr>
          <p:cNvPr name="Group 26" id="26"/>
          <p:cNvGrpSpPr/>
          <p:nvPr/>
        </p:nvGrpSpPr>
        <p:grpSpPr>
          <a:xfrm rot="0">
            <a:off x="8846763" y="3593830"/>
            <a:ext cx="966935" cy="966935"/>
            <a:chOff x="0" y="0"/>
            <a:chExt cx="1289246" cy="1289246"/>
          </a:xfrm>
        </p:grpSpPr>
        <p:grpSp>
          <p:nvGrpSpPr>
            <p:cNvPr name="Group 27" id="27"/>
            <p:cNvGrpSpPr/>
            <p:nvPr/>
          </p:nvGrpSpPr>
          <p:grpSpPr>
            <a:xfrm rot="0">
              <a:off x="0" y="0"/>
              <a:ext cx="1289246" cy="128924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DDFA"/>
              </a:solidFill>
            </p:spPr>
          </p:sp>
          <p:sp>
            <p:nvSpPr>
              <p:cNvPr name="TextBox 29" id="29"/>
              <p:cNvSpPr txBox="true"/>
              <p:nvPr/>
            </p:nvSpPr>
            <p:spPr>
              <a:xfrm>
                <a:off x="76200" y="28575"/>
                <a:ext cx="660400" cy="708025"/>
              </a:xfrm>
              <a:prstGeom prst="rect">
                <a:avLst/>
              </a:prstGeom>
            </p:spPr>
            <p:txBody>
              <a:bodyPr anchor="ctr" rtlCol="false" tIns="14634" lIns="14634" bIns="14634" rIns="14634"/>
              <a:lstStyle/>
              <a:p>
                <a:pPr algn="ctr">
                  <a:lnSpc>
                    <a:spcPts val="2674"/>
                  </a:lnSpc>
                </a:pPr>
              </a:p>
            </p:txBody>
          </p:sp>
        </p:grpSp>
        <p:sp>
          <p:nvSpPr>
            <p:cNvPr name="Freeform 30" id="30"/>
            <p:cNvSpPr/>
            <p:nvPr/>
          </p:nvSpPr>
          <p:spPr>
            <a:xfrm flipH="false" flipV="false" rot="0">
              <a:off x="225293" y="226311"/>
              <a:ext cx="838661" cy="928850"/>
            </a:xfrm>
            <a:custGeom>
              <a:avLst/>
              <a:gdLst/>
              <a:ahLst/>
              <a:cxnLst/>
              <a:rect r="r" b="b" t="t" l="l"/>
              <a:pathLst>
                <a:path h="928850" w="838661">
                  <a:moveTo>
                    <a:pt x="0" y="0"/>
                  </a:moveTo>
                  <a:lnTo>
                    <a:pt x="838660" y="0"/>
                  </a:lnTo>
                  <a:lnTo>
                    <a:pt x="838660" y="928850"/>
                  </a:lnTo>
                  <a:lnTo>
                    <a:pt x="0" y="928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31" id="31"/>
          <p:cNvGrpSpPr/>
          <p:nvPr/>
        </p:nvGrpSpPr>
        <p:grpSpPr>
          <a:xfrm rot="0">
            <a:off x="16715803" y="3593830"/>
            <a:ext cx="966935" cy="966935"/>
            <a:chOff x="0" y="0"/>
            <a:chExt cx="1289246" cy="1289246"/>
          </a:xfrm>
        </p:grpSpPr>
        <p:grpSp>
          <p:nvGrpSpPr>
            <p:cNvPr name="Group 32" id="32"/>
            <p:cNvGrpSpPr/>
            <p:nvPr/>
          </p:nvGrpSpPr>
          <p:grpSpPr>
            <a:xfrm rot="0">
              <a:off x="0" y="0"/>
              <a:ext cx="1289246" cy="128924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DDFA"/>
              </a:solidFill>
            </p:spPr>
          </p:sp>
          <p:sp>
            <p:nvSpPr>
              <p:cNvPr name="TextBox 34" id="34"/>
              <p:cNvSpPr txBox="true"/>
              <p:nvPr/>
            </p:nvSpPr>
            <p:spPr>
              <a:xfrm>
                <a:off x="76200" y="28575"/>
                <a:ext cx="660400" cy="708025"/>
              </a:xfrm>
              <a:prstGeom prst="rect">
                <a:avLst/>
              </a:prstGeom>
            </p:spPr>
            <p:txBody>
              <a:bodyPr anchor="ctr" rtlCol="false" tIns="15050" lIns="15050" bIns="15050" rIns="15050"/>
              <a:lstStyle/>
              <a:p>
                <a:pPr algn="ctr">
                  <a:lnSpc>
                    <a:spcPts val="2674"/>
                  </a:lnSpc>
                </a:pPr>
              </a:p>
            </p:txBody>
          </p:sp>
        </p:grpSp>
        <p:sp>
          <p:nvSpPr>
            <p:cNvPr name="Freeform 35" id="35"/>
            <p:cNvSpPr/>
            <p:nvPr/>
          </p:nvSpPr>
          <p:spPr>
            <a:xfrm flipH="false" flipV="false" rot="0">
              <a:off x="204332" y="203452"/>
              <a:ext cx="880581" cy="882343"/>
            </a:xfrm>
            <a:custGeom>
              <a:avLst/>
              <a:gdLst/>
              <a:ahLst/>
              <a:cxnLst/>
              <a:rect r="r" b="b" t="t" l="l"/>
              <a:pathLst>
                <a:path h="882343" w="880581">
                  <a:moveTo>
                    <a:pt x="0" y="0"/>
                  </a:moveTo>
                  <a:lnTo>
                    <a:pt x="880582" y="0"/>
                  </a:lnTo>
                  <a:lnTo>
                    <a:pt x="880582" y="882342"/>
                  </a:lnTo>
                  <a:lnTo>
                    <a:pt x="0" y="8823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36" id="36"/>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8" id="38"/>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9" id="39"/>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0" id="40"/>
          <p:cNvGrpSpPr/>
          <p:nvPr/>
        </p:nvGrpSpPr>
        <p:grpSpPr>
          <a:xfrm rot="0">
            <a:off x="2966390" y="7422060"/>
            <a:ext cx="12727682" cy="2708095"/>
            <a:chOff x="0" y="0"/>
            <a:chExt cx="3352147" cy="713243"/>
          </a:xfrm>
        </p:grpSpPr>
        <p:sp>
          <p:nvSpPr>
            <p:cNvPr name="Freeform 41" id="41"/>
            <p:cNvSpPr/>
            <p:nvPr/>
          </p:nvSpPr>
          <p:spPr>
            <a:xfrm flipH="false" flipV="false" rot="0">
              <a:off x="0" y="0"/>
              <a:ext cx="3352147" cy="713243"/>
            </a:xfrm>
            <a:custGeom>
              <a:avLst/>
              <a:gdLst/>
              <a:ahLst/>
              <a:cxnLst/>
              <a:rect r="r" b="b" t="t" l="l"/>
              <a:pathLst>
                <a:path h="713243" w="3352147">
                  <a:moveTo>
                    <a:pt x="18248" y="0"/>
                  </a:moveTo>
                  <a:lnTo>
                    <a:pt x="3333898" y="0"/>
                  </a:lnTo>
                  <a:cubicBezTo>
                    <a:pt x="3343977" y="0"/>
                    <a:pt x="3352147" y="8170"/>
                    <a:pt x="3352147" y="18248"/>
                  </a:cubicBezTo>
                  <a:lnTo>
                    <a:pt x="3352147" y="694995"/>
                  </a:lnTo>
                  <a:cubicBezTo>
                    <a:pt x="3352147" y="699835"/>
                    <a:pt x="3350224" y="704476"/>
                    <a:pt x="3346802" y="707898"/>
                  </a:cubicBezTo>
                  <a:cubicBezTo>
                    <a:pt x="3343380" y="711320"/>
                    <a:pt x="3338738" y="713243"/>
                    <a:pt x="3333898" y="713243"/>
                  </a:cubicBezTo>
                  <a:lnTo>
                    <a:pt x="18248" y="713243"/>
                  </a:lnTo>
                  <a:cubicBezTo>
                    <a:pt x="13408" y="713243"/>
                    <a:pt x="8767" y="711320"/>
                    <a:pt x="5345" y="707898"/>
                  </a:cubicBezTo>
                  <a:cubicBezTo>
                    <a:pt x="1923" y="704476"/>
                    <a:pt x="0" y="699835"/>
                    <a:pt x="0" y="694995"/>
                  </a:cubicBezTo>
                  <a:lnTo>
                    <a:pt x="0" y="18248"/>
                  </a:lnTo>
                  <a:cubicBezTo>
                    <a:pt x="0" y="13408"/>
                    <a:pt x="1923" y="8767"/>
                    <a:pt x="5345" y="5345"/>
                  </a:cubicBezTo>
                  <a:cubicBezTo>
                    <a:pt x="8767" y="1923"/>
                    <a:pt x="13408" y="0"/>
                    <a:pt x="18248" y="0"/>
                  </a:cubicBezTo>
                  <a:close/>
                </a:path>
              </a:pathLst>
            </a:custGeom>
            <a:solidFill>
              <a:srgbClr val="E1ECFD"/>
            </a:solidFill>
            <a:ln w="38100" cap="rnd">
              <a:solidFill>
                <a:srgbClr val="073C91"/>
              </a:solidFill>
              <a:prstDash val="solid"/>
              <a:round/>
            </a:ln>
          </p:spPr>
        </p:sp>
        <p:sp>
          <p:nvSpPr>
            <p:cNvPr name="TextBox 42" id="42"/>
            <p:cNvSpPr txBox="true"/>
            <p:nvPr/>
          </p:nvSpPr>
          <p:spPr>
            <a:xfrm>
              <a:off x="0" y="-66675"/>
              <a:ext cx="3352147" cy="779918"/>
            </a:xfrm>
            <a:prstGeom prst="rect">
              <a:avLst/>
            </a:prstGeom>
          </p:spPr>
          <p:txBody>
            <a:bodyPr anchor="ctr" rtlCol="false" tIns="50800" lIns="50800" bIns="50800" rIns="50800"/>
            <a:lstStyle/>
            <a:p>
              <a:pPr algn="ctr">
                <a:lnSpc>
                  <a:spcPts val="3499"/>
                </a:lnSpc>
              </a:pPr>
            </a:p>
          </p:txBody>
        </p:sp>
      </p:grpSp>
      <p:sp>
        <p:nvSpPr>
          <p:cNvPr name="AutoShape 43" id="43"/>
          <p:cNvSpPr/>
          <p:nvPr/>
        </p:nvSpPr>
        <p:spPr>
          <a:xfrm>
            <a:off x="6920958" y="7441110"/>
            <a:ext cx="5472399" cy="0"/>
          </a:xfrm>
          <a:prstGeom prst="line">
            <a:avLst/>
          </a:prstGeom>
          <a:ln cap="flat" w="38100">
            <a:solidFill>
              <a:srgbClr val="FFFFFF"/>
            </a:solidFill>
            <a:prstDash val="solid"/>
            <a:headEnd type="none" len="sm" w="sm"/>
            <a:tailEnd type="none" len="sm" w="sm"/>
          </a:ln>
        </p:spPr>
      </p:sp>
      <p:sp>
        <p:nvSpPr>
          <p:cNvPr name="TextBox 44" id="44"/>
          <p:cNvSpPr txBox="true"/>
          <p:nvPr/>
        </p:nvSpPr>
        <p:spPr>
          <a:xfrm rot="0">
            <a:off x="2966390" y="7202985"/>
            <a:ext cx="12727682" cy="3216275"/>
          </a:xfrm>
          <a:prstGeom prst="rect">
            <a:avLst/>
          </a:prstGeom>
        </p:spPr>
        <p:txBody>
          <a:bodyPr anchor="t" rtlCol="false" tIns="0" lIns="0" bIns="0" rIns="0">
            <a:spAutoFit/>
          </a:bodyPr>
          <a:lstStyle/>
          <a:p>
            <a:pPr algn="ctr">
              <a:lnSpc>
                <a:spcPts val="2800"/>
              </a:lnSpc>
            </a:pPr>
            <a:r>
              <a:rPr lang="en-US" sz="2000" b="true">
                <a:solidFill>
                  <a:srgbClr val="000000"/>
                </a:solidFill>
                <a:latin typeface="Poppins Bold"/>
                <a:ea typeface="Poppins Bold"/>
                <a:cs typeface="Poppins Bold"/>
                <a:sym typeface="Poppins Bold"/>
              </a:rPr>
              <a:t>           Weather-Based Feature Engineering</a:t>
            </a:r>
          </a:p>
          <a:p>
            <a:pPr algn="l" marL="431801" indent="-215900" lvl="1">
              <a:lnSpc>
                <a:spcPts val="2800"/>
              </a:lnSpc>
              <a:spcBef>
                <a:spcPct val="0"/>
              </a:spcBef>
              <a:buFont typeface="Arial"/>
              <a:buChar char="•"/>
            </a:pPr>
            <a:r>
              <a:rPr lang="en-US" sz="2000">
                <a:solidFill>
                  <a:srgbClr val="000000"/>
                </a:solidFill>
                <a:latin typeface="Poppins"/>
                <a:ea typeface="Poppins"/>
                <a:cs typeface="Poppins"/>
                <a:sym typeface="Poppins"/>
              </a:rPr>
              <a:t>Extreme Temperature Flag → 1 if Max Temp &lt; -3°C </a:t>
            </a:r>
            <a:r>
              <a:rPr lang="en-US" sz="2000">
                <a:solidFill>
                  <a:srgbClr val="000000"/>
                </a:solidFill>
                <a:latin typeface="Poppins"/>
                <a:ea typeface="Poppins"/>
                <a:cs typeface="Poppins"/>
                <a:sym typeface="Poppins"/>
              </a:rPr>
              <a:t>or &gt;23°C, else 0.</a:t>
            </a:r>
          </a:p>
          <a:p>
            <a:pPr algn="l" marL="431801" indent="-215900" lvl="1">
              <a:lnSpc>
                <a:spcPts val="2800"/>
              </a:lnSpc>
              <a:spcBef>
                <a:spcPct val="0"/>
              </a:spcBef>
              <a:buFont typeface="Arial"/>
              <a:buChar char="•"/>
            </a:pPr>
            <a:r>
              <a:rPr lang="en-US" sz="2000">
                <a:solidFill>
                  <a:srgbClr val="000000"/>
                </a:solidFill>
                <a:latin typeface="Poppins"/>
                <a:ea typeface="Poppins"/>
                <a:cs typeface="Poppins"/>
                <a:sym typeface="Poppins"/>
              </a:rPr>
              <a:t>Rainy Day Indicator → 1 if Total Rain &gt; 0, else 0.</a:t>
            </a:r>
          </a:p>
          <a:p>
            <a:pPr algn="l" marL="431801" indent="-215900" lvl="1">
              <a:lnSpc>
                <a:spcPts val="2800"/>
              </a:lnSpc>
              <a:spcBef>
                <a:spcPct val="0"/>
              </a:spcBef>
              <a:buFont typeface="Arial"/>
              <a:buChar char="•"/>
            </a:pPr>
            <a:r>
              <a:rPr lang="en-US" sz="2000">
                <a:solidFill>
                  <a:srgbClr val="000000"/>
                </a:solidFill>
                <a:latin typeface="Poppins"/>
                <a:ea typeface="Poppins"/>
                <a:cs typeface="Poppins"/>
                <a:sym typeface="Poppins"/>
              </a:rPr>
              <a:t>Snowy Day Indicator → 1 if Total Snow &gt; 0, else 0.</a:t>
            </a:r>
          </a:p>
          <a:p>
            <a:pPr algn="l" marL="431801" indent="-215900" lvl="1">
              <a:lnSpc>
                <a:spcPts val="2800"/>
              </a:lnSpc>
              <a:spcBef>
                <a:spcPct val="0"/>
              </a:spcBef>
              <a:buFont typeface="Arial"/>
              <a:buChar char="•"/>
            </a:pPr>
            <a:r>
              <a:rPr lang="en-US" sz="2000">
                <a:solidFill>
                  <a:srgbClr val="000000"/>
                </a:solidFill>
                <a:latin typeface="Poppins"/>
                <a:ea typeface="Poppins"/>
                <a:cs typeface="Poppins"/>
                <a:sym typeface="Poppins"/>
              </a:rPr>
              <a:t>7-Day Rolling Avg Temp → Captures temperature trends over a week.</a:t>
            </a:r>
          </a:p>
          <a:p>
            <a:pPr algn="l" marL="431801" indent="-215900" lvl="1">
              <a:lnSpc>
                <a:spcPts val="2800"/>
              </a:lnSpc>
              <a:spcBef>
                <a:spcPct val="0"/>
              </a:spcBef>
              <a:buFont typeface="Arial"/>
              <a:buChar char="•"/>
            </a:pPr>
            <a:r>
              <a:rPr lang="en-US" sz="2000">
                <a:solidFill>
                  <a:srgbClr val="000000"/>
                </a:solidFill>
                <a:latin typeface="Poppins"/>
                <a:ea typeface="Poppins"/>
                <a:cs typeface="Poppins"/>
                <a:sym typeface="Poppins"/>
              </a:rPr>
              <a:t>Lag Features → Yesterday’s temperature &amp; precipitation to analyze weather persistence effects.</a:t>
            </a:r>
          </a:p>
          <a:p>
            <a:pPr algn="l" marL="431801" indent="-215900" lvl="1">
              <a:lnSpc>
                <a:spcPts val="2800"/>
              </a:lnSpc>
              <a:spcBef>
                <a:spcPct val="0"/>
              </a:spcBef>
              <a:buFont typeface="Arial"/>
              <a:buChar char="•"/>
            </a:pPr>
            <a:r>
              <a:rPr lang="en-US" sz="2000">
                <a:solidFill>
                  <a:srgbClr val="000000"/>
                </a:solidFill>
                <a:latin typeface="Poppins"/>
                <a:ea typeface="Poppins"/>
                <a:cs typeface="Poppins"/>
                <a:sym typeface="Poppins"/>
              </a:rPr>
              <a:t>Weather Impact Index → Custom score based on temperature deviation, wind speed, and precipitation to assess extreme weather effects on sales.</a:t>
            </a:r>
          </a:p>
          <a:p>
            <a:pPr algn="ctr">
              <a:lnSpc>
                <a:spcPts val="2800"/>
              </a:lnSpc>
              <a:spcBef>
                <a:spcPct val="0"/>
              </a:spcBef>
            </a:pPr>
          </a:p>
        </p:txBody>
      </p:sp>
      <p:grpSp>
        <p:nvGrpSpPr>
          <p:cNvPr name="Group 45" id="45"/>
          <p:cNvGrpSpPr/>
          <p:nvPr/>
        </p:nvGrpSpPr>
        <p:grpSpPr>
          <a:xfrm rot="0">
            <a:off x="15216735" y="6928745"/>
            <a:ext cx="780614" cy="780614"/>
            <a:chOff x="0" y="0"/>
            <a:chExt cx="1040818" cy="1040818"/>
          </a:xfrm>
        </p:grpSpPr>
        <p:grpSp>
          <p:nvGrpSpPr>
            <p:cNvPr name="Group 46" id="46"/>
            <p:cNvGrpSpPr/>
            <p:nvPr/>
          </p:nvGrpSpPr>
          <p:grpSpPr>
            <a:xfrm rot="0">
              <a:off x="0" y="0"/>
              <a:ext cx="1040818" cy="1040818"/>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DDFA"/>
              </a:solidFill>
            </p:spPr>
          </p:sp>
          <p:sp>
            <p:nvSpPr>
              <p:cNvPr name="TextBox 48" id="48"/>
              <p:cNvSpPr txBox="true"/>
              <p:nvPr/>
            </p:nvSpPr>
            <p:spPr>
              <a:xfrm>
                <a:off x="76200" y="28575"/>
                <a:ext cx="660400" cy="708025"/>
              </a:xfrm>
              <a:prstGeom prst="rect">
                <a:avLst/>
              </a:prstGeom>
            </p:spPr>
            <p:txBody>
              <a:bodyPr anchor="ctr" rtlCol="false" tIns="39944" lIns="39944" bIns="39944" rIns="39944"/>
              <a:lstStyle/>
              <a:p>
                <a:pPr algn="ctr">
                  <a:lnSpc>
                    <a:spcPts val="2674"/>
                  </a:lnSpc>
                </a:pPr>
              </a:p>
            </p:txBody>
          </p:sp>
        </p:grpSp>
        <p:sp>
          <p:nvSpPr>
            <p:cNvPr name="Freeform 49" id="49"/>
            <p:cNvSpPr/>
            <p:nvPr/>
          </p:nvSpPr>
          <p:spPr>
            <a:xfrm flipH="false" flipV="false" rot="0">
              <a:off x="54066" y="31591"/>
              <a:ext cx="932686" cy="781760"/>
            </a:xfrm>
            <a:custGeom>
              <a:avLst/>
              <a:gdLst/>
              <a:ahLst/>
              <a:cxnLst/>
              <a:rect r="r" b="b" t="t" l="l"/>
              <a:pathLst>
                <a:path h="781760" w="932686">
                  <a:moveTo>
                    <a:pt x="0" y="0"/>
                  </a:moveTo>
                  <a:lnTo>
                    <a:pt x="932686" y="0"/>
                  </a:lnTo>
                  <a:lnTo>
                    <a:pt x="932686" y="781760"/>
                  </a:lnTo>
                  <a:lnTo>
                    <a:pt x="0" y="7817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91349"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948775"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236836"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525"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91349" y="2440863"/>
            <a:ext cx="8952651" cy="4812050"/>
          </a:xfrm>
          <a:custGeom>
            <a:avLst/>
            <a:gdLst/>
            <a:ahLst/>
            <a:cxnLst/>
            <a:rect r="r" b="b" t="t" l="l"/>
            <a:pathLst>
              <a:path h="4812050" w="8952651">
                <a:moveTo>
                  <a:pt x="0" y="0"/>
                </a:moveTo>
                <a:lnTo>
                  <a:pt x="8952651" y="0"/>
                </a:lnTo>
                <a:lnTo>
                  <a:pt x="8952651" y="4812050"/>
                </a:lnTo>
                <a:lnTo>
                  <a:pt x="0" y="4812050"/>
                </a:lnTo>
                <a:lnTo>
                  <a:pt x="0" y="0"/>
                </a:lnTo>
                <a:close/>
              </a:path>
            </a:pathLst>
          </a:custGeom>
          <a:blipFill>
            <a:blip r:embed="rId6"/>
            <a:stretch>
              <a:fillRect l="0" t="0" r="0" b="0"/>
            </a:stretch>
          </a:blipFill>
        </p:spPr>
      </p:sp>
      <p:sp>
        <p:nvSpPr>
          <p:cNvPr name="Freeform 10" id="10"/>
          <p:cNvSpPr/>
          <p:nvPr/>
        </p:nvSpPr>
        <p:spPr>
          <a:xfrm flipH="false" flipV="false" rot="0">
            <a:off x="9554894" y="2440863"/>
            <a:ext cx="8584309" cy="4560414"/>
          </a:xfrm>
          <a:custGeom>
            <a:avLst/>
            <a:gdLst/>
            <a:ahLst/>
            <a:cxnLst/>
            <a:rect r="r" b="b" t="t" l="l"/>
            <a:pathLst>
              <a:path h="4560414" w="8584309">
                <a:moveTo>
                  <a:pt x="0" y="0"/>
                </a:moveTo>
                <a:lnTo>
                  <a:pt x="8584309" y="0"/>
                </a:lnTo>
                <a:lnTo>
                  <a:pt x="8584309" y="4560415"/>
                </a:lnTo>
                <a:lnTo>
                  <a:pt x="0" y="4560415"/>
                </a:lnTo>
                <a:lnTo>
                  <a:pt x="0" y="0"/>
                </a:lnTo>
                <a:close/>
              </a:path>
            </a:pathLst>
          </a:custGeom>
          <a:blipFill>
            <a:blip r:embed="rId7"/>
            <a:stretch>
              <a:fillRect l="0" t="0" r="0" b="0"/>
            </a:stretch>
          </a:blipFill>
        </p:spPr>
      </p:sp>
      <p:sp>
        <p:nvSpPr>
          <p:cNvPr name="TextBox 11" id="11"/>
          <p:cNvSpPr txBox="true"/>
          <p:nvPr/>
        </p:nvSpPr>
        <p:spPr>
          <a:xfrm rot="0">
            <a:off x="6015936" y="136524"/>
            <a:ext cx="5843231"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FEATURE ENGINEERING</a:t>
            </a:r>
          </a:p>
        </p:txBody>
      </p:sp>
      <p:sp>
        <p:nvSpPr>
          <p:cNvPr name="TextBox 12" id="12"/>
          <p:cNvSpPr txBox="true"/>
          <p:nvPr/>
        </p:nvSpPr>
        <p:spPr>
          <a:xfrm rot="0">
            <a:off x="3736070" y="1517294"/>
            <a:ext cx="1863209"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Based on GMV</a:t>
            </a:r>
          </a:p>
        </p:txBody>
      </p:sp>
      <p:sp>
        <p:nvSpPr>
          <p:cNvPr name="TextBox 13" id="13"/>
          <p:cNvSpPr txBox="true"/>
          <p:nvPr/>
        </p:nvSpPr>
        <p:spPr>
          <a:xfrm rot="0">
            <a:off x="12890441" y="1517294"/>
            <a:ext cx="1913215" cy="36830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Based on units</a:t>
            </a:r>
          </a:p>
        </p:txBody>
      </p:sp>
      <p:sp>
        <p:nvSpPr>
          <p:cNvPr name="TextBox 14" id="14"/>
          <p:cNvSpPr txBox="true"/>
          <p:nvPr/>
        </p:nvSpPr>
        <p:spPr>
          <a:xfrm rot="0">
            <a:off x="1370518" y="7738688"/>
            <a:ext cx="7344211" cy="10731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Poppins"/>
                <a:ea typeface="Poppins"/>
                <a:cs typeface="Poppins"/>
                <a:sym typeface="Poppins"/>
              </a:rPr>
              <a:t>Units sold, special events, and total snowfall are the top drivers of GMV, indicating sales and weather significantly impact revenue.</a:t>
            </a:r>
          </a:p>
        </p:txBody>
      </p:sp>
      <p:sp>
        <p:nvSpPr>
          <p:cNvPr name="TextBox 15" id="15"/>
          <p:cNvSpPr txBox="true"/>
          <p:nvPr/>
        </p:nvSpPr>
        <p:spPr>
          <a:xfrm rot="0">
            <a:off x="10476878" y="7706128"/>
            <a:ext cx="7281341" cy="10731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Poppins"/>
                <a:ea typeface="Poppins"/>
                <a:cs typeface="Poppins"/>
                <a:sym typeface="Poppins"/>
              </a:rPr>
              <a:t>Special events, GMV, and discounts are key influencers of units sold, highlighting the importance of promotions and event-driven strategies.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05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96446" y="1483285"/>
            <a:ext cx="8213263" cy="8363878"/>
            <a:chOff x="0" y="0"/>
            <a:chExt cx="2163164" cy="2202832"/>
          </a:xfrm>
        </p:grpSpPr>
        <p:sp>
          <p:nvSpPr>
            <p:cNvPr name="Freeform 6" id="6"/>
            <p:cNvSpPr/>
            <p:nvPr/>
          </p:nvSpPr>
          <p:spPr>
            <a:xfrm flipH="false" flipV="false" rot="0">
              <a:off x="0" y="0"/>
              <a:ext cx="2163164" cy="2202832"/>
            </a:xfrm>
            <a:custGeom>
              <a:avLst/>
              <a:gdLst/>
              <a:ahLst/>
              <a:cxnLst/>
              <a:rect r="r" b="b" t="t" l="l"/>
              <a:pathLst>
                <a:path h="2202832" w="2163164">
                  <a:moveTo>
                    <a:pt x="28278" y="0"/>
                  </a:moveTo>
                  <a:lnTo>
                    <a:pt x="2134886" y="0"/>
                  </a:lnTo>
                  <a:cubicBezTo>
                    <a:pt x="2150503" y="0"/>
                    <a:pt x="2163164" y="12661"/>
                    <a:pt x="2163164" y="28278"/>
                  </a:cubicBezTo>
                  <a:lnTo>
                    <a:pt x="2163164" y="2174554"/>
                  </a:lnTo>
                  <a:cubicBezTo>
                    <a:pt x="2163164" y="2190171"/>
                    <a:pt x="2150503" y="2202832"/>
                    <a:pt x="2134886" y="2202832"/>
                  </a:cubicBezTo>
                  <a:lnTo>
                    <a:pt x="28278" y="2202832"/>
                  </a:lnTo>
                  <a:cubicBezTo>
                    <a:pt x="12661" y="2202832"/>
                    <a:pt x="0" y="2190171"/>
                    <a:pt x="0" y="2174554"/>
                  </a:cubicBezTo>
                  <a:lnTo>
                    <a:pt x="0" y="28278"/>
                  </a:lnTo>
                  <a:cubicBezTo>
                    <a:pt x="0" y="12661"/>
                    <a:pt x="12661" y="0"/>
                    <a:pt x="28278" y="0"/>
                  </a:cubicBezTo>
                  <a:close/>
                </a:path>
              </a:pathLst>
            </a:custGeom>
            <a:solidFill>
              <a:srgbClr val="E1ECFD"/>
            </a:solidFill>
            <a:ln w="38100" cap="rnd">
              <a:solidFill>
                <a:srgbClr val="073C91"/>
              </a:solidFill>
              <a:prstDash val="solid"/>
              <a:round/>
            </a:ln>
          </p:spPr>
        </p:sp>
        <p:sp>
          <p:nvSpPr>
            <p:cNvPr name="TextBox 7" id="7"/>
            <p:cNvSpPr txBox="true"/>
            <p:nvPr/>
          </p:nvSpPr>
          <p:spPr>
            <a:xfrm>
              <a:off x="0" y="-66675"/>
              <a:ext cx="2163164" cy="2269507"/>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851369" y="1483285"/>
            <a:ext cx="9103600" cy="2203680"/>
            <a:chOff x="0" y="0"/>
            <a:chExt cx="2397656" cy="580393"/>
          </a:xfrm>
        </p:grpSpPr>
        <p:sp>
          <p:nvSpPr>
            <p:cNvPr name="Freeform 9" id="9"/>
            <p:cNvSpPr/>
            <p:nvPr/>
          </p:nvSpPr>
          <p:spPr>
            <a:xfrm flipH="false" flipV="false" rot="0">
              <a:off x="0" y="0"/>
              <a:ext cx="2397656" cy="580393"/>
            </a:xfrm>
            <a:custGeom>
              <a:avLst/>
              <a:gdLst/>
              <a:ahLst/>
              <a:cxnLst/>
              <a:rect r="r" b="b" t="t" l="l"/>
              <a:pathLst>
                <a:path h="580393" w="2397656">
                  <a:moveTo>
                    <a:pt x="25513" y="0"/>
                  </a:moveTo>
                  <a:lnTo>
                    <a:pt x="2372143" y="0"/>
                  </a:lnTo>
                  <a:cubicBezTo>
                    <a:pt x="2378910" y="0"/>
                    <a:pt x="2385399" y="2688"/>
                    <a:pt x="2390184" y="7473"/>
                  </a:cubicBezTo>
                  <a:cubicBezTo>
                    <a:pt x="2394968" y="12257"/>
                    <a:pt x="2397656" y="18746"/>
                    <a:pt x="2397656" y="25513"/>
                  </a:cubicBezTo>
                  <a:lnTo>
                    <a:pt x="2397656" y="554880"/>
                  </a:lnTo>
                  <a:cubicBezTo>
                    <a:pt x="2397656" y="561647"/>
                    <a:pt x="2394968" y="568136"/>
                    <a:pt x="2390184" y="572921"/>
                  </a:cubicBezTo>
                  <a:cubicBezTo>
                    <a:pt x="2385399" y="577705"/>
                    <a:pt x="2378910" y="580393"/>
                    <a:pt x="2372143" y="580393"/>
                  </a:cubicBezTo>
                  <a:lnTo>
                    <a:pt x="25513" y="580393"/>
                  </a:lnTo>
                  <a:cubicBezTo>
                    <a:pt x="18746" y="580393"/>
                    <a:pt x="12257" y="577705"/>
                    <a:pt x="7473" y="572921"/>
                  </a:cubicBezTo>
                  <a:cubicBezTo>
                    <a:pt x="2688" y="568136"/>
                    <a:pt x="0" y="561647"/>
                    <a:pt x="0" y="554880"/>
                  </a:cubicBezTo>
                  <a:lnTo>
                    <a:pt x="0" y="25513"/>
                  </a:lnTo>
                  <a:cubicBezTo>
                    <a:pt x="0" y="18746"/>
                    <a:pt x="2688" y="12257"/>
                    <a:pt x="7473" y="7473"/>
                  </a:cubicBezTo>
                  <a:cubicBezTo>
                    <a:pt x="12257" y="2688"/>
                    <a:pt x="18746" y="0"/>
                    <a:pt x="25513" y="0"/>
                  </a:cubicBezTo>
                  <a:close/>
                </a:path>
              </a:pathLst>
            </a:custGeom>
            <a:solidFill>
              <a:srgbClr val="E1ECFD"/>
            </a:solidFill>
            <a:ln w="38100" cap="rnd">
              <a:solidFill>
                <a:srgbClr val="073C91"/>
              </a:solidFill>
              <a:prstDash val="solid"/>
              <a:round/>
            </a:ln>
          </p:spPr>
        </p:sp>
        <p:sp>
          <p:nvSpPr>
            <p:cNvPr name="TextBox 10" id="10"/>
            <p:cNvSpPr txBox="true"/>
            <p:nvPr/>
          </p:nvSpPr>
          <p:spPr>
            <a:xfrm>
              <a:off x="0" y="-66675"/>
              <a:ext cx="2397656" cy="647068"/>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8851369" y="4087015"/>
            <a:ext cx="9103600" cy="5760148"/>
            <a:chOff x="0" y="0"/>
            <a:chExt cx="2397656" cy="1517076"/>
          </a:xfrm>
        </p:grpSpPr>
        <p:sp>
          <p:nvSpPr>
            <p:cNvPr name="Freeform 12" id="12"/>
            <p:cNvSpPr/>
            <p:nvPr/>
          </p:nvSpPr>
          <p:spPr>
            <a:xfrm flipH="false" flipV="false" rot="0">
              <a:off x="0" y="0"/>
              <a:ext cx="2397656" cy="1517076"/>
            </a:xfrm>
            <a:custGeom>
              <a:avLst/>
              <a:gdLst/>
              <a:ahLst/>
              <a:cxnLst/>
              <a:rect r="r" b="b" t="t" l="l"/>
              <a:pathLst>
                <a:path h="1517076" w="2397656">
                  <a:moveTo>
                    <a:pt x="25513" y="0"/>
                  </a:moveTo>
                  <a:lnTo>
                    <a:pt x="2372143" y="0"/>
                  </a:lnTo>
                  <a:cubicBezTo>
                    <a:pt x="2378910" y="0"/>
                    <a:pt x="2385399" y="2688"/>
                    <a:pt x="2390184" y="7473"/>
                  </a:cubicBezTo>
                  <a:cubicBezTo>
                    <a:pt x="2394968" y="12257"/>
                    <a:pt x="2397656" y="18746"/>
                    <a:pt x="2397656" y="25513"/>
                  </a:cubicBezTo>
                  <a:lnTo>
                    <a:pt x="2397656" y="1491563"/>
                  </a:lnTo>
                  <a:cubicBezTo>
                    <a:pt x="2397656" y="1498330"/>
                    <a:pt x="2394968" y="1504819"/>
                    <a:pt x="2390184" y="1509603"/>
                  </a:cubicBezTo>
                  <a:cubicBezTo>
                    <a:pt x="2385399" y="1514388"/>
                    <a:pt x="2378910" y="1517076"/>
                    <a:pt x="2372143" y="1517076"/>
                  </a:cubicBezTo>
                  <a:lnTo>
                    <a:pt x="25513" y="1517076"/>
                  </a:lnTo>
                  <a:cubicBezTo>
                    <a:pt x="18746" y="1517076"/>
                    <a:pt x="12257" y="1514388"/>
                    <a:pt x="7473" y="1509603"/>
                  </a:cubicBezTo>
                  <a:cubicBezTo>
                    <a:pt x="2688" y="1504819"/>
                    <a:pt x="0" y="1498330"/>
                    <a:pt x="0" y="1491563"/>
                  </a:cubicBezTo>
                  <a:lnTo>
                    <a:pt x="0" y="25513"/>
                  </a:lnTo>
                  <a:cubicBezTo>
                    <a:pt x="0" y="18746"/>
                    <a:pt x="2688" y="12257"/>
                    <a:pt x="7473" y="7473"/>
                  </a:cubicBezTo>
                  <a:cubicBezTo>
                    <a:pt x="12257" y="2688"/>
                    <a:pt x="18746" y="0"/>
                    <a:pt x="25513" y="0"/>
                  </a:cubicBezTo>
                  <a:close/>
                </a:path>
              </a:pathLst>
            </a:custGeom>
            <a:solidFill>
              <a:srgbClr val="E1ECFD"/>
            </a:solidFill>
            <a:ln w="38100" cap="rnd">
              <a:solidFill>
                <a:srgbClr val="073C91"/>
              </a:solidFill>
              <a:prstDash val="solid"/>
              <a:round/>
            </a:ln>
          </p:spPr>
        </p:sp>
        <p:sp>
          <p:nvSpPr>
            <p:cNvPr name="TextBox 13" id="13"/>
            <p:cNvSpPr txBox="true"/>
            <p:nvPr/>
          </p:nvSpPr>
          <p:spPr>
            <a:xfrm>
              <a:off x="0" y="-66675"/>
              <a:ext cx="2397656" cy="1583751"/>
            </a:xfrm>
            <a:prstGeom prst="rect">
              <a:avLst/>
            </a:prstGeom>
          </p:spPr>
          <p:txBody>
            <a:bodyPr anchor="ctr" rtlCol="false" tIns="50800" lIns="50800" bIns="50800" rIns="50800"/>
            <a:lstStyle/>
            <a:p>
              <a:pPr algn="ctr">
                <a:lnSpc>
                  <a:spcPts val="3499"/>
                </a:lnSpc>
              </a:pPr>
            </a:p>
          </p:txBody>
        </p:sp>
      </p:grpSp>
      <p:sp>
        <p:nvSpPr>
          <p:cNvPr name="Freeform 14" id="14"/>
          <p:cNvSpPr/>
          <p:nvPr/>
        </p:nvSpPr>
        <p:spPr>
          <a:xfrm flipH="false" flipV="false" rot="0">
            <a:off x="931800" y="4682044"/>
            <a:ext cx="7142555" cy="4589382"/>
          </a:xfrm>
          <a:custGeom>
            <a:avLst/>
            <a:gdLst/>
            <a:ahLst/>
            <a:cxnLst/>
            <a:rect r="r" b="b" t="t" l="l"/>
            <a:pathLst>
              <a:path h="4589382" w="7142555">
                <a:moveTo>
                  <a:pt x="0" y="0"/>
                </a:moveTo>
                <a:lnTo>
                  <a:pt x="7142555" y="0"/>
                </a:lnTo>
                <a:lnTo>
                  <a:pt x="7142555" y="4589381"/>
                </a:lnTo>
                <a:lnTo>
                  <a:pt x="0" y="4589381"/>
                </a:lnTo>
                <a:lnTo>
                  <a:pt x="0" y="0"/>
                </a:lnTo>
                <a:close/>
              </a:path>
            </a:pathLst>
          </a:custGeom>
          <a:blipFill>
            <a:blip r:embed="rId2"/>
            <a:stretch>
              <a:fillRect l="0" t="0" r="0" b="0"/>
            </a:stretch>
          </a:blipFill>
          <a:ln w="19050" cap="sq">
            <a:solidFill>
              <a:srgbClr val="000000"/>
            </a:solidFill>
            <a:prstDash val="solid"/>
            <a:miter/>
          </a:ln>
        </p:spPr>
      </p:sp>
      <p:sp>
        <p:nvSpPr>
          <p:cNvPr name="Freeform 15" id="15"/>
          <p:cNvSpPr/>
          <p:nvPr/>
        </p:nvSpPr>
        <p:spPr>
          <a:xfrm flipH="false" flipV="false" rot="0">
            <a:off x="10564397" y="5665224"/>
            <a:ext cx="5677546" cy="3721683"/>
          </a:xfrm>
          <a:custGeom>
            <a:avLst/>
            <a:gdLst/>
            <a:ahLst/>
            <a:cxnLst/>
            <a:rect r="r" b="b" t="t" l="l"/>
            <a:pathLst>
              <a:path h="3721683" w="5677546">
                <a:moveTo>
                  <a:pt x="0" y="0"/>
                </a:moveTo>
                <a:lnTo>
                  <a:pt x="5677545" y="0"/>
                </a:lnTo>
                <a:lnTo>
                  <a:pt x="5677545" y="3721682"/>
                </a:lnTo>
                <a:lnTo>
                  <a:pt x="0" y="3721682"/>
                </a:lnTo>
                <a:lnTo>
                  <a:pt x="0" y="0"/>
                </a:lnTo>
                <a:close/>
              </a:path>
            </a:pathLst>
          </a:custGeom>
          <a:blipFill>
            <a:blip r:embed="rId3"/>
            <a:stretch>
              <a:fillRect l="0" t="0" r="0" b="0"/>
            </a:stretch>
          </a:blipFill>
          <a:ln w="19050" cap="sq">
            <a:solidFill>
              <a:srgbClr val="000000"/>
            </a:solidFill>
            <a:prstDash val="solid"/>
            <a:miter/>
          </a:ln>
        </p:spPr>
      </p:sp>
      <p:sp>
        <p:nvSpPr>
          <p:cNvPr name="Freeform 16" id="16"/>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6172701" y="136525"/>
            <a:ext cx="5357336"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HYPOTHESIS TESTING</a:t>
            </a:r>
          </a:p>
        </p:txBody>
      </p:sp>
      <p:sp>
        <p:nvSpPr>
          <p:cNvPr name="AutoShape 21" id="21"/>
          <p:cNvSpPr/>
          <p:nvPr/>
        </p:nvSpPr>
        <p:spPr>
          <a:xfrm>
            <a:off x="2060689" y="1502335"/>
            <a:ext cx="4666517" cy="0"/>
          </a:xfrm>
          <a:prstGeom prst="line">
            <a:avLst/>
          </a:prstGeom>
          <a:ln cap="flat" w="38100">
            <a:solidFill>
              <a:srgbClr val="FFFFFF"/>
            </a:solidFill>
            <a:prstDash val="solid"/>
            <a:headEnd type="none" len="sm" w="sm"/>
            <a:tailEnd type="none" len="sm" w="sm"/>
          </a:ln>
        </p:spPr>
      </p:sp>
      <p:sp>
        <p:nvSpPr>
          <p:cNvPr name="AutoShape 22" id="22"/>
          <p:cNvSpPr/>
          <p:nvPr/>
        </p:nvSpPr>
        <p:spPr>
          <a:xfrm>
            <a:off x="11374281" y="4106065"/>
            <a:ext cx="4666517" cy="0"/>
          </a:xfrm>
          <a:prstGeom prst="line">
            <a:avLst/>
          </a:prstGeom>
          <a:ln cap="flat" w="38100">
            <a:solidFill>
              <a:srgbClr val="FFFFFF"/>
            </a:solidFill>
            <a:prstDash val="solid"/>
            <a:headEnd type="none" len="sm" w="sm"/>
            <a:tailEnd type="none" len="sm" w="sm"/>
          </a:ln>
        </p:spPr>
      </p:sp>
      <p:sp>
        <p:nvSpPr>
          <p:cNvPr name="AutoShape 23" id="23"/>
          <p:cNvSpPr/>
          <p:nvPr/>
        </p:nvSpPr>
        <p:spPr>
          <a:xfrm>
            <a:off x="10080576" y="1502335"/>
            <a:ext cx="6514798" cy="0"/>
          </a:xfrm>
          <a:prstGeom prst="line">
            <a:avLst/>
          </a:prstGeom>
          <a:ln cap="flat" w="38100">
            <a:solidFill>
              <a:srgbClr val="FFFFFF"/>
            </a:solidFill>
            <a:prstDash val="solid"/>
            <a:headEnd type="none" len="sm" w="sm"/>
            <a:tailEnd type="none" len="sm" w="sm"/>
          </a:ln>
        </p:spPr>
      </p:sp>
      <p:grpSp>
        <p:nvGrpSpPr>
          <p:cNvPr name="Group 24" id="24"/>
          <p:cNvGrpSpPr/>
          <p:nvPr/>
        </p:nvGrpSpPr>
        <p:grpSpPr>
          <a:xfrm rot="0">
            <a:off x="2202631" y="1294748"/>
            <a:ext cx="4394263" cy="377073"/>
            <a:chOff x="0" y="0"/>
            <a:chExt cx="5859017" cy="502765"/>
          </a:xfrm>
        </p:grpSpPr>
        <p:sp>
          <p:nvSpPr>
            <p:cNvPr name="Freeform 25" id="25"/>
            <p:cNvSpPr/>
            <p:nvPr/>
          </p:nvSpPr>
          <p:spPr>
            <a:xfrm flipH="false" flipV="false" rot="0">
              <a:off x="26031" y="0"/>
              <a:ext cx="5806956" cy="502765"/>
            </a:xfrm>
            <a:custGeom>
              <a:avLst/>
              <a:gdLst/>
              <a:ahLst/>
              <a:cxnLst/>
              <a:rect r="r" b="b" t="t" l="l"/>
              <a:pathLst>
                <a:path h="502765" w="5806956">
                  <a:moveTo>
                    <a:pt x="0" y="0"/>
                  </a:moveTo>
                  <a:lnTo>
                    <a:pt x="5806956" y="0"/>
                  </a:lnTo>
                  <a:lnTo>
                    <a:pt x="5806956" y="502765"/>
                  </a:lnTo>
                  <a:lnTo>
                    <a:pt x="0" y="502765"/>
                  </a:lnTo>
                  <a:lnTo>
                    <a:pt x="0" y="0"/>
                  </a:lnTo>
                  <a:close/>
                </a:path>
              </a:pathLst>
            </a:custGeom>
            <a:blipFill>
              <a:blip r:embed="rId8"/>
              <a:stretch>
                <a:fillRect l="-222877" t="-565062" r="-49792" b="-437929"/>
              </a:stretch>
            </a:blipFill>
          </p:spPr>
        </p:sp>
        <p:sp>
          <p:nvSpPr>
            <p:cNvPr name="TextBox 26" id="26"/>
            <p:cNvSpPr txBox="true"/>
            <p:nvPr/>
          </p:nvSpPr>
          <p:spPr>
            <a:xfrm rot="0">
              <a:off x="0" y="-16376"/>
              <a:ext cx="5859017" cy="468842"/>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Impact of Delivery Time on GMV</a:t>
              </a:r>
            </a:p>
          </p:txBody>
        </p:sp>
      </p:grpSp>
      <p:sp>
        <p:nvSpPr>
          <p:cNvPr name="TextBox 27" id="27"/>
          <p:cNvSpPr txBox="true"/>
          <p:nvPr/>
        </p:nvSpPr>
        <p:spPr>
          <a:xfrm rot="0">
            <a:off x="827181" y="2249833"/>
            <a:ext cx="7351794" cy="17875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Poppins"/>
                <a:ea typeface="Poppins"/>
                <a:cs typeface="Poppins"/>
                <a:sym typeface="Poppins"/>
              </a:rPr>
              <a:t>Long delivery orders (&gt;50 days) have higher GMV (₹3522.89 vs. ₹2469.22) but are rare (518/14L).</a:t>
            </a:r>
          </a:p>
          <a:p>
            <a:pPr algn="l" marL="431801" indent="-215900" lvl="1">
              <a:lnSpc>
                <a:spcPts val="2800"/>
              </a:lnSpc>
              <a:buFont typeface="Arial"/>
              <a:buChar char="•"/>
            </a:pPr>
            <a:r>
              <a:rPr lang="en-US" sz="2000">
                <a:solidFill>
                  <a:srgbClr val="000000"/>
                </a:solidFill>
                <a:latin typeface="Poppins"/>
                <a:ea typeface="Poppins"/>
                <a:cs typeface="Poppins"/>
                <a:sym typeface="Poppins"/>
              </a:rPr>
              <a:t>Small effect size (d = 0.254) limits overall GMV impact despite significance.</a:t>
            </a:r>
          </a:p>
          <a:p>
            <a:pPr algn="ctr">
              <a:lnSpc>
                <a:spcPts val="2800"/>
              </a:lnSpc>
              <a:spcBef>
                <a:spcPct val="0"/>
              </a:spcBef>
            </a:pPr>
          </a:p>
        </p:txBody>
      </p:sp>
      <p:grpSp>
        <p:nvGrpSpPr>
          <p:cNvPr name="Group 28" id="28"/>
          <p:cNvGrpSpPr/>
          <p:nvPr/>
        </p:nvGrpSpPr>
        <p:grpSpPr>
          <a:xfrm rot="0">
            <a:off x="10238084" y="1293706"/>
            <a:ext cx="6330172" cy="377073"/>
            <a:chOff x="0" y="0"/>
            <a:chExt cx="8440229" cy="502765"/>
          </a:xfrm>
        </p:grpSpPr>
        <p:sp>
          <p:nvSpPr>
            <p:cNvPr name="Freeform 29" id="29"/>
            <p:cNvSpPr/>
            <p:nvPr/>
          </p:nvSpPr>
          <p:spPr>
            <a:xfrm flipH="false" flipV="false" rot="0">
              <a:off x="0" y="0"/>
              <a:ext cx="8115891" cy="502765"/>
            </a:xfrm>
            <a:custGeom>
              <a:avLst/>
              <a:gdLst/>
              <a:ahLst/>
              <a:cxnLst/>
              <a:rect r="r" b="b" t="t" l="l"/>
              <a:pathLst>
                <a:path h="502765" w="8115891">
                  <a:moveTo>
                    <a:pt x="0" y="0"/>
                  </a:moveTo>
                  <a:lnTo>
                    <a:pt x="8115891" y="0"/>
                  </a:lnTo>
                  <a:lnTo>
                    <a:pt x="8115891" y="502765"/>
                  </a:lnTo>
                  <a:lnTo>
                    <a:pt x="0" y="502765"/>
                  </a:lnTo>
                  <a:lnTo>
                    <a:pt x="0" y="0"/>
                  </a:lnTo>
                  <a:close/>
                </a:path>
              </a:pathLst>
            </a:custGeom>
            <a:blipFill>
              <a:blip r:embed="rId8"/>
              <a:stretch>
                <a:fillRect l="-159469" t="-565062" r="-7177" b="-437929"/>
              </a:stretch>
            </a:blipFill>
          </p:spPr>
        </p:sp>
        <p:sp>
          <p:nvSpPr>
            <p:cNvPr name="TextBox 30" id="30"/>
            <p:cNvSpPr txBox="true"/>
            <p:nvPr/>
          </p:nvSpPr>
          <p:spPr>
            <a:xfrm rot="0">
              <a:off x="0" y="-16376"/>
              <a:ext cx="8440229" cy="468842"/>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Extre</a:t>
              </a:r>
              <a:r>
                <a:rPr lang="en-US" b="true" sz="2000">
                  <a:solidFill>
                    <a:srgbClr val="000000"/>
                  </a:solidFill>
                  <a:latin typeface="Poppins Bold"/>
                  <a:ea typeface="Poppins Bold"/>
                  <a:cs typeface="Poppins Bold"/>
                  <a:sym typeface="Poppins Bold"/>
                </a:rPr>
                <a:t>me Weather Conditions Drive Higher GMV</a:t>
              </a:r>
            </a:p>
          </p:txBody>
        </p:sp>
      </p:grpSp>
      <p:sp>
        <p:nvSpPr>
          <p:cNvPr name="TextBox 31" id="31"/>
          <p:cNvSpPr txBox="true"/>
          <p:nvPr/>
        </p:nvSpPr>
        <p:spPr>
          <a:xfrm rot="0">
            <a:off x="8851369" y="1899440"/>
            <a:ext cx="8753553" cy="177800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00000"/>
                </a:solidFill>
                <a:latin typeface="Poppins"/>
                <a:ea typeface="Poppins"/>
                <a:cs typeface="Poppins"/>
                <a:sym typeface="Poppins"/>
              </a:rPr>
              <a:t>Weather does not impact order volume (p = 1.000) but significantly affects GMV (p &lt; 0.001)</a:t>
            </a:r>
          </a:p>
          <a:p>
            <a:pPr algn="just" marL="431801" indent="-215900" lvl="1">
              <a:lnSpc>
                <a:spcPts val="2800"/>
              </a:lnSpc>
              <a:buFont typeface="Arial"/>
              <a:buChar char="•"/>
            </a:pPr>
            <a:r>
              <a:rPr lang="en-US" sz="2000">
                <a:solidFill>
                  <a:srgbClr val="000000"/>
                </a:solidFill>
                <a:latin typeface="Poppins"/>
                <a:ea typeface="Poppins"/>
                <a:cs typeface="Poppins"/>
                <a:sym typeface="Poppins"/>
              </a:rPr>
              <a:t>Extreme weather (high/low temps) sees higher GMV, while moderate weather has the lowest.</a:t>
            </a:r>
          </a:p>
          <a:p>
            <a:pPr algn="just">
              <a:lnSpc>
                <a:spcPts val="2800"/>
              </a:lnSpc>
            </a:pPr>
          </a:p>
        </p:txBody>
      </p:sp>
      <p:grpSp>
        <p:nvGrpSpPr>
          <p:cNvPr name="Group 32" id="32"/>
          <p:cNvGrpSpPr/>
          <p:nvPr/>
        </p:nvGrpSpPr>
        <p:grpSpPr>
          <a:xfrm rot="0">
            <a:off x="11499008" y="3898478"/>
            <a:ext cx="4417064" cy="377073"/>
            <a:chOff x="0" y="0"/>
            <a:chExt cx="5889418" cy="502765"/>
          </a:xfrm>
        </p:grpSpPr>
        <p:sp>
          <p:nvSpPr>
            <p:cNvPr name="Freeform 33" id="33"/>
            <p:cNvSpPr/>
            <p:nvPr/>
          </p:nvSpPr>
          <p:spPr>
            <a:xfrm flipH="false" flipV="false" rot="0">
              <a:off x="0" y="0"/>
              <a:ext cx="5889418" cy="502765"/>
            </a:xfrm>
            <a:custGeom>
              <a:avLst/>
              <a:gdLst/>
              <a:ahLst/>
              <a:cxnLst/>
              <a:rect r="r" b="b" t="t" l="l"/>
              <a:pathLst>
                <a:path h="502765" w="5889418">
                  <a:moveTo>
                    <a:pt x="0" y="0"/>
                  </a:moveTo>
                  <a:lnTo>
                    <a:pt x="5889418" y="0"/>
                  </a:lnTo>
                  <a:lnTo>
                    <a:pt x="5889418" y="502765"/>
                  </a:lnTo>
                  <a:lnTo>
                    <a:pt x="0" y="502765"/>
                  </a:lnTo>
                  <a:lnTo>
                    <a:pt x="0" y="0"/>
                  </a:lnTo>
                  <a:close/>
                </a:path>
              </a:pathLst>
            </a:custGeom>
            <a:blipFill>
              <a:blip r:embed="rId8"/>
              <a:stretch>
                <a:fillRect l="-219756" t="-565062" r="-47695" b="-437929"/>
              </a:stretch>
            </a:blipFill>
          </p:spPr>
        </p:sp>
        <p:sp>
          <p:nvSpPr>
            <p:cNvPr name="TextBox 34" id="34"/>
            <p:cNvSpPr txBox="true"/>
            <p:nvPr/>
          </p:nvSpPr>
          <p:spPr>
            <a:xfrm rot="0">
              <a:off x="88334" y="-16376"/>
              <a:ext cx="5712751" cy="468842"/>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Pre</a:t>
              </a:r>
              <a:r>
                <a:rPr lang="en-US" b="true" sz="2000">
                  <a:solidFill>
                    <a:srgbClr val="000000"/>
                  </a:solidFill>
                  <a:latin typeface="Poppins Bold"/>
                  <a:ea typeface="Poppins Bold"/>
                  <a:cs typeface="Poppins Bold"/>
                  <a:sym typeface="Poppins Bold"/>
                </a:rPr>
                <a:t>paid Orders Drive Higher GMV</a:t>
              </a:r>
            </a:p>
          </p:txBody>
        </p:sp>
      </p:grpSp>
      <p:sp>
        <p:nvSpPr>
          <p:cNvPr name="TextBox 35" id="35"/>
          <p:cNvSpPr txBox="true"/>
          <p:nvPr/>
        </p:nvSpPr>
        <p:spPr>
          <a:xfrm rot="0">
            <a:off x="8851369" y="4418427"/>
            <a:ext cx="8950622" cy="1073150"/>
          </a:xfrm>
          <a:prstGeom prst="rect">
            <a:avLst/>
          </a:prstGeom>
        </p:spPr>
        <p:txBody>
          <a:bodyPr anchor="t" rtlCol="false" tIns="0" lIns="0" bIns="0" rIns="0">
            <a:spAutoFit/>
          </a:bodyPr>
          <a:lstStyle/>
          <a:p>
            <a:pPr algn="ctr" marL="431801" indent="-215900" lvl="1">
              <a:lnSpc>
                <a:spcPts val="2800"/>
              </a:lnSpc>
              <a:buFont typeface="Arial"/>
              <a:buChar char="•"/>
            </a:pPr>
            <a:r>
              <a:rPr lang="en-US" sz="2000">
                <a:solidFill>
                  <a:srgbClr val="000000"/>
                </a:solidFill>
                <a:latin typeface="Poppins"/>
                <a:ea typeface="Poppins"/>
                <a:cs typeface="Poppins"/>
                <a:sym typeface="Poppins"/>
              </a:rPr>
              <a:t>Pre</a:t>
            </a:r>
            <a:r>
              <a:rPr lang="en-US" sz="2000">
                <a:solidFill>
                  <a:srgbClr val="000000"/>
                </a:solidFill>
                <a:latin typeface="Poppins"/>
                <a:ea typeface="Poppins"/>
                <a:cs typeface="Poppins"/>
                <a:sym typeface="Poppins"/>
              </a:rPr>
              <a:t>paid orders generate significantly higher GMV than COD (p ≈ 0)</a:t>
            </a:r>
          </a:p>
          <a:p>
            <a:pPr algn="l" marL="431801" indent="-215900" lvl="1">
              <a:lnSpc>
                <a:spcPts val="2800"/>
              </a:lnSpc>
              <a:buFont typeface="Arial"/>
              <a:buChar char="•"/>
            </a:pPr>
            <a:r>
              <a:rPr lang="en-US" sz="2000">
                <a:solidFill>
                  <a:srgbClr val="000000"/>
                </a:solidFill>
                <a:latin typeface="Poppins"/>
                <a:ea typeface="Poppins"/>
                <a:cs typeface="Poppins"/>
                <a:sym typeface="Poppins"/>
              </a:rPr>
              <a:t> </a:t>
            </a:r>
            <a:r>
              <a:rPr lang="en-US" sz="2000">
                <a:solidFill>
                  <a:srgbClr val="000000"/>
                </a:solidFill>
                <a:latin typeface="Poppins"/>
                <a:ea typeface="Poppins"/>
                <a:cs typeface="Poppins"/>
                <a:sym typeface="Poppins"/>
              </a:rPr>
              <a:t>Despite fewer prepaid orders, they have higher spending, suggesting   incentives can boost revenue..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6326748" y="-5407857"/>
            <a:ext cx="26332677" cy="22486215"/>
          </a:xfrm>
          <a:custGeom>
            <a:avLst/>
            <a:gdLst/>
            <a:ahLst/>
            <a:cxnLst/>
            <a:rect r="r" b="b" t="t" l="l"/>
            <a:pathLst>
              <a:path h="22486215" w="26332677">
                <a:moveTo>
                  <a:pt x="0" y="0"/>
                </a:moveTo>
                <a:lnTo>
                  <a:pt x="26332677" y="0"/>
                </a:lnTo>
                <a:lnTo>
                  <a:pt x="26332677" y="22486215"/>
                </a:lnTo>
                <a:lnTo>
                  <a:pt x="0" y="224862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7833575" y="5701650"/>
            <a:ext cx="8936550" cy="2752725"/>
          </a:xfrm>
          <a:prstGeom prst="rect">
            <a:avLst/>
          </a:prstGeom>
        </p:spPr>
        <p:txBody>
          <a:bodyPr anchor="t" rtlCol="false" tIns="0" lIns="0" bIns="0" rIns="0">
            <a:spAutoFit/>
          </a:bodyPr>
          <a:lstStyle/>
          <a:p>
            <a:pPr algn="l">
              <a:lnSpc>
                <a:spcPts val="10560"/>
              </a:lnSpc>
            </a:pPr>
            <a:r>
              <a:rPr lang="en-US" sz="8800">
                <a:solidFill>
                  <a:srgbClr val="4C69B2"/>
                </a:solidFill>
                <a:latin typeface="Poppins"/>
                <a:ea typeface="Poppins"/>
                <a:cs typeface="Poppins"/>
                <a:sym typeface="Poppins"/>
              </a:rPr>
              <a:t>BUDGET OPTIMIZATION</a:t>
            </a:r>
          </a:p>
        </p:txBody>
      </p:sp>
      <p:sp>
        <p:nvSpPr>
          <p:cNvPr name="Freeform 4" id="4"/>
          <p:cNvSpPr/>
          <p:nvPr/>
        </p:nvSpPr>
        <p:spPr>
          <a:xfrm flipH="false" flipV="false" rot="0">
            <a:off x="3948674" y="2387182"/>
            <a:ext cx="3452160" cy="2230924"/>
          </a:xfrm>
          <a:custGeom>
            <a:avLst/>
            <a:gdLst/>
            <a:ahLst/>
            <a:cxnLst/>
            <a:rect r="r" b="b" t="t" l="l"/>
            <a:pathLst>
              <a:path h="2230924" w="3452160">
                <a:moveTo>
                  <a:pt x="0" y="0"/>
                </a:moveTo>
                <a:lnTo>
                  <a:pt x="3452160" y="0"/>
                </a:lnTo>
                <a:lnTo>
                  <a:pt x="3452160" y="2230924"/>
                </a:lnTo>
                <a:lnTo>
                  <a:pt x="0" y="2230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885892" y="1899354"/>
            <a:ext cx="875984" cy="875984"/>
          </a:xfrm>
          <a:custGeom>
            <a:avLst/>
            <a:gdLst/>
            <a:ahLst/>
            <a:cxnLst/>
            <a:rect r="r" b="b" t="t" l="l"/>
            <a:pathLst>
              <a:path h="875984" w="875984">
                <a:moveTo>
                  <a:pt x="0" y="0"/>
                </a:moveTo>
                <a:lnTo>
                  <a:pt x="875984" y="0"/>
                </a:lnTo>
                <a:lnTo>
                  <a:pt x="875984" y="875984"/>
                </a:lnTo>
                <a:lnTo>
                  <a:pt x="0" y="8759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6104056" y="1004286"/>
            <a:ext cx="1121568" cy="1849976"/>
            <a:chOff x="0" y="0"/>
            <a:chExt cx="1495424" cy="2466635"/>
          </a:xfrm>
        </p:grpSpPr>
        <p:sp>
          <p:nvSpPr>
            <p:cNvPr name="Freeform 7" id="7"/>
            <p:cNvSpPr/>
            <p:nvPr/>
          </p:nvSpPr>
          <p:spPr>
            <a:xfrm flipH="false" flipV="false" rot="0">
              <a:off x="0" y="0"/>
              <a:ext cx="1495425" cy="2466594"/>
            </a:xfrm>
            <a:custGeom>
              <a:avLst/>
              <a:gdLst/>
              <a:ahLst/>
              <a:cxnLst/>
              <a:rect r="r" b="b" t="t" l="l"/>
              <a:pathLst>
                <a:path h="2466594" w="1495425">
                  <a:moveTo>
                    <a:pt x="1495425" y="1291209"/>
                  </a:moveTo>
                  <a:lnTo>
                    <a:pt x="744982" y="0"/>
                  </a:lnTo>
                  <a:lnTo>
                    <a:pt x="0" y="1291209"/>
                  </a:lnTo>
                  <a:lnTo>
                    <a:pt x="380746" y="1291209"/>
                  </a:lnTo>
                  <a:lnTo>
                    <a:pt x="380746" y="2466594"/>
                  </a:lnTo>
                  <a:lnTo>
                    <a:pt x="1109091" y="2466594"/>
                  </a:lnTo>
                  <a:lnTo>
                    <a:pt x="1109091" y="1291209"/>
                  </a:lnTo>
                  <a:lnTo>
                    <a:pt x="1495425" y="1291209"/>
                  </a:lnTo>
                  <a:close/>
                </a:path>
              </a:pathLst>
            </a:custGeom>
            <a:solidFill>
              <a:srgbClr val="FFC53A"/>
            </a:solidFill>
          </p:spPr>
        </p:sp>
      </p:grpSp>
      <p:sp>
        <p:nvSpPr>
          <p:cNvPr name="Freeform 8" id="8"/>
          <p:cNvSpPr/>
          <p:nvPr/>
        </p:nvSpPr>
        <p:spPr>
          <a:xfrm flipH="false" flipV="false" rot="0">
            <a:off x="6007260" y="4659874"/>
            <a:ext cx="539898" cy="532864"/>
          </a:xfrm>
          <a:custGeom>
            <a:avLst/>
            <a:gdLst/>
            <a:ahLst/>
            <a:cxnLst/>
            <a:rect r="r" b="b" t="t" l="l"/>
            <a:pathLst>
              <a:path h="532864" w="539898">
                <a:moveTo>
                  <a:pt x="0" y="0"/>
                </a:moveTo>
                <a:lnTo>
                  <a:pt x="539898" y="0"/>
                </a:lnTo>
                <a:lnTo>
                  <a:pt x="539898" y="532864"/>
                </a:lnTo>
                <a:lnTo>
                  <a:pt x="0" y="5328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p:nvPr/>
        </p:nvGrpSpPr>
        <p:grpSpPr>
          <a:xfrm rot="0">
            <a:off x="6007226" y="5614426"/>
            <a:ext cx="332190" cy="547968"/>
            <a:chOff x="0" y="0"/>
            <a:chExt cx="442920" cy="730624"/>
          </a:xfrm>
        </p:grpSpPr>
        <p:sp>
          <p:nvSpPr>
            <p:cNvPr name="Freeform 10" id="10"/>
            <p:cNvSpPr/>
            <p:nvPr/>
          </p:nvSpPr>
          <p:spPr>
            <a:xfrm flipH="false" flipV="false" rot="0">
              <a:off x="0" y="0"/>
              <a:ext cx="442976" cy="730631"/>
            </a:xfrm>
            <a:custGeom>
              <a:avLst/>
              <a:gdLst/>
              <a:ahLst/>
              <a:cxnLst/>
              <a:rect r="r" b="b" t="t" l="l"/>
              <a:pathLst>
                <a:path h="730631" w="442976">
                  <a:moveTo>
                    <a:pt x="442976" y="382524"/>
                  </a:moveTo>
                  <a:lnTo>
                    <a:pt x="220599" y="0"/>
                  </a:lnTo>
                  <a:lnTo>
                    <a:pt x="0" y="382524"/>
                  </a:lnTo>
                  <a:lnTo>
                    <a:pt x="112776" y="382524"/>
                  </a:lnTo>
                  <a:lnTo>
                    <a:pt x="112776" y="730631"/>
                  </a:lnTo>
                  <a:lnTo>
                    <a:pt x="328549" y="730631"/>
                  </a:lnTo>
                  <a:lnTo>
                    <a:pt x="328549" y="382524"/>
                  </a:lnTo>
                  <a:lnTo>
                    <a:pt x="442976" y="382524"/>
                  </a:lnTo>
                  <a:close/>
                </a:path>
              </a:pathLst>
            </a:custGeom>
            <a:solidFill>
              <a:srgbClr val="FFC53A"/>
            </a:solidFill>
          </p:spPr>
        </p:sp>
      </p:grpSp>
      <p:grpSp>
        <p:nvGrpSpPr>
          <p:cNvPr name="Group 11" id="11"/>
          <p:cNvGrpSpPr/>
          <p:nvPr/>
        </p:nvGrpSpPr>
        <p:grpSpPr>
          <a:xfrm rot="0">
            <a:off x="2420438" y="3235558"/>
            <a:ext cx="902768" cy="595036"/>
            <a:chOff x="0" y="0"/>
            <a:chExt cx="1203691" cy="793381"/>
          </a:xfrm>
        </p:grpSpPr>
        <p:sp>
          <p:nvSpPr>
            <p:cNvPr name="Freeform 12" id="12"/>
            <p:cNvSpPr/>
            <p:nvPr/>
          </p:nvSpPr>
          <p:spPr>
            <a:xfrm flipH="false" flipV="false" rot="0">
              <a:off x="0" y="0"/>
              <a:ext cx="1203706" cy="793369"/>
            </a:xfrm>
            <a:custGeom>
              <a:avLst/>
              <a:gdLst/>
              <a:ahLst/>
              <a:cxnLst/>
              <a:rect r="r" b="b" t="t" l="l"/>
              <a:pathLst>
                <a:path h="793369" w="1203706">
                  <a:moveTo>
                    <a:pt x="589915" y="0"/>
                  </a:moveTo>
                  <a:cubicBezTo>
                    <a:pt x="309245" y="35687"/>
                    <a:pt x="309245" y="35687"/>
                    <a:pt x="309245" y="35687"/>
                  </a:cubicBezTo>
                  <a:cubicBezTo>
                    <a:pt x="309245" y="35687"/>
                    <a:pt x="0" y="555879"/>
                    <a:pt x="461518" y="743458"/>
                  </a:cubicBezTo>
                  <a:cubicBezTo>
                    <a:pt x="471043" y="762508"/>
                    <a:pt x="611378" y="793369"/>
                    <a:pt x="689864" y="781431"/>
                  </a:cubicBezTo>
                  <a:cubicBezTo>
                    <a:pt x="1203706" y="734060"/>
                    <a:pt x="1049020" y="254127"/>
                    <a:pt x="984885" y="40386"/>
                  </a:cubicBezTo>
                  <a:cubicBezTo>
                    <a:pt x="589915" y="0"/>
                    <a:pt x="589915" y="0"/>
                    <a:pt x="589915" y="0"/>
                  </a:cubicBezTo>
                </a:path>
              </a:pathLst>
            </a:custGeom>
            <a:solidFill>
              <a:srgbClr val="334157"/>
            </a:solidFill>
          </p:spPr>
        </p:sp>
      </p:grpSp>
      <p:sp>
        <p:nvSpPr>
          <p:cNvPr name="Freeform 13" id="13"/>
          <p:cNvSpPr/>
          <p:nvPr/>
        </p:nvSpPr>
        <p:spPr>
          <a:xfrm flipH="false" flipV="false" rot="0">
            <a:off x="1784554" y="4887226"/>
            <a:ext cx="1631244" cy="2568050"/>
          </a:xfrm>
          <a:custGeom>
            <a:avLst/>
            <a:gdLst/>
            <a:ahLst/>
            <a:cxnLst/>
            <a:rect r="r" b="b" t="t" l="l"/>
            <a:pathLst>
              <a:path h="2568050" w="1631244">
                <a:moveTo>
                  <a:pt x="0" y="0"/>
                </a:moveTo>
                <a:lnTo>
                  <a:pt x="1631244" y="0"/>
                </a:lnTo>
                <a:lnTo>
                  <a:pt x="1631244" y="2568050"/>
                </a:lnTo>
                <a:lnTo>
                  <a:pt x="0" y="25680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2457204" y="3826510"/>
            <a:ext cx="851024" cy="1142414"/>
          </a:xfrm>
          <a:custGeom>
            <a:avLst/>
            <a:gdLst/>
            <a:ahLst/>
            <a:cxnLst/>
            <a:rect r="r" b="b" t="t" l="l"/>
            <a:pathLst>
              <a:path h="1142414" w="851024">
                <a:moveTo>
                  <a:pt x="0" y="0"/>
                </a:moveTo>
                <a:lnTo>
                  <a:pt x="851024" y="0"/>
                </a:lnTo>
                <a:lnTo>
                  <a:pt x="851024" y="1142414"/>
                </a:lnTo>
                <a:lnTo>
                  <a:pt x="0" y="114241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5" id="15"/>
          <p:cNvGrpSpPr/>
          <p:nvPr/>
        </p:nvGrpSpPr>
        <p:grpSpPr>
          <a:xfrm rot="0">
            <a:off x="1476824" y="7279624"/>
            <a:ext cx="618184" cy="544656"/>
            <a:chOff x="0" y="0"/>
            <a:chExt cx="824245" cy="726208"/>
          </a:xfrm>
        </p:grpSpPr>
        <p:sp>
          <p:nvSpPr>
            <p:cNvPr name="Freeform 16" id="16"/>
            <p:cNvSpPr/>
            <p:nvPr/>
          </p:nvSpPr>
          <p:spPr>
            <a:xfrm flipH="false" flipV="false" rot="0">
              <a:off x="0" y="0"/>
              <a:ext cx="824230" cy="726186"/>
            </a:xfrm>
            <a:custGeom>
              <a:avLst/>
              <a:gdLst/>
              <a:ahLst/>
              <a:cxnLst/>
              <a:rect r="r" b="b" t="t" l="l"/>
              <a:pathLst>
                <a:path h="726186" w="824230">
                  <a:moveTo>
                    <a:pt x="453644" y="73787"/>
                  </a:moveTo>
                  <a:cubicBezTo>
                    <a:pt x="410845" y="233299"/>
                    <a:pt x="410845" y="233299"/>
                    <a:pt x="410845" y="233299"/>
                  </a:cubicBezTo>
                  <a:cubicBezTo>
                    <a:pt x="410845" y="233299"/>
                    <a:pt x="204343" y="471424"/>
                    <a:pt x="78359" y="547624"/>
                  </a:cubicBezTo>
                  <a:cubicBezTo>
                    <a:pt x="0" y="614299"/>
                    <a:pt x="28448" y="669036"/>
                    <a:pt x="45085" y="697611"/>
                  </a:cubicBezTo>
                  <a:cubicBezTo>
                    <a:pt x="64135" y="723773"/>
                    <a:pt x="320675" y="726186"/>
                    <a:pt x="384810" y="716661"/>
                  </a:cubicBezTo>
                  <a:cubicBezTo>
                    <a:pt x="525018" y="697611"/>
                    <a:pt x="603377" y="519049"/>
                    <a:pt x="688848" y="502412"/>
                  </a:cubicBezTo>
                  <a:cubicBezTo>
                    <a:pt x="774319" y="483362"/>
                    <a:pt x="824230" y="438150"/>
                    <a:pt x="788670" y="192913"/>
                  </a:cubicBezTo>
                  <a:cubicBezTo>
                    <a:pt x="760095" y="0"/>
                    <a:pt x="453644" y="73787"/>
                    <a:pt x="453644" y="73787"/>
                  </a:cubicBezTo>
                  <a:close/>
                </a:path>
              </a:pathLst>
            </a:custGeom>
            <a:solidFill>
              <a:srgbClr val="FFA47D"/>
            </a:solidFill>
          </p:spPr>
        </p:sp>
      </p:grpSp>
      <p:grpSp>
        <p:nvGrpSpPr>
          <p:cNvPr name="Group 17" id="17"/>
          <p:cNvGrpSpPr/>
          <p:nvPr/>
        </p:nvGrpSpPr>
        <p:grpSpPr>
          <a:xfrm rot="0">
            <a:off x="1426442" y="7456638"/>
            <a:ext cx="665842" cy="460234"/>
            <a:chOff x="0" y="0"/>
            <a:chExt cx="887789" cy="613645"/>
          </a:xfrm>
        </p:grpSpPr>
        <p:sp>
          <p:nvSpPr>
            <p:cNvPr name="Freeform 18" id="18"/>
            <p:cNvSpPr/>
            <p:nvPr/>
          </p:nvSpPr>
          <p:spPr>
            <a:xfrm flipH="false" flipV="false" rot="0">
              <a:off x="0" y="0"/>
              <a:ext cx="887730" cy="613537"/>
            </a:xfrm>
            <a:custGeom>
              <a:avLst/>
              <a:gdLst/>
              <a:ahLst/>
              <a:cxnLst/>
              <a:rect r="r" b="b" t="t" l="l"/>
              <a:pathLst>
                <a:path h="613537" w="887730">
                  <a:moveTo>
                    <a:pt x="266573" y="195072"/>
                  </a:moveTo>
                  <a:cubicBezTo>
                    <a:pt x="266573" y="195072"/>
                    <a:pt x="183261" y="254508"/>
                    <a:pt x="111887" y="325882"/>
                  </a:cubicBezTo>
                  <a:cubicBezTo>
                    <a:pt x="42799" y="399542"/>
                    <a:pt x="0" y="461391"/>
                    <a:pt x="7112" y="494665"/>
                  </a:cubicBezTo>
                  <a:cubicBezTo>
                    <a:pt x="16637" y="525526"/>
                    <a:pt x="185674" y="613537"/>
                    <a:pt x="459359" y="506603"/>
                  </a:cubicBezTo>
                  <a:cubicBezTo>
                    <a:pt x="597408" y="435229"/>
                    <a:pt x="873506" y="213995"/>
                    <a:pt x="880618" y="204597"/>
                  </a:cubicBezTo>
                  <a:cubicBezTo>
                    <a:pt x="887730" y="192659"/>
                    <a:pt x="885317" y="30988"/>
                    <a:pt x="861568" y="0"/>
                  </a:cubicBezTo>
                  <a:cubicBezTo>
                    <a:pt x="861568" y="0"/>
                    <a:pt x="849630" y="73787"/>
                    <a:pt x="799719" y="104648"/>
                  </a:cubicBezTo>
                  <a:cubicBezTo>
                    <a:pt x="747395" y="135509"/>
                    <a:pt x="533146" y="278257"/>
                    <a:pt x="533146" y="278257"/>
                  </a:cubicBezTo>
                  <a:cubicBezTo>
                    <a:pt x="533146" y="278257"/>
                    <a:pt x="416560" y="166497"/>
                    <a:pt x="266573" y="195072"/>
                  </a:cubicBezTo>
                  <a:close/>
                </a:path>
              </a:pathLst>
            </a:custGeom>
            <a:solidFill>
              <a:srgbClr val="334157"/>
            </a:solidFill>
          </p:spPr>
        </p:sp>
      </p:grpSp>
      <p:grpSp>
        <p:nvGrpSpPr>
          <p:cNvPr name="Group 19" id="19"/>
          <p:cNvGrpSpPr/>
          <p:nvPr/>
        </p:nvGrpSpPr>
        <p:grpSpPr>
          <a:xfrm rot="0">
            <a:off x="2749956" y="7279624"/>
            <a:ext cx="624992" cy="544656"/>
            <a:chOff x="0" y="0"/>
            <a:chExt cx="833323" cy="726208"/>
          </a:xfrm>
        </p:grpSpPr>
        <p:sp>
          <p:nvSpPr>
            <p:cNvPr name="Freeform 20" id="20"/>
            <p:cNvSpPr/>
            <p:nvPr/>
          </p:nvSpPr>
          <p:spPr>
            <a:xfrm flipH="false" flipV="false" rot="0">
              <a:off x="0" y="0"/>
              <a:ext cx="833374" cy="726186"/>
            </a:xfrm>
            <a:custGeom>
              <a:avLst/>
              <a:gdLst/>
              <a:ahLst/>
              <a:cxnLst/>
              <a:rect r="r" b="b" t="t" l="l"/>
              <a:pathLst>
                <a:path h="726186" w="833374">
                  <a:moveTo>
                    <a:pt x="373761" y="73787"/>
                  </a:moveTo>
                  <a:cubicBezTo>
                    <a:pt x="414274" y="233299"/>
                    <a:pt x="414274" y="233299"/>
                    <a:pt x="414274" y="233299"/>
                  </a:cubicBezTo>
                  <a:cubicBezTo>
                    <a:pt x="414274" y="233299"/>
                    <a:pt x="652399" y="488061"/>
                    <a:pt x="764286" y="554736"/>
                  </a:cubicBezTo>
                  <a:cubicBezTo>
                    <a:pt x="833374" y="654685"/>
                    <a:pt x="783336" y="652399"/>
                    <a:pt x="766699" y="680974"/>
                  </a:cubicBezTo>
                  <a:cubicBezTo>
                    <a:pt x="747649" y="707136"/>
                    <a:pt x="528574" y="726186"/>
                    <a:pt x="464312" y="716661"/>
                  </a:cubicBezTo>
                  <a:cubicBezTo>
                    <a:pt x="323850" y="695198"/>
                    <a:pt x="221488" y="519049"/>
                    <a:pt x="135763" y="502412"/>
                  </a:cubicBezTo>
                  <a:cubicBezTo>
                    <a:pt x="50038" y="483362"/>
                    <a:pt x="0" y="438150"/>
                    <a:pt x="35687" y="192913"/>
                  </a:cubicBezTo>
                  <a:cubicBezTo>
                    <a:pt x="64262" y="0"/>
                    <a:pt x="373761" y="73787"/>
                    <a:pt x="373761" y="73787"/>
                  </a:cubicBezTo>
                  <a:close/>
                </a:path>
              </a:pathLst>
            </a:custGeom>
            <a:solidFill>
              <a:srgbClr val="FFA47D"/>
            </a:solidFill>
          </p:spPr>
        </p:sp>
      </p:grpSp>
      <p:grpSp>
        <p:nvGrpSpPr>
          <p:cNvPr name="Group 21" id="21"/>
          <p:cNvGrpSpPr/>
          <p:nvPr/>
        </p:nvGrpSpPr>
        <p:grpSpPr>
          <a:xfrm rot="0">
            <a:off x="2754040" y="7456638"/>
            <a:ext cx="664480" cy="460234"/>
            <a:chOff x="0" y="0"/>
            <a:chExt cx="885973" cy="613645"/>
          </a:xfrm>
        </p:grpSpPr>
        <p:sp>
          <p:nvSpPr>
            <p:cNvPr name="Freeform 22" id="22"/>
            <p:cNvSpPr/>
            <p:nvPr/>
          </p:nvSpPr>
          <p:spPr>
            <a:xfrm flipH="false" flipV="false" rot="0">
              <a:off x="0" y="0"/>
              <a:ext cx="885952" cy="613664"/>
            </a:xfrm>
            <a:custGeom>
              <a:avLst/>
              <a:gdLst/>
              <a:ahLst/>
              <a:cxnLst/>
              <a:rect r="r" b="b" t="t" l="l"/>
              <a:pathLst>
                <a:path h="613664" w="885952">
                  <a:moveTo>
                    <a:pt x="619887" y="195072"/>
                  </a:moveTo>
                  <a:cubicBezTo>
                    <a:pt x="619887" y="195072"/>
                    <a:pt x="703072" y="254508"/>
                    <a:pt x="774319" y="325882"/>
                  </a:cubicBezTo>
                  <a:cubicBezTo>
                    <a:pt x="843153" y="399669"/>
                    <a:pt x="885952" y="461518"/>
                    <a:pt x="878840" y="494792"/>
                  </a:cubicBezTo>
                  <a:cubicBezTo>
                    <a:pt x="871728" y="525653"/>
                    <a:pt x="700659" y="613664"/>
                    <a:pt x="427482" y="506730"/>
                  </a:cubicBezTo>
                  <a:cubicBezTo>
                    <a:pt x="292100" y="435229"/>
                    <a:pt x="14224" y="214122"/>
                    <a:pt x="7112" y="204597"/>
                  </a:cubicBezTo>
                  <a:cubicBezTo>
                    <a:pt x="0" y="192659"/>
                    <a:pt x="2413" y="30861"/>
                    <a:pt x="26162" y="0"/>
                  </a:cubicBezTo>
                  <a:cubicBezTo>
                    <a:pt x="26162" y="0"/>
                    <a:pt x="38100" y="73787"/>
                    <a:pt x="90297" y="104648"/>
                  </a:cubicBezTo>
                  <a:cubicBezTo>
                    <a:pt x="140208" y="135509"/>
                    <a:pt x="353949" y="278257"/>
                    <a:pt x="353949" y="278257"/>
                  </a:cubicBezTo>
                  <a:cubicBezTo>
                    <a:pt x="353949" y="278257"/>
                    <a:pt x="470281" y="166497"/>
                    <a:pt x="620014" y="195072"/>
                  </a:cubicBezTo>
                  <a:close/>
                </a:path>
              </a:pathLst>
            </a:custGeom>
            <a:solidFill>
              <a:srgbClr val="334157"/>
            </a:solidFill>
          </p:spPr>
        </p:sp>
      </p:grpSp>
      <p:grpSp>
        <p:nvGrpSpPr>
          <p:cNvPr name="Group 23" id="23"/>
          <p:cNvGrpSpPr/>
          <p:nvPr/>
        </p:nvGrpSpPr>
        <p:grpSpPr>
          <a:xfrm rot="0">
            <a:off x="1671538" y="3983098"/>
            <a:ext cx="1096120" cy="1037568"/>
            <a:chOff x="0" y="0"/>
            <a:chExt cx="1461493" cy="1383424"/>
          </a:xfrm>
        </p:grpSpPr>
        <p:sp>
          <p:nvSpPr>
            <p:cNvPr name="Freeform 24" id="24"/>
            <p:cNvSpPr/>
            <p:nvPr/>
          </p:nvSpPr>
          <p:spPr>
            <a:xfrm flipH="false" flipV="false" rot="0">
              <a:off x="0" y="0"/>
              <a:ext cx="1461516" cy="1383411"/>
            </a:xfrm>
            <a:custGeom>
              <a:avLst/>
              <a:gdLst/>
              <a:ahLst/>
              <a:cxnLst/>
              <a:rect r="r" b="b" t="t" l="l"/>
              <a:pathLst>
                <a:path h="1383411" w="1461516">
                  <a:moveTo>
                    <a:pt x="1461516" y="209169"/>
                  </a:moveTo>
                  <a:cubicBezTo>
                    <a:pt x="1048004" y="0"/>
                    <a:pt x="1048004" y="0"/>
                    <a:pt x="1048004" y="0"/>
                  </a:cubicBezTo>
                  <a:cubicBezTo>
                    <a:pt x="1048004" y="0"/>
                    <a:pt x="273304" y="736854"/>
                    <a:pt x="166370" y="836676"/>
                  </a:cubicBezTo>
                  <a:cubicBezTo>
                    <a:pt x="28575" y="960374"/>
                    <a:pt x="0" y="1278890"/>
                    <a:pt x="249555" y="1309751"/>
                  </a:cubicBezTo>
                  <a:cubicBezTo>
                    <a:pt x="936371" y="1383411"/>
                    <a:pt x="936371" y="1383411"/>
                    <a:pt x="936371" y="1383411"/>
                  </a:cubicBezTo>
                  <a:cubicBezTo>
                    <a:pt x="898398" y="948436"/>
                    <a:pt x="898398" y="948436"/>
                    <a:pt x="898398" y="948436"/>
                  </a:cubicBezTo>
                  <a:cubicBezTo>
                    <a:pt x="1347470" y="606171"/>
                    <a:pt x="1347470" y="606171"/>
                    <a:pt x="1347470" y="606171"/>
                  </a:cubicBezTo>
                  <a:cubicBezTo>
                    <a:pt x="1461516" y="209169"/>
                    <a:pt x="1461516" y="209169"/>
                    <a:pt x="1461516" y="209169"/>
                  </a:cubicBezTo>
                </a:path>
              </a:pathLst>
            </a:custGeom>
            <a:solidFill>
              <a:srgbClr val="FF4949"/>
            </a:solidFill>
          </p:spPr>
        </p:sp>
      </p:grpSp>
      <p:grpSp>
        <p:nvGrpSpPr>
          <p:cNvPr name="Group 25" id="25"/>
          <p:cNvGrpSpPr/>
          <p:nvPr/>
        </p:nvGrpSpPr>
        <p:grpSpPr>
          <a:xfrm rot="0">
            <a:off x="2082752" y="4501882"/>
            <a:ext cx="369004" cy="108932"/>
            <a:chOff x="0" y="0"/>
            <a:chExt cx="492005" cy="145243"/>
          </a:xfrm>
        </p:grpSpPr>
        <p:sp>
          <p:nvSpPr>
            <p:cNvPr name="Freeform 26" id="26"/>
            <p:cNvSpPr/>
            <p:nvPr/>
          </p:nvSpPr>
          <p:spPr>
            <a:xfrm flipH="false" flipV="false" rot="0">
              <a:off x="0" y="0"/>
              <a:ext cx="491998" cy="145288"/>
            </a:xfrm>
            <a:custGeom>
              <a:avLst/>
              <a:gdLst/>
              <a:ahLst/>
              <a:cxnLst/>
              <a:rect r="r" b="b" t="t" l="l"/>
              <a:pathLst>
                <a:path h="145288" w="491998">
                  <a:moveTo>
                    <a:pt x="491998" y="0"/>
                  </a:moveTo>
                  <a:lnTo>
                    <a:pt x="482981" y="123444"/>
                  </a:lnTo>
                  <a:lnTo>
                    <a:pt x="0" y="145288"/>
                  </a:lnTo>
                  <a:lnTo>
                    <a:pt x="491998" y="0"/>
                  </a:lnTo>
                  <a:close/>
                </a:path>
              </a:pathLst>
            </a:custGeom>
            <a:solidFill>
              <a:srgbClr val="334157">
                <a:alpha val="8235"/>
              </a:srgbClr>
            </a:solidFill>
          </p:spPr>
        </p:sp>
      </p:grpSp>
      <p:grpSp>
        <p:nvGrpSpPr>
          <p:cNvPr name="Group 27" id="27"/>
          <p:cNvGrpSpPr/>
          <p:nvPr/>
        </p:nvGrpSpPr>
        <p:grpSpPr>
          <a:xfrm rot="0">
            <a:off x="3170702" y="3938164"/>
            <a:ext cx="791112" cy="889148"/>
            <a:chOff x="0" y="0"/>
            <a:chExt cx="1054816" cy="1185531"/>
          </a:xfrm>
        </p:grpSpPr>
        <p:sp>
          <p:nvSpPr>
            <p:cNvPr name="Freeform 28" id="28"/>
            <p:cNvSpPr/>
            <p:nvPr/>
          </p:nvSpPr>
          <p:spPr>
            <a:xfrm flipH="false" flipV="false" rot="0">
              <a:off x="0" y="0"/>
              <a:ext cx="1054862" cy="1185545"/>
            </a:xfrm>
            <a:custGeom>
              <a:avLst/>
              <a:gdLst/>
              <a:ahLst/>
              <a:cxnLst/>
              <a:rect r="r" b="b" t="t" l="l"/>
              <a:pathLst>
                <a:path h="1185545" w="1054862">
                  <a:moveTo>
                    <a:pt x="1054862" y="252349"/>
                  </a:moveTo>
                  <a:cubicBezTo>
                    <a:pt x="1054862" y="252349"/>
                    <a:pt x="559562" y="1180719"/>
                    <a:pt x="371475" y="1183132"/>
                  </a:cubicBezTo>
                  <a:cubicBezTo>
                    <a:pt x="185674" y="1185545"/>
                    <a:pt x="0" y="628523"/>
                    <a:pt x="0" y="628523"/>
                  </a:cubicBezTo>
                  <a:cubicBezTo>
                    <a:pt x="183388" y="0"/>
                    <a:pt x="183388" y="0"/>
                    <a:pt x="183388" y="0"/>
                  </a:cubicBezTo>
                  <a:cubicBezTo>
                    <a:pt x="183388" y="0"/>
                    <a:pt x="383413" y="683260"/>
                    <a:pt x="404749" y="692785"/>
                  </a:cubicBezTo>
                  <a:cubicBezTo>
                    <a:pt x="942848" y="38100"/>
                    <a:pt x="942848" y="38100"/>
                    <a:pt x="942848" y="38100"/>
                  </a:cubicBezTo>
                  <a:cubicBezTo>
                    <a:pt x="1054735" y="252349"/>
                    <a:pt x="1054735" y="252349"/>
                    <a:pt x="1054735" y="252349"/>
                  </a:cubicBezTo>
                </a:path>
              </a:pathLst>
            </a:custGeom>
            <a:solidFill>
              <a:srgbClr val="FFA47D"/>
            </a:solidFill>
          </p:spPr>
        </p:sp>
      </p:grpSp>
      <p:grpSp>
        <p:nvGrpSpPr>
          <p:cNvPr name="Group 29" id="29"/>
          <p:cNvGrpSpPr/>
          <p:nvPr/>
        </p:nvGrpSpPr>
        <p:grpSpPr>
          <a:xfrm rot="0">
            <a:off x="3900540" y="3880974"/>
            <a:ext cx="223308" cy="283220"/>
            <a:chOff x="0" y="0"/>
            <a:chExt cx="297744" cy="377627"/>
          </a:xfrm>
        </p:grpSpPr>
        <p:sp>
          <p:nvSpPr>
            <p:cNvPr name="Freeform 30" id="30"/>
            <p:cNvSpPr/>
            <p:nvPr/>
          </p:nvSpPr>
          <p:spPr>
            <a:xfrm flipH="false" flipV="false" rot="0">
              <a:off x="0" y="0"/>
              <a:ext cx="297688" cy="377698"/>
            </a:xfrm>
            <a:custGeom>
              <a:avLst/>
              <a:gdLst/>
              <a:ahLst/>
              <a:cxnLst/>
              <a:rect r="r" b="b" t="t" l="l"/>
              <a:pathLst>
                <a:path h="377698" w="297688">
                  <a:moveTo>
                    <a:pt x="35687" y="334899"/>
                  </a:moveTo>
                  <a:cubicBezTo>
                    <a:pt x="35687" y="334899"/>
                    <a:pt x="159512" y="377698"/>
                    <a:pt x="214376" y="361061"/>
                  </a:cubicBezTo>
                  <a:cubicBezTo>
                    <a:pt x="266827" y="342011"/>
                    <a:pt x="297688" y="301625"/>
                    <a:pt x="297688" y="301625"/>
                  </a:cubicBezTo>
                  <a:cubicBezTo>
                    <a:pt x="190500" y="21336"/>
                    <a:pt x="190500" y="21336"/>
                    <a:pt x="190500" y="21336"/>
                  </a:cubicBezTo>
                  <a:cubicBezTo>
                    <a:pt x="190500" y="21336"/>
                    <a:pt x="116713" y="0"/>
                    <a:pt x="112014" y="4699"/>
                  </a:cubicBezTo>
                  <a:cubicBezTo>
                    <a:pt x="109601" y="9525"/>
                    <a:pt x="0" y="199517"/>
                    <a:pt x="0" y="199517"/>
                  </a:cubicBezTo>
                  <a:cubicBezTo>
                    <a:pt x="35687" y="334899"/>
                    <a:pt x="35687" y="334899"/>
                    <a:pt x="35687" y="334899"/>
                  </a:cubicBezTo>
                </a:path>
              </a:pathLst>
            </a:custGeom>
            <a:solidFill>
              <a:srgbClr val="FFA47D"/>
            </a:solidFill>
          </p:spPr>
        </p:sp>
      </p:grpSp>
      <p:grpSp>
        <p:nvGrpSpPr>
          <p:cNvPr name="Group 31" id="31"/>
          <p:cNvGrpSpPr/>
          <p:nvPr/>
        </p:nvGrpSpPr>
        <p:grpSpPr>
          <a:xfrm rot="0">
            <a:off x="3994492" y="4150580"/>
            <a:ext cx="66720" cy="5446"/>
            <a:chOff x="0" y="0"/>
            <a:chExt cx="88960" cy="7261"/>
          </a:xfrm>
        </p:grpSpPr>
        <p:sp>
          <p:nvSpPr>
            <p:cNvPr name="Freeform 32" id="32"/>
            <p:cNvSpPr/>
            <p:nvPr/>
          </p:nvSpPr>
          <p:spPr>
            <a:xfrm flipH="false" flipV="false" rot="0">
              <a:off x="0" y="0"/>
              <a:ext cx="88900" cy="7239"/>
            </a:xfrm>
            <a:custGeom>
              <a:avLst/>
              <a:gdLst/>
              <a:ahLst/>
              <a:cxnLst/>
              <a:rect r="r" b="b" t="t" l="l"/>
              <a:pathLst>
                <a:path h="7239" w="88900">
                  <a:moveTo>
                    <a:pt x="0" y="0"/>
                  </a:moveTo>
                  <a:cubicBezTo>
                    <a:pt x="19177" y="4826"/>
                    <a:pt x="38481" y="7239"/>
                    <a:pt x="57658" y="7239"/>
                  </a:cubicBezTo>
                  <a:cubicBezTo>
                    <a:pt x="69723" y="7239"/>
                    <a:pt x="79375" y="4826"/>
                    <a:pt x="88900" y="2413"/>
                  </a:cubicBezTo>
                  <a:cubicBezTo>
                    <a:pt x="79375" y="4826"/>
                    <a:pt x="69723" y="7239"/>
                    <a:pt x="57658" y="7239"/>
                  </a:cubicBezTo>
                  <a:cubicBezTo>
                    <a:pt x="38481" y="7239"/>
                    <a:pt x="19177" y="4826"/>
                    <a:pt x="0" y="0"/>
                  </a:cubicBezTo>
                </a:path>
              </a:pathLst>
            </a:custGeom>
            <a:solidFill>
              <a:srgbClr val="FFD1BE"/>
            </a:solidFill>
          </p:spPr>
        </p:sp>
      </p:grpSp>
      <p:sp>
        <p:nvSpPr>
          <p:cNvPr name="Freeform 33" id="33"/>
          <p:cNvSpPr/>
          <p:nvPr/>
        </p:nvSpPr>
        <p:spPr>
          <a:xfrm flipH="false" flipV="false" rot="0">
            <a:off x="3915518" y="4011692"/>
            <a:ext cx="198800" cy="144334"/>
          </a:xfrm>
          <a:custGeom>
            <a:avLst/>
            <a:gdLst/>
            <a:ahLst/>
            <a:cxnLst/>
            <a:rect r="r" b="b" t="t" l="l"/>
            <a:pathLst>
              <a:path h="144334" w="198800">
                <a:moveTo>
                  <a:pt x="0" y="0"/>
                </a:moveTo>
                <a:lnTo>
                  <a:pt x="198800" y="0"/>
                </a:lnTo>
                <a:lnTo>
                  <a:pt x="198800" y="144334"/>
                </a:lnTo>
                <a:lnTo>
                  <a:pt x="0" y="14433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34" id="34"/>
          <p:cNvGrpSpPr/>
          <p:nvPr/>
        </p:nvGrpSpPr>
        <p:grpSpPr>
          <a:xfrm rot="0">
            <a:off x="4009472" y="3743450"/>
            <a:ext cx="10894" cy="98038"/>
            <a:chOff x="0" y="0"/>
            <a:chExt cx="14525" cy="130717"/>
          </a:xfrm>
        </p:grpSpPr>
        <p:sp>
          <p:nvSpPr>
            <p:cNvPr name="Freeform 35" id="35"/>
            <p:cNvSpPr/>
            <p:nvPr/>
          </p:nvSpPr>
          <p:spPr>
            <a:xfrm flipH="false" flipV="false" rot="0">
              <a:off x="0" y="0"/>
              <a:ext cx="14478" cy="130683"/>
            </a:xfrm>
            <a:custGeom>
              <a:avLst/>
              <a:gdLst/>
              <a:ahLst/>
              <a:cxnLst/>
              <a:rect r="r" b="b" t="t" l="l"/>
              <a:pathLst>
                <a:path h="130683" w="14478">
                  <a:moveTo>
                    <a:pt x="0" y="0"/>
                  </a:moveTo>
                  <a:lnTo>
                    <a:pt x="14478" y="130683"/>
                  </a:lnTo>
                  <a:lnTo>
                    <a:pt x="0" y="0"/>
                  </a:lnTo>
                  <a:close/>
                </a:path>
              </a:pathLst>
            </a:custGeom>
            <a:solidFill>
              <a:srgbClr val="FFFFFF"/>
            </a:solidFill>
          </p:spPr>
        </p:sp>
      </p:grpSp>
      <p:sp>
        <p:nvSpPr>
          <p:cNvPr name="AutoShape 36" id="36"/>
          <p:cNvSpPr/>
          <p:nvPr/>
        </p:nvSpPr>
        <p:spPr>
          <a:xfrm rot="5017760">
            <a:off x="3965709" y="3792371"/>
            <a:ext cx="98450" cy="0"/>
          </a:xfrm>
          <a:prstGeom prst="line">
            <a:avLst/>
          </a:prstGeom>
          <a:ln cap="rnd" w="9525">
            <a:solidFill>
              <a:srgbClr val="000000"/>
            </a:solidFill>
            <a:prstDash val="solid"/>
            <a:headEnd type="none" len="sm" w="sm"/>
            <a:tailEnd type="none" len="sm" w="sm"/>
          </a:ln>
        </p:spPr>
      </p:sp>
      <p:grpSp>
        <p:nvGrpSpPr>
          <p:cNvPr name="Group 37" id="37"/>
          <p:cNvGrpSpPr/>
          <p:nvPr/>
        </p:nvGrpSpPr>
        <p:grpSpPr>
          <a:xfrm rot="0">
            <a:off x="3990408" y="3742088"/>
            <a:ext cx="49018" cy="103484"/>
            <a:chOff x="0" y="0"/>
            <a:chExt cx="65357" cy="137979"/>
          </a:xfrm>
        </p:grpSpPr>
        <p:sp>
          <p:nvSpPr>
            <p:cNvPr name="Freeform 38" id="38"/>
            <p:cNvSpPr/>
            <p:nvPr/>
          </p:nvSpPr>
          <p:spPr>
            <a:xfrm flipH="false" flipV="false" rot="0">
              <a:off x="0" y="0"/>
              <a:ext cx="65405" cy="137922"/>
            </a:xfrm>
            <a:custGeom>
              <a:avLst/>
              <a:gdLst/>
              <a:ahLst/>
              <a:cxnLst/>
              <a:rect r="r" b="b" t="t" l="l"/>
              <a:pathLst>
                <a:path h="137922" w="65405">
                  <a:moveTo>
                    <a:pt x="16383" y="137922"/>
                  </a:moveTo>
                  <a:lnTo>
                    <a:pt x="65405" y="130683"/>
                  </a:lnTo>
                  <a:lnTo>
                    <a:pt x="49022" y="0"/>
                  </a:lnTo>
                  <a:lnTo>
                    <a:pt x="0" y="5461"/>
                  </a:lnTo>
                  <a:lnTo>
                    <a:pt x="16383" y="137922"/>
                  </a:lnTo>
                  <a:close/>
                </a:path>
              </a:pathLst>
            </a:custGeom>
            <a:solidFill>
              <a:srgbClr val="4C69B2"/>
            </a:solidFill>
          </p:spPr>
        </p:sp>
      </p:grpSp>
      <p:sp>
        <p:nvSpPr>
          <p:cNvPr name="Freeform 39" id="39"/>
          <p:cNvSpPr/>
          <p:nvPr/>
        </p:nvSpPr>
        <p:spPr>
          <a:xfrm flipH="false" flipV="false" rot="0">
            <a:off x="3974068" y="3810170"/>
            <a:ext cx="122548" cy="321346"/>
          </a:xfrm>
          <a:custGeom>
            <a:avLst/>
            <a:gdLst/>
            <a:ahLst/>
            <a:cxnLst/>
            <a:rect r="r" b="b" t="t" l="l"/>
            <a:pathLst>
              <a:path h="321346" w="122548">
                <a:moveTo>
                  <a:pt x="0" y="0"/>
                </a:moveTo>
                <a:lnTo>
                  <a:pt x="122548" y="0"/>
                </a:lnTo>
                <a:lnTo>
                  <a:pt x="122548" y="321346"/>
                </a:lnTo>
                <a:lnTo>
                  <a:pt x="0" y="3213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40" id="40"/>
          <p:cNvGrpSpPr/>
          <p:nvPr/>
        </p:nvGrpSpPr>
        <p:grpSpPr>
          <a:xfrm rot="0">
            <a:off x="3827012" y="3328150"/>
            <a:ext cx="322708" cy="404406"/>
            <a:chOff x="0" y="0"/>
            <a:chExt cx="430277" cy="539208"/>
          </a:xfrm>
        </p:grpSpPr>
        <p:sp>
          <p:nvSpPr>
            <p:cNvPr name="Freeform 41" id="41"/>
            <p:cNvSpPr/>
            <p:nvPr/>
          </p:nvSpPr>
          <p:spPr>
            <a:xfrm flipH="false" flipV="false" rot="0">
              <a:off x="0" y="0"/>
              <a:ext cx="430149" cy="539242"/>
            </a:xfrm>
            <a:custGeom>
              <a:avLst/>
              <a:gdLst/>
              <a:ahLst/>
              <a:cxnLst/>
              <a:rect r="r" b="b" t="t" l="l"/>
              <a:pathLst>
                <a:path h="539242" w="430149">
                  <a:moveTo>
                    <a:pt x="14224" y="289814"/>
                  </a:moveTo>
                  <a:cubicBezTo>
                    <a:pt x="26162" y="432308"/>
                    <a:pt x="128270" y="539242"/>
                    <a:pt x="240030" y="527304"/>
                  </a:cubicBezTo>
                  <a:cubicBezTo>
                    <a:pt x="351790" y="517779"/>
                    <a:pt x="430149" y="394335"/>
                    <a:pt x="415925" y="251714"/>
                  </a:cubicBezTo>
                  <a:cubicBezTo>
                    <a:pt x="404114" y="109220"/>
                    <a:pt x="301879" y="0"/>
                    <a:pt x="190119" y="11938"/>
                  </a:cubicBezTo>
                  <a:cubicBezTo>
                    <a:pt x="78486" y="21336"/>
                    <a:pt x="0" y="147320"/>
                    <a:pt x="14224" y="289814"/>
                  </a:cubicBezTo>
                  <a:close/>
                </a:path>
              </a:pathLst>
            </a:custGeom>
            <a:solidFill>
              <a:srgbClr val="FDFDFD"/>
            </a:solidFill>
          </p:spPr>
        </p:sp>
      </p:grpSp>
      <p:grpSp>
        <p:nvGrpSpPr>
          <p:cNvPr name="Group 42" id="42"/>
          <p:cNvGrpSpPr/>
          <p:nvPr/>
        </p:nvGrpSpPr>
        <p:grpSpPr>
          <a:xfrm rot="0">
            <a:off x="3792972" y="3280492"/>
            <a:ext cx="394876" cy="511974"/>
            <a:chOff x="0" y="0"/>
            <a:chExt cx="526501" cy="682632"/>
          </a:xfrm>
        </p:grpSpPr>
        <p:sp>
          <p:nvSpPr>
            <p:cNvPr name="Freeform 43" id="43"/>
            <p:cNvSpPr/>
            <p:nvPr/>
          </p:nvSpPr>
          <p:spPr>
            <a:xfrm flipH="false" flipV="false" rot="0">
              <a:off x="0" y="0"/>
              <a:ext cx="526542" cy="682625"/>
            </a:xfrm>
            <a:custGeom>
              <a:avLst/>
              <a:gdLst/>
              <a:ahLst/>
              <a:cxnLst/>
              <a:rect r="r" b="b" t="t" l="l"/>
              <a:pathLst>
                <a:path h="682625" w="526542">
                  <a:moveTo>
                    <a:pt x="69088" y="164084"/>
                  </a:moveTo>
                  <a:cubicBezTo>
                    <a:pt x="138176" y="30861"/>
                    <a:pt x="278765" y="0"/>
                    <a:pt x="388366" y="97536"/>
                  </a:cubicBezTo>
                  <a:cubicBezTo>
                    <a:pt x="495554" y="195072"/>
                    <a:pt x="526542" y="382905"/>
                    <a:pt x="457454" y="518541"/>
                  </a:cubicBezTo>
                  <a:cubicBezTo>
                    <a:pt x="388366" y="651764"/>
                    <a:pt x="245364" y="682625"/>
                    <a:pt x="138176" y="585089"/>
                  </a:cubicBezTo>
                  <a:cubicBezTo>
                    <a:pt x="30988" y="487553"/>
                    <a:pt x="0" y="299720"/>
                    <a:pt x="69088" y="164084"/>
                  </a:cubicBezTo>
                  <a:close/>
                  <a:moveTo>
                    <a:pt x="162052" y="539877"/>
                  </a:moveTo>
                  <a:cubicBezTo>
                    <a:pt x="250190" y="618363"/>
                    <a:pt x="364490" y="594614"/>
                    <a:pt x="421767" y="485140"/>
                  </a:cubicBezTo>
                  <a:cubicBezTo>
                    <a:pt x="476504" y="375666"/>
                    <a:pt x="452755" y="221107"/>
                    <a:pt x="364617" y="142621"/>
                  </a:cubicBezTo>
                  <a:cubicBezTo>
                    <a:pt x="276479" y="64135"/>
                    <a:pt x="159639" y="88011"/>
                    <a:pt x="104775" y="197358"/>
                  </a:cubicBezTo>
                  <a:cubicBezTo>
                    <a:pt x="47625" y="306832"/>
                    <a:pt x="73787" y="461391"/>
                    <a:pt x="161925" y="539877"/>
                  </a:cubicBezTo>
                  <a:close/>
                </a:path>
              </a:pathLst>
            </a:custGeom>
            <a:solidFill>
              <a:srgbClr val="334157"/>
            </a:solidFill>
          </p:spPr>
        </p:sp>
      </p:grpSp>
      <p:sp>
        <p:nvSpPr>
          <p:cNvPr name="Freeform 44" id="44"/>
          <p:cNvSpPr/>
          <p:nvPr/>
        </p:nvSpPr>
        <p:spPr>
          <a:xfrm flipH="false" flipV="false" rot="0">
            <a:off x="3979516" y="3874166"/>
            <a:ext cx="202884" cy="246456"/>
          </a:xfrm>
          <a:custGeom>
            <a:avLst/>
            <a:gdLst/>
            <a:ahLst/>
            <a:cxnLst/>
            <a:rect r="r" b="b" t="t" l="l"/>
            <a:pathLst>
              <a:path h="246456" w="202884">
                <a:moveTo>
                  <a:pt x="0" y="0"/>
                </a:moveTo>
                <a:lnTo>
                  <a:pt x="202884" y="0"/>
                </a:lnTo>
                <a:lnTo>
                  <a:pt x="202884" y="246456"/>
                </a:lnTo>
                <a:lnTo>
                  <a:pt x="0" y="24645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45" id="45"/>
          <p:cNvGrpSpPr/>
          <p:nvPr/>
        </p:nvGrpSpPr>
        <p:grpSpPr>
          <a:xfrm rot="0">
            <a:off x="3876030" y="3816978"/>
            <a:ext cx="236924" cy="234202"/>
            <a:chOff x="0" y="0"/>
            <a:chExt cx="315899" cy="312269"/>
          </a:xfrm>
        </p:grpSpPr>
        <p:sp>
          <p:nvSpPr>
            <p:cNvPr name="Freeform 46" id="46"/>
            <p:cNvSpPr/>
            <p:nvPr/>
          </p:nvSpPr>
          <p:spPr>
            <a:xfrm flipH="false" flipV="false" rot="0">
              <a:off x="0" y="0"/>
              <a:ext cx="315849" cy="312293"/>
            </a:xfrm>
            <a:custGeom>
              <a:avLst/>
              <a:gdLst/>
              <a:ahLst/>
              <a:cxnLst/>
              <a:rect r="r" b="b" t="t" l="l"/>
              <a:pathLst>
                <a:path h="312293" w="315849">
                  <a:moveTo>
                    <a:pt x="0" y="204978"/>
                  </a:moveTo>
                  <a:cubicBezTo>
                    <a:pt x="0" y="204978"/>
                    <a:pt x="40386" y="81026"/>
                    <a:pt x="121158" y="16637"/>
                  </a:cubicBezTo>
                  <a:cubicBezTo>
                    <a:pt x="161544" y="0"/>
                    <a:pt x="315849" y="123952"/>
                    <a:pt x="315849" y="123952"/>
                  </a:cubicBezTo>
                  <a:cubicBezTo>
                    <a:pt x="303911" y="183515"/>
                    <a:pt x="225552" y="190754"/>
                    <a:pt x="170942" y="145415"/>
                  </a:cubicBezTo>
                  <a:cubicBezTo>
                    <a:pt x="170942" y="145415"/>
                    <a:pt x="211328" y="276479"/>
                    <a:pt x="59309" y="312293"/>
                  </a:cubicBezTo>
                  <a:cubicBezTo>
                    <a:pt x="0" y="204978"/>
                    <a:pt x="0" y="204978"/>
                    <a:pt x="0" y="204978"/>
                  </a:cubicBezTo>
                </a:path>
              </a:pathLst>
            </a:custGeom>
            <a:solidFill>
              <a:srgbClr val="FFA47D"/>
            </a:solidFill>
          </p:spPr>
        </p:sp>
      </p:grpSp>
      <p:grpSp>
        <p:nvGrpSpPr>
          <p:cNvPr name="Group 47" id="47"/>
          <p:cNvGrpSpPr/>
          <p:nvPr/>
        </p:nvGrpSpPr>
        <p:grpSpPr>
          <a:xfrm rot="0">
            <a:off x="3961814" y="4007608"/>
            <a:ext cx="31318" cy="27232"/>
            <a:chOff x="0" y="0"/>
            <a:chExt cx="41757" cy="36309"/>
          </a:xfrm>
        </p:grpSpPr>
        <p:sp>
          <p:nvSpPr>
            <p:cNvPr name="Freeform 48" id="48"/>
            <p:cNvSpPr/>
            <p:nvPr/>
          </p:nvSpPr>
          <p:spPr>
            <a:xfrm flipH="false" flipV="false" rot="0">
              <a:off x="0" y="0"/>
              <a:ext cx="41783" cy="36322"/>
            </a:xfrm>
            <a:custGeom>
              <a:avLst/>
              <a:gdLst/>
              <a:ahLst/>
              <a:cxnLst/>
              <a:rect r="r" b="b" t="t" l="l"/>
              <a:pathLst>
                <a:path h="36322" w="41783">
                  <a:moveTo>
                    <a:pt x="39497" y="0"/>
                  </a:moveTo>
                  <a:cubicBezTo>
                    <a:pt x="39497" y="2413"/>
                    <a:pt x="39497" y="4826"/>
                    <a:pt x="41783" y="4826"/>
                  </a:cubicBezTo>
                  <a:cubicBezTo>
                    <a:pt x="39497" y="7239"/>
                    <a:pt x="37084" y="9652"/>
                    <a:pt x="34798" y="14478"/>
                  </a:cubicBezTo>
                  <a:cubicBezTo>
                    <a:pt x="25527" y="24257"/>
                    <a:pt x="13970" y="31496"/>
                    <a:pt x="0" y="36322"/>
                  </a:cubicBezTo>
                  <a:cubicBezTo>
                    <a:pt x="9271" y="31496"/>
                    <a:pt x="13970" y="26670"/>
                    <a:pt x="20828" y="21844"/>
                  </a:cubicBezTo>
                  <a:cubicBezTo>
                    <a:pt x="25527" y="19431"/>
                    <a:pt x="27813" y="14605"/>
                    <a:pt x="32385" y="9779"/>
                  </a:cubicBezTo>
                  <a:cubicBezTo>
                    <a:pt x="32385" y="9779"/>
                    <a:pt x="32385" y="9779"/>
                    <a:pt x="34671" y="7366"/>
                  </a:cubicBezTo>
                  <a:cubicBezTo>
                    <a:pt x="34671" y="4953"/>
                    <a:pt x="36957" y="2540"/>
                    <a:pt x="39370" y="127"/>
                  </a:cubicBezTo>
                </a:path>
              </a:pathLst>
            </a:custGeom>
            <a:solidFill>
              <a:srgbClr val="FF643C"/>
            </a:solidFill>
          </p:spPr>
        </p:sp>
      </p:grpSp>
      <p:sp>
        <p:nvSpPr>
          <p:cNvPr name="Freeform 49" id="49"/>
          <p:cNvSpPr/>
          <p:nvPr/>
        </p:nvSpPr>
        <p:spPr>
          <a:xfrm flipH="false" flipV="false" rot="0">
            <a:off x="3991770" y="3909570"/>
            <a:ext cx="121186" cy="102122"/>
          </a:xfrm>
          <a:custGeom>
            <a:avLst/>
            <a:gdLst/>
            <a:ahLst/>
            <a:cxnLst/>
            <a:rect r="r" b="b" t="t" l="l"/>
            <a:pathLst>
              <a:path h="102122" w="121186">
                <a:moveTo>
                  <a:pt x="0" y="0"/>
                </a:moveTo>
                <a:lnTo>
                  <a:pt x="121186" y="0"/>
                </a:lnTo>
                <a:lnTo>
                  <a:pt x="121186" y="102122"/>
                </a:lnTo>
                <a:lnTo>
                  <a:pt x="0" y="10212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50" id="50"/>
          <p:cNvSpPr/>
          <p:nvPr/>
        </p:nvSpPr>
        <p:spPr>
          <a:xfrm flipH="false" flipV="false" rot="0">
            <a:off x="3961814" y="3909570"/>
            <a:ext cx="151142" cy="125270"/>
          </a:xfrm>
          <a:custGeom>
            <a:avLst/>
            <a:gdLst/>
            <a:ahLst/>
            <a:cxnLst/>
            <a:rect r="r" b="b" t="t" l="l"/>
            <a:pathLst>
              <a:path h="125270" w="151142">
                <a:moveTo>
                  <a:pt x="0" y="0"/>
                </a:moveTo>
                <a:lnTo>
                  <a:pt x="151142" y="0"/>
                </a:lnTo>
                <a:lnTo>
                  <a:pt x="151142" y="125270"/>
                </a:lnTo>
                <a:lnTo>
                  <a:pt x="0" y="12527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grpSp>
        <p:nvGrpSpPr>
          <p:cNvPr name="Group 51" id="51"/>
          <p:cNvGrpSpPr/>
          <p:nvPr/>
        </p:nvGrpSpPr>
        <p:grpSpPr>
          <a:xfrm rot="0">
            <a:off x="4017640" y="4059350"/>
            <a:ext cx="107570" cy="21786"/>
            <a:chOff x="0" y="0"/>
            <a:chExt cx="143427" cy="29048"/>
          </a:xfrm>
        </p:grpSpPr>
        <p:sp>
          <p:nvSpPr>
            <p:cNvPr name="Freeform 52" id="52"/>
            <p:cNvSpPr/>
            <p:nvPr/>
          </p:nvSpPr>
          <p:spPr>
            <a:xfrm flipH="false" flipV="false" rot="0">
              <a:off x="0" y="0"/>
              <a:ext cx="143383" cy="29083"/>
            </a:xfrm>
            <a:custGeom>
              <a:avLst/>
              <a:gdLst/>
              <a:ahLst/>
              <a:cxnLst/>
              <a:rect r="r" b="b" t="t" l="l"/>
              <a:pathLst>
                <a:path h="29083" w="143383">
                  <a:moveTo>
                    <a:pt x="143383" y="0"/>
                  </a:moveTo>
                  <a:cubicBezTo>
                    <a:pt x="0" y="29083"/>
                    <a:pt x="0" y="29083"/>
                    <a:pt x="0" y="29083"/>
                  </a:cubicBezTo>
                  <a:cubicBezTo>
                    <a:pt x="7112" y="21844"/>
                    <a:pt x="16764" y="17018"/>
                    <a:pt x="16764" y="17018"/>
                  </a:cubicBezTo>
                  <a:cubicBezTo>
                    <a:pt x="143383" y="0"/>
                    <a:pt x="143383" y="0"/>
                    <a:pt x="143383" y="0"/>
                  </a:cubicBezTo>
                </a:path>
              </a:pathLst>
            </a:custGeom>
            <a:solidFill>
              <a:srgbClr val="FF7B50"/>
            </a:solidFill>
          </p:spPr>
        </p:sp>
      </p:grpSp>
      <p:grpSp>
        <p:nvGrpSpPr>
          <p:cNvPr name="Group 53" id="53"/>
          <p:cNvGrpSpPr/>
          <p:nvPr/>
        </p:nvGrpSpPr>
        <p:grpSpPr>
          <a:xfrm rot="0">
            <a:off x="3997216" y="4000798"/>
            <a:ext cx="126632" cy="21786"/>
            <a:chOff x="0" y="0"/>
            <a:chExt cx="168843" cy="29048"/>
          </a:xfrm>
        </p:grpSpPr>
        <p:sp>
          <p:nvSpPr>
            <p:cNvPr name="Freeform 54" id="54"/>
            <p:cNvSpPr/>
            <p:nvPr/>
          </p:nvSpPr>
          <p:spPr>
            <a:xfrm flipH="false" flipV="false" rot="0">
              <a:off x="0" y="0"/>
              <a:ext cx="168783" cy="29083"/>
            </a:xfrm>
            <a:custGeom>
              <a:avLst/>
              <a:gdLst/>
              <a:ahLst/>
              <a:cxnLst/>
              <a:rect r="r" b="b" t="t" l="l"/>
              <a:pathLst>
                <a:path h="29083" w="168783">
                  <a:moveTo>
                    <a:pt x="168783" y="0"/>
                  </a:moveTo>
                  <a:cubicBezTo>
                    <a:pt x="21463" y="29083"/>
                    <a:pt x="21463" y="29083"/>
                    <a:pt x="21463" y="29083"/>
                  </a:cubicBezTo>
                  <a:cubicBezTo>
                    <a:pt x="21463" y="29083"/>
                    <a:pt x="9525" y="26670"/>
                    <a:pt x="0" y="19304"/>
                  </a:cubicBezTo>
                  <a:cubicBezTo>
                    <a:pt x="168783" y="0"/>
                    <a:pt x="168783" y="0"/>
                    <a:pt x="168783" y="0"/>
                  </a:cubicBezTo>
                </a:path>
              </a:pathLst>
            </a:custGeom>
            <a:solidFill>
              <a:srgbClr val="FF7B50"/>
            </a:solidFill>
          </p:spPr>
        </p:sp>
      </p:grpSp>
      <p:grpSp>
        <p:nvGrpSpPr>
          <p:cNvPr name="Group 55" id="55"/>
          <p:cNvGrpSpPr/>
          <p:nvPr/>
        </p:nvGrpSpPr>
        <p:grpSpPr>
          <a:xfrm rot="0">
            <a:off x="4009472" y="3949056"/>
            <a:ext cx="103484" cy="28594"/>
            <a:chOff x="0" y="0"/>
            <a:chExt cx="137979" cy="38125"/>
          </a:xfrm>
        </p:grpSpPr>
        <p:sp>
          <p:nvSpPr>
            <p:cNvPr name="Freeform 56" id="56"/>
            <p:cNvSpPr/>
            <p:nvPr/>
          </p:nvSpPr>
          <p:spPr>
            <a:xfrm flipH="false" flipV="false" rot="0">
              <a:off x="0" y="0"/>
              <a:ext cx="137922" cy="38100"/>
            </a:xfrm>
            <a:custGeom>
              <a:avLst/>
              <a:gdLst/>
              <a:ahLst/>
              <a:cxnLst/>
              <a:rect r="r" b="b" t="t" l="l"/>
              <a:pathLst>
                <a:path h="38100" w="137922">
                  <a:moveTo>
                    <a:pt x="137922" y="0"/>
                  </a:moveTo>
                  <a:cubicBezTo>
                    <a:pt x="0" y="38100"/>
                    <a:pt x="0" y="38100"/>
                    <a:pt x="0" y="38100"/>
                  </a:cubicBezTo>
                  <a:cubicBezTo>
                    <a:pt x="0" y="35687"/>
                    <a:pt x="2413" y="26162"/>
                    <a:pt x="2413" y="23749"/>
                  </a:cubicBezTo>
                  <a:cubicBezTo>
                    <a:pt x="137922" y="0"/>
                    <a:pt x="137922" y="0"/>
                    <a:pt x="137922" y="0"/>
                  </a:cubicBezTo>
                </a:path>
              </a:pathLst>
            </a:custGeom>
            <a:solidFill>
              <a:srgbClr val="FF7B50"/>
            </a:solidFill>
          </p:spPr>
        </p:sp>
      </p:grpSp>
      <p:grpSp>
        <p:nvGrpSpPr>
          <p:cNvPr name="Group 57" id="57"/>
          <p:cNvGrpSpPr/>
          <p:nvPr/>
        </p:nvGrpSpPr>
        <p:grpSpPr>
          <a:xfrm rot="0">
            <a:off x="4009472" y="3966758"/>
            <a:ext cx="1362" cy="10894"/>
            <a:chOff x="0" y="0"/>
            <a:chExt cx="1816" cy="14525"/>
          </a:xfrm>
        </p:grpSpPr>
        <p:sp>
          <p:nvSpPr>
            <p:cNvPr name="Freeform 58" id="58"/>
            <p:cNvSpPr/>
            <p:nvPr/>
          </p:nvSpPr>
          <p:spPr>
            <a:xfrm flipH="false" flipV="false" rot="0">
              <a:off x="0" y="0"/>
              <a:ext cx="0" cy="0"/>
            </a:xfrm>
            <a:custGeom>
              <a:avLst/>
              <a:gdLst/>
              <a:ahLst/>
              <a:cxnLst/>
              <a:rect r="r" b="b" t="t" l="l"/>
              <a:pathLst>
                <a:path h="0" w="0"/>
              </a:pathLst>
            </a:custGeom>
            <a:solidFill>
              <a:srgbClr val="FF5C33"/>
            </a:solidFill>
          </p:spPr>
        </p:sp>
      </p:grpSp>
      <p:sp>
        <p:nvSpPr>
          <p:cNvPr name="Freeform 59" id="59"/>
          <p:cNvSpPr/>
          <p:nvPr/>
        </p:nvSpPr>
        <p:spPr>
          <a:xfrm flipH="false" flipV="false" rot="0">
            <a:off x="3167980" y="3919100"/>
            <a:ext cx="822428" cy="1021228"/>
          </a:xfrm>
          <a:custGeom>
            <a:avLst/>
            <a:gdLst/>
            <a:ahLst/>
            <a:cxnLst/>
            <a:rect r="r" b="b" t="t" l="l"/>
            <a:pathLst>
              <a:path h="1021228" w="822428">
                <a:moveTo>
                  <a:pt x="0" y="0"/>
                </a:moveTo>
                <a:lnTo>
                  <a:pt x="822428" y="0"/>
                </a:lnTo>
                <a:lnTo>
                  <a:pt x="822428" y="1021228"/>
                </a:lnTo>
                <a:lnTo>
                  <a:pt x="0" y="1021228"/>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nvGrpSpPr>
          <p:cNvPr name="Group 60" id="60"/>
          <p:cNvGrpSpPr/>
          <p:nvPr/>
        </p:nvGrpSpPr>
        <p:grpSpPr>
          <a:xfrm rot="0">
            <a:off x="3251038" y="4266318"/>
            <a:ext cx="132080" cy="580058"/>
            <a:chOff x="0" y="0"/>
            <a:chExt cx="176107" cy="773411"/>
          </a:xfrm>
        </p:grpSpPr>
        <p:sp>
          <p:nvSpPr>
            <p:cNvPr name="Freeform 61" id="61"/>
            <p:cNvSpPr/>
            <p:nvPr/>
          </p:nvSpPr>
          <p:spPr>
            <a:xfrm flipH="false" flipV="false" rot="0">
              <a:off x="0" y="0"/>
              <a:ext cx="176149" cy="773430"/>
            </a:xfrm>
            <a:custGeom>
              <a:avLst/>
              <a:gdLst/>
              <a:ahLst/>
              <a:cxnLst/>
              <a:rect r="r" b="b" t="t" l="l"/>
              <a:pathLst>
                <a:path h="773430" w="176149">
                  <a:moveTo>
                    <a:pt x="76200" y="0"/>
                  </a:moveTo>
                  <a:cubicBezTo>
                    <a:pt x="76200" y="0"/>
                    <a:pt x="176149" y="157099"/>
                    <a:pt x="159512" y="211836"/>
                  </a:cubicBezTo>
                  <a:cubicBezTo>
                    <a:pt x="142748" y="264160"/>
                    <a:pt x="76200" y="356997"/>
                    <a:pt x="76200" y="356997"/>
                  </a:cubicBezTo>
                  <a:cubicBezTo>
                    <a:pt x="76200" y="773430"/>
                    <a:pt x="76200" y="773430"/>
                    <a:pt x="76200" y="773430"/>
                  </a:cubicBezTo>
                  <a:cubicBezTo>
                    <a:pt x="50038" y="732917"/>
                    <a:pt x="26162" y="687705"/>
                    <a:pt x="4699" y="640207"/>
                  </a:cubicBezTo>
                  <a:cubicBezTo>
                    <a:pt x="0" y="378333"/>
                    <a:pt x="0" y="378333"/>
                    <a:pt x="0" y="378333"/>
                  </a:cubicBezTo>
                  <a:cubicBezTo>
                    <a:pt x="2413" y="347345"/>
                    <a:pt x="97536" y="266446"/>
                    <a:pt x="114173" y="192659"/>
                  </a:cubicBezTo>
                  <a:cubicBezTo>
                    <a:pt x="121412" y="157099"/>
                    <a:pt x="99949" y="73787"/>
                    <a:pt x="76200" y="0"/>
                  </a:cubicBezTo>
                </a:path>
              </a:pathLst>
            </a:custGeom>
            <a:solidFill>
              <a:srgbClr val="334157">
                <a:alpha val="8235"/>
              </a:srgbClr>
            </a:solidFill>
          </p:spPr>
        </p:sp>
      </p:grpSp>
      <p:sp>
        <p:nvSpPr>
          <p:cNvPr name="Freeform 62" id="62"/>
          <p:cNvSpPr/>
          <p:nvPr/>
        </p:nvSpPr>
        <p:spPr>
          <a:xfrm flipH="false" flipV="false" rot="0">
            <a:off x="2457202" y="3826510"/>
            <a:ext cx="885066" cy="1180540"/>
          </a:xfrm>
          <a:custGeom>
            <a:avLst/>
            <a:gdLst/>
            <a:ahLst/>
            <a:cxnLst/>
            <a:rect r="r" b="b" t="t" l="l"/>
            <a:pathLst>
              <a:path h="1180540" w="885066">
                <a:moveTo>
                  <a:pt x="0" y="0"/>
                </a:moveTo>
                <a:lnTo>
                  <a:pt x="885066" y="0"/>
                </a:lnTo>
                <a:lnTo>
                  <a:pt x="885066" y="1180540"/>
                </a:lnTo>
                <a:lnTo>
                  <a:pt x="0" y="118054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63" id="63"/>
          <p:cNvSpPr/>
          <p:nvPr/>
        </p:nvSpPr>
        <p:spPr>
          <a:xfrm flipH="false" flipV="false" rot="0">
            <a:off x="1770940" y="4887226"/>
            <a:ext cx="1644858" cy="2461842"/>
          </a:xfrm>
          <a:custGeom>
            <a:avLst/>
            <a:gdLst/>
            <a:ahLst/>
            <a:cxnLst/>
            <a:rect r="r" b="b" t="t" l="l"/>
            <a:pathLst>
              <a:path h="2461842" w="1644858">
                <a:moveTo>
                  <a:pt x="0" y="0"/>
                </a:moveTo>
                <a:lnTo>
                  <a:pt x="1644858" y="0"/>
                </a:lnTo>
                <a:lnTo>
                  <a:pt x="1644858" y="2461842"/>
                </a:lnTo>
                <a:lnTo>
                  <a:pt x="0" y="2461842"/>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grpSp>
        <p:nvGrpSpPr>
          <p:cNvPr name="Group 64" id="64"/>
          <p:cNvGrpSpPr/>
          <p:nvPr/>
        </p:nvGrpSpPr>
        <p:grpSpPr>
          <a:xfrm rot="0">
            <a:off x="2785360" y="3620902"/>
            <a:ext cx="250542" cy="479296"/>
            <a:chOff x="0" y="0"/>
            <a:chExt cx="334056" cy="639061"/>
          </a:xfrm>
        </p:grpSpPr>
        <p:sp>
          <p:nvSpPr>
            <p:cNvPr name="Freeform 65" id="65"/>
            <p:cNvSpPr/>
            <p:nvPr/>
          </p:nvSpPr>
          <p:spPr>
            <a:xfrm flipH="false" flipV="false" rot="0">
              <a:off x="0" y="0"/>
              <a:ext cx="334010" cy="639064"/>
            </a:xfrm>
            <a:custGeom>
              <a:avLst/>
              <a:gdLst/>
              <a:ahLst/>
              <a:cxnLst/>
              <a:rect r="r" b="b" t="t" l="l"/>
              <a:pathLst>
                <a:path h="639064" w="334010">
                  <a:moveTo>
                    <a:pt x="334010" y="337312"/>
                  </a:moveTo>
                  <a:cubicBezTo>
                    <a:pt x="334010" y="377698"/>
                    <a:pt x="334010" y="553466"/>
                    <a:pt x="245745" y="639064"/>
                  </a:cubicBezTo>
                  <a:cubicBezTo>
                    <a:pt x="71628" y="560705"/>
                    <a:pt x="2413" y="292227"/>
                    <a:pt x="2413" y="292227"/>
                  </a:cubicBezTo>
                  <a:cubicBezTo>
                    <a:pt x="2413" y="280289"/>
                    <a:pt x="2413" y="280289"/>
                    <a:pt x="2413" y="280289"/>
                  </a:cubicBezTo>
                  <a:cubicBezTo>
                    <a:pt x="0" y="68834"/>
                    <a:pt x="0" y="68834"/>
                    <a:pt x="0" y="68834"/>
                  </a:cubicBezTo>
                  <a:cubicBezTo>
                    <a:pt x="2413" y="26162"/>
                    <a:pt x="298323" y="0"/>
                    <a:pt x="298323" y="0"/>
                  </a:cubicBezTo>
                  <a:cubicBezTo>
                    <a:pt x="334010" y="337312"/>
                    <a:pt x="334010" y="337312"/>
                    <a:pt x="334010" y="337312"/>
                  </a:cubicBezTo>
                </a:path>
              </a:pathLst>
            </a:custGeom>
            <a:solidFill>
              <a:srgbClr val="FFA47D"/>
            </a:solidFill>
          </p:spPr>
        </p:sp>
      </p:grpSp>
      <p:grpSp>
        <p:nvGrpSpPr>
          <p:cNvPr name="Group 66" id="66"/>
          <p:cNvGrpSpPr/>
          <p:nvPr/>
        </p:nvGrpSpPr>
        <p:grpSpPr>
          <a:xfrm rot="0">
            <a:off x="2785358" y="3679452"/>
            <a:ext cx="234202" cy="122548"/>
            <a:chOff x="0" y="0"/>
            <a:chExt cx="312269" cy="163397"/>
          </a:xfrm>
        </p:grpSpPr>
        <p:sp>
          <p:nvSpPr>
            <p:cNvPr name="Freeform 67" id="67"/>
            <p:cNvSpPr/>
            <p:nvPr/>
          </p:nvSpPr>
          <p:spPr>
            <a:xfrm flipH="false" flipV="false" rot="0">
              <a:off x="0" y="0"/>
              <a:ext cx="312293" cy="163322"/>
            </a:xfrm>
            <a:custGeom>
              <a:avLst/>
              <a:gdLst/>
              <a:ahLst/>
              <a:cxnLst/>
              <a:rect r="r" b="b" t="t" l="l"/>
              <a:pathLst>
                <a:path h="163322" w="312293">
                  <a:moveTo>
                    <a:pt x="0" y="0"/>
                  </a:moveTo>
                  <a:cubicBezTo>
                    <a:pt x="73914" y="70993"/>
                    <a:pt x="190754" y="151511"/>
                    <a:pt x="286004" y="151511"/>
                  </a:cubicBezTo>
                  <a:cubicBezTo>
                    <a:pt x="295529" y="151511"/>
                    <a:pt x="302641" y="149098"/>
                    <a:pt x="309880" y="149098"/>
                  </a:cubicBezTo>
                  <a:cubicBezTo>
                    <a:pt x="312293" y="151511"/>
                    <a:pt x="312293" y="151511"/>
                    <a:pt x="312293" y="151511"/>
                  </a:cubicBezTo>
                  <a:cubicBezTo>
                    <a:pt x="312293" y="151511"/>
                    <a:pt x="278892" y="163322"/>
                    <a:pt x="228854" y="163322"/>
                  </a:cubicBezTo>
                  <a:cubicBezTo>
                    <a:pt x="166878" y="163322"/>
                    <a:pt x="78740" y="144399"/>
                    <a:pt x="0" y="59182"/>
                  </a:cubicBezTo>
                  <a:cubicBezTo>
                    <a:pt x="0" y="0"/>
                    <a:pt x="0" y="0"/>
                    <a:pt x="0" y="0"/>
                  </a:cubicBezTo>
                </a:path>
              </a:pathLst>
            </a:custGeom>
            <a:solidFill>
              <a:srgbClr val="FF865D"/>
            </a:solidFill>
          </p:spPr>
        </p:sp>
      </p:grpSp>
      <p:sp>
        <p:nvSpPr>
          <p:cNvPr name="Freeform 68" id="68"/>
          <p:cNvSpPr/>
          <p:nvPr/>
        </p:nvSpPr>
        <p:spPr>
          <a:xfrm flipH="false" flipV="false" rot="0">
            <a:off x="2702298" y="3220580"/>
            <a:ext cx="480658" cy="589590"/>
          </a:xfrm>
          <a:custGeom>
            <a:avLst/>
            <a:gdLst/>
            <a:ahLst/>
            <a:cxnLst/>
            <a:rect r="r" b="b" t="t" l="l"/>
            <a:pathLst>
              <a:path h="589590" w="480658">
                <a:moveTo>
                  <a:pt x="0" y="0"/>
                </a:moveTo>
                <a:lnTo>
                  <a:pt x="480658" y="0"/>
                </a:lnTo>
                <a:lnTo>
                  <a:pt x="480658" y="589590"/>
                </a:lnTo>
                <a:lnTo>
                  <a:pt x="0" y="58959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grpSp>
        <p:nvGrpSpPr>
          <p:cNvPr name="Group 69" id="69"/>
          <p:cNvGrpSpPr/>
          <p:nvPr/>
        </p:nvGrpSpPr>
        <p:grpSpPr>
          <a:xfrm rot="0">
            <a:off x="2813952" y="3554182"/>
            <a:ext cx="87144" cy="43572"/>
            <a:chOff x="0" y="0"/>
            <a:chExt cx="116192" cy="58096"/>
          </a:xfrm>
        </p:grpSpPr>
        <p:sp>
          <p:nvSpPr>
            <p:cNvPr name="Freeform 70" id="70"/>
            <p:cNvSpPr/>
            <p:nvPr/>
          </p:nvSpPr>
          <p:spPr>
            <a:xfrm flipH="false" flipV="false" rot="0">
              <a:off x="0" y="0"/>
              <a:ext cx="116205" cy="58039"/>
            </a:xfrm>
            <a:custGeom>
              <a:avLst/>
              <a:gdLst/>
              <a:ahLst/>
              <a:cxnLst/>
              <a:rect r="r" b="b" t="t" l="l"/>
              <a:pathLst>
                <a:path h="58039" w="116205">
                  <a:moveTo>
                    <a:pt x="54483" y="0"/>
                  </a:moveTo>
                  <a:cubicBezTo>
                    <a:pt x="56896" y="0"/>
                    <a:pt x="59182" y="0"/>
                    <a:pt x="61595" y="0"/>
                  </a:cubicBezTo>
                  <a:cubicBezTo>
                    <a:pt x="92456" y="2413"/>
                    <a:pt x="116205" y="33909"/>
                    <a:pt x="116205" y="33909"/>
                  </a:cubicBezTo>
                  <a:cubicBezTo>
                    <a:pt x="116205" y="33909"/>
                    <a:pt x="90170" y="58039"/>
                    <a:pt x="61595" y="58039"/>
                  </a:cubicBezTo>
                  <a:cubicBezTo>
                    <a:pt x="59182" y="58039"/>
                    <a:pt x="56896" y="58039"/>
                    <a:pt x="56896" y="58039"/>
                  </a:cubicBezTo>
                  <a:cubicBezTo>
                    <a:pt x="23749" y="53213"/>
                    <a:pt x="0" y="24257"/>
                    <a:pt x="0" y="24257"/>
                  </a:cubicBezTo>
                  <a:cubicBezTo>
                    <a:pt x="0" y="24257"/>
                    <a:pt x="26035" y="0"/>
                    <a:pt x="54483" y="0"/>
                  </a:cubicBezTo>
                </a:path>
              </a:pathLst>
            </a:custGeom>
            <a:solidFill>
              <a:srgbClr val="FF7B50"/>
            </a:solidFill>
          </p:spPr>
        </p:sp>
      </p:grpSp>
      <p:grpSp>
        <p:nvGrpSpPr>
          <p:cNvPr name="Group 71" id="71"/>
          <p:cNvGrpSpPr/>
          <p:nvPr/>
        </p:nvGrpSpPr>
        <p:grpSpPr>
          <a:xfrm rot="0">
            <a:off x="3151640" y="3520140"/>
            <a:ext cx="31318" cy="34040"/>
            <a:chOff x="0" y="0"/>
            <a:chExt cx="41757" cy="45387"/>
          </a:xfrm>
        </p:grpSpPr>
        <p:sp>
          <p:nvSpPr>
            <p:cNvPr name="Freeform 72" id="72"/>
            <p:cNvSpPr/>
            <p:nvPr/>
          </p:nvSpPr>
          <p:spPr>
            <a:xfrm flipH="false" flipV="false" rot="0">
              <a:off x="0" y="0"/>
              <a:ext cx="41783" cy="45339"/>
            </a:xfrm>
            <a:custGeom>
              <a:avLst/>
              <a:gdLst/>
              <a:ahLst/>
              <a:cxnLst/>
              <a:rect r="r" b="b" t="t" l="l"/>
              <a:pathLst>
                <a:path h="45339" w="41783">
                  <a:moveTo>
                    <a:pt x="37084" y="0"/>
                  </a:moveTo>
                  <a:cubicBezTo>
                    <a:pt x="39370" y="16764"/>
                    <a:pt x="39370" y="31115"/>
                    <a:pt x="41783" y="45339"/>
                  </a:cubicBezTo>
                  <a:cubicBezTo>
                    <a:pt x="39497" y="45339"/>
                    <a:pt x="37084" y="45339"/>
                    <a:pt x="34798" y="45339"/>
                  </a:cubicBezTo>
                  <a:cubicBezTo>
                    <a:pt x="16256" y="45339"/>
                    <a:pt x="0" y="35814"/>
                    <a:pt x="0" y="35814"/>
                  </a:cubicBezTo>
                  <a:cubicBezTo>
                    <a:pt x="0" y="35814"/>
                    <a:pt x="13970" y="9525"/>
                    <a:pt x="37084" y="0"/>
                  </a:cubicBezTo>
                </a:path>
              </a:pathLst>
            </a:custGeom>
            <a:solidFill>
              <a:srgbClr val="FF7B50"/>
            </a:solidFill>
          </p:spPr>
        </p:sp>
      </p:grpSp>
      <p:grpSp>
        <p:nvGrpSpPr>
          <p:cNvPr name="Group 73" id="73"/>
          <p:cNvGrpSpPr/>
          <p:nvPr/>
        </p:nvGrpSpPr>
        <p:grpSpPr>
          <a:xfrm rot="0">
            <a:off x="3084918" y="3473846"/>
            <a:ext cx="50382" cy="89868"/>
            <a:chOff x="0" y="0"/>
            <a:chExt cx="67176" cy="119824"/>
          </a:xfrm>
        </p:grpSpPr>
        <p:sp>
          <p:nvSpPr>
            <p:cNvPr name="Freeform 74" id="74"/>
            <p:cNvSpPr/>
            <p:nvPr/>
          </p:nvSpPr>
          <p:spPr>
            <a:xfrm flipH="false" flipV="false" rot="0">
              <a:off x="0" y="0"/>
              <a:ext cx="67183" cy="119761"/>
            </a:xfrm>
            <a:custGeom>
              <a:avLst/>
              <a:gdLst/>
              <a:ahLst/>
              <a:cxnLst/>
              <a:rect r="r" b="b" t="t" l="l"/>
              <a:pathLst>
                <a:path h="119761" w="67183">
                  <a:moveTo>
                    <a:pt x="67183" y="0"/>
                  </a:moveTo>
                  <a:cubicBezTo>
                    <a:pt x="24003" y="4826"/>
                    <a:pt x="24003" y="4826"/>
                    <a:pt x="24003" y="4826"/>
                  </a:cubicBezTo>
                  <a:cubicBezTo>
                    <a:pt x="9652" y="7239"/>
                    <a:pt x="0" y="33528"/>
                    <a:pt x="2413" y="64643"/>
                  </a:cubicBezTo>
                  <a:cubicBezTo>
                    <a:pt x="7239" y="95885"/>
                    <a:pt x="21590" y="119761"/>
                    <a:pt x="35941" y="117475"/>
                  </a:cubicBezTo>
                  <a:cubicBezTo>
                    <a:pt x="50292" y="115189"/>
                    <a:pt x="59944" y="88646"/>
                    <a:pt x="55118" y="57531"/>
                  </a:cubicBezTo>
                  <a:cubicBezTo>
                    <a:pt x="55118" y="45593"/>
                    <a:pt x="50292" y="33528"/>
                    <a:pt x="45466" y="24003"/>
                  </a:cubicBezTo>
                  <a:lnTo>
                    <a:pt x="67183" y="0"/>
                  </a:lnTo>
                  <a:close/>
                </a:path>
              </a:pathLst>
            </a:custGeom>
            <a:solidFill>
              <a:srgbClr val="334157"/>
            </a:solidFill>
          </p:spPr>
        </p:sp>
      </p:grpSp>
      <p:grpSp>
        <p:nvGrpSpPr>
          <p:cNvPr name="Group 75" id="75"/>
          <p:cNvGrpSpPr/>
          <p:nvPr/>
        </p:nvGrpSpPr>
        <p:grpSpPr>
          <a:xfrm rot="0">
            <a:off x="2875226" y="3362190"/>
            <a:ext cx="122548" cy="129356"/>
            <a:chOff x="0" y="0"/>
            <a:chExt cx="163397" cy="172475"/>
          </a:xfrm>
        </p:grpSpPr>
        <p:sp>
          <p:nvSpPr>
            <p:cNvPr name="Freeform 76" id="76"/>
            <p:cNvSpPr/>
            <p:nvPr/>
          </p:nvSpPr>
          <p:spPr>
            <a:xfrm flipH="false" flipV="false" rot="0">
              <a:off x="0" y="0"/>
              <a:ext cx="163449" cy="172466"/>
            </a:xfrm>
            <a:custGeom>
              <a:avLst/>
              <a:gdLst/>
              <a:ahLst/>
              <a:cxnLst/>
              <a:rect r="r" b="b" t="t" l="l"/>
              <a:pathLst>
                <a:path h="172466" w="163449">
                  <a:moveTo>
                    <a:pt x="163449" y="106299"/>
                  </a:moveTo>
                  <a:cubicBezTo>
                    <a:pt x="163449" y="106299"/>
                    <a:pt x="66421" y="73279"/>
                    <a:pt x="0" y="172466"/>
                  </a:cubicBezTo>
                  <a:cubicBezTo>
                    <a:pt x="0" y="172466"/>
                    <a:pt x="63881" y="0"/>
                    <a:pt x="163449" y="106299"/>
                  </a:cubicBezTo>
                  <a:close/>
                </a:path>
              </a:pathLst>
            </a:custGeom>
            <a:solidFill>
              <a:srgbClr val="334157"/>
            </a:solidFill>
          </p:spPr>
        </p:sp>
      </p:grpSp>
      <p:grpSp>
        <p:nvGrpSpPr>
          <p:cNvPr name="Group 77" id="77"/>
          <p:cNvGrpSpPr/>
          <p:nvPr/>
        </p:nvGrpSpPr>
        <p:grpSpPr>
          <a:xfrm rot="0">
            <a:off x="3072664" y="3368998"/>
            <a:ext cx="98038" cy="96676"/>
            <a:chOff x="0" y="0"/>
            <a:chExt cx="130717" cy="128901"/>
          </a:xfrm>
        </p:grpSpPr>
        <p:sp>
          <p:nvSpPr>
            <p:cNvPr name="Freeform 78" id="78"/>
            <p:cNvSpPr/>
            <p:nvPr/>
          </p:nvSpPr>
          <p:spPr>
            <a:xfrm flipH="false" flipV="false" rot="0">
              <a:off x="0" y="0"/>
              <a:ext cx="130683" cy="128905"/>
            </a:xfrm>
            <a:custGeom>
              <a:avLst/>
              <a:gdLst/>
              <a:ahLst/>
              <a:cxnLst/>
              <a:rect r="r" b="b" t="t" l="l"/>
              <a:pathLst>
                <a:path h="128905" w="130683">
                  <a:moveTo>
                    <a:pt x="0" y="90678"/>
                  </a:moveTo>
                  <a:cubicBezTo>
                    <a:pt x="0" y="90678"/>
                    <a:pt x="76073" y="59690"/>
                    <a:pt x="130683" y="128905"/>
                  </a:cubicBezTo>
                  <a:cubicBezTo>
                    <a:pt x="130683" y="128905"/>
                    <a:pt x="68961" y="0"/>
                    <a:pt x="0" y="90678"/>
                  </a:cubicBezTo>
                  <a:close/>
                </a:path>
              </a:pathLst>
            </a:custGeom>
            <a:solidFill>
              <a:srgbClr val="334157"/>
            </a:solidFill>
          </p:spPr>
        </p:sp>
      </p:grpSp>
      <p:grpSp>
        <p:nvGrpSpPr>
          <p:cNvPr name="Group 79" id="79"/>
          <p:cNvGrpSpPr/>
          <p:nvPr/>
        </p:nvGrpSpPr>
        <p:grpSpPr>
          <a:xfrm rot="0">
            <a:off x="2928330" y="3616816"/>
            <a:ext cx="174290" cy="51742"/>
            <a:chOff x="0" y="0"/>
            <a:chExt cx="232387" cy="68989"/>
          </a:xfrm>
        </p:grpSpPr>
        <p:sp>
          <p:nvSpPr>
            <p:cNvPr name="Freeform 80" id="80"/>
            <p:cNvSpPr/>
            <p:nvPr/>
          </p:nvSpPr>
          <p:spPr>
            <a:xfrm flipH="false" flipV="false" rot="0">
              <a:off x="0" y="0"/>
              <a:ext cx="232410" cy="68961"/>
            </a:xfrm>
            <a:custGeom>
              <a:avLst/>
              <a:gdLst/>
              <a:ahLst/>
              <a:cxnLst/>
              <a:rect r="r" b="b" t="t" l="l"/>
              <a:pathLst>
                <a:path h="68961" w="232410">
                  <a:moveTo>
                    <a:pt x="158877" y="59436"/>
                  </a:moveTo>
                  <a:cubicBezTo>
                    <a:pt x="149352" y="61849"/>
                    <a:pt x="139954" y="64135"/>
                    <a:pt x="130429" y="64135"/>
                  </a:cubicBezTo>
                  <a:cubicBezTo>
                    <a:pt x="87757" y="68961"/>
                    <a:pt x="45085" y="52324"/>
                    <a:pt x="2413" y="14224"/>
                  </a:cubicBezTo>
                  <a:cubicBezTo>
                    <a:pt x="0" y="14224"/>
                    <a:pt x="0" y="9525"/>
                    <a:pt x="0" y="9525"/>
                  </a:cubicBezTo>
                  <a:cubicBezTo>
                    <a:pt x="2413" y="7112"/>
                    <a:pt x="4699" y="7112"/>
                    <a:pt x="7112" y="7112"/>
                  </a:cubicBezTo>
                  <a:cubicBezTo>
                    <a:pt x="47371" y="42799"/>
                    <a:pt x="87757" y="59436"/>
                    <a:pt x="128016" y="54737"/>
                  </a:cubicBezTo>
                  <a:cubicBezTo>
                    <a:pt x="187325" y="49911"/>
                    <a:pt x="222885" y="4699"/>
                    <a:pt x="222885" y="2413"/>
                  </a:cubicBezTo>
                  <a:cubicBezTo>
                    <a:pt x="225298" y="0"/>
                    <a:pt x="227584" y="0"/>
                    <a:pt x="229997" y="2413"/>
                  </a:cubicBezTo>
                  <a:cubicBezTo>
                    <a:pt x="232410" y="4826"/>
                    <a:pt x="232410" y="7112"/>
                    <a:pt x="229997" y="9525"/>
                  </a:cubicBezTo>
                  <a:cubicBezTo>
                    <a:pt x="229997" y="9525"/>
                    <a:pt x="203962" y="45212"/>
                    <a:pt x="158877" y="59436"/>
                  </a:cubicBezTo>
                  <a:close/>
                </a:path>
              </a:pathLst>
            </a:custGeom>
            <a:solidFill>
              <a:srgbClr val="FFA47D"/>
            </a:solidFill>
          </p:spPr>
        </p:sp>
      </p:grpSp>
      <p:grpSp>
        <p:nvGrpSpPr>
          <p:cNvPr name="Group 81" id="81"/>
          <p:cNvGrpSpPr/>
          <p:nvPr/>
        </p:nvGrpSpPr>
        <p:grpSpPr>
          <a:xfrm rot="0">
            <a:off x="2604260" y="3442528"/>
            <a:ext cx="132080" cy="258712"/>
            <a:chOff x="0" y="0"/>
            <a:chExt cx="176107" cy="344949"/>
          </a:xfrm>
        </p:grpSpPr>
        <p:sp>
          <p:nvSpPr>
            <p:cNvPr name="Freeform 82" id="82"/>
            <p:cNvSpPr/>
            <p:nvPr/>
          </p:nvSpPr>
          <p:spPr>
            <a:xfrm flipH="false" flipV="false" rot="0">
              <a:off x="0" y="0"/>
              <a:ext cx="176149" cy="344932"/>
            </a:xfrm>
            <a:custGeom>
              <a:avLst/>
              <a:gdLst/>
              <a:ahLst/>
              <a:cxnLst/>
              <a:rect r="r" b="b" t="t" l="l"/>
              <a:pathLst>
                <a:path h="344932" w="176149">
                  <a:moveTo>
                    <a:pt x="166624" y="97536"/>
                  </a:moveTo>
                  <a:cubicBezTo>
                    <a:pt x="166624" y="97536"/>
                    <a:pt x="126111" y="0"/>
                    <a:pt x="61849" y="7112"/>
                  </a:cubicBezTo>
                  <a:cubicBezTo>
                    <a:pt x="0" y="14224"/>
                    <a:pt x="38100" y="344932"/>
                    <a:pt x="176149" y="202184"/>
                  </a:cubicBezTo>
                  <a:lnTo>
                    <a:pt x="166624" y="97536"/>
                  </a:lnTo>
                  <a:close/>
                </a:path>
              </a:pathLst>
            </a:custGeom>
            <a:solidFill>
              <a:srgbClr val="FFA47D"/>
            </a:solidFill>
          </p:spPr>
        </p:sp>
      </p:grpSp>
      <p:sp>
        <p:nvSpPr>
          <p:cNvPr name="Freeform 83" id="83"/>
          <p:cNvSpPr/>
          <p:nvPr/>
        </p:nvSpPr>
        <p:spPr>
          <a:xfrm flipH="false" flipV="false" rot="0">
            <a:off x="2656002" y="3502440"/>
            <a:ext cx="66720" cy="54466"/>
          </a:xfrm>
          <a:custGeom>
            <a:avLst/>
            <a:gdLst/>
            <a:ahLst/>
            <a:cxnLst/>
            <a:rect r="r" b="b" t="t" l="l"/>
            <a:pathLst>
              <a:path h="54466" w="66720">
                <a:moveTo>
                  <a:pt x="0" y="0"/>
                </a:moveTo>
                <a:lnTo>
                  <a:pt x="66720" y="0"/>
                </a:lnTo>
                <a:lnTo>
                  <a:pt x="66720" y="54466"/>
                </a:lnTo>
                <a:lnTo>
                  <a:pt x="0" y="54466"/>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grpSp>
        <p:nvGrpSpPr>
          <p:cNvPr name="Group 84" id="84"/>
          <p:cNvGrpSpPr/>
          <p:nvPr/>
        </p:nvGrpSpPr>
        <p:grpSpPr>
          <a:xfrm rot="0">
            <a:off x="2612430" y="3093948"/>
            <a:ext cx="614100" cy="389428"/>
            <a:chOff x="0" y="0"/>
            <a:chExt cx="818800" cy="519237"/>
          </a:xfrm>
        </p:grpSpPr>
        <p:sp>
          <p:nvSpPr>
            <p:cNvPr name="Freeform 85" id="85"/>
            <p:cNvSpPr/>
            <p:nvPr/>
          </p:nvSpPr>
          <p:spPr>
            <a:xfrm flipH="false" flipV="false" rot="0">
              <a:off x="0" y="0"/>
              <a:ext cx="818769" cy="519176"/>
            </a:xfrm>
            <a:custGeom>
              <a:avLst/>
              <a:gdLst/>
              <a:ahLst/>
              <a:cxnLst/>
              <a:rect r="r" b="b" t="t" l="l"/>
              <a:pathLst>
                <a:path h="519176" w="818769">
                  <a:moveTo>
                    <a:pt x="728345" y="416814"/>
                  </a:moveTo>
                  <a:cubicBezTo>
                    <a:pt x="728345" y="416814"/>
                    <a:pt x="597408" y="381127"/>
                    <a:pt x="542671" y="259588"/>
                  </a:cubicBezTo>
                  <a:cubicBezTo>
                    <a:pt x="542671" y="259588"/>
                    <a:pt x="430784" y="504952"/>
                    <a:pt x="128524" y="519176"/>
                  </a:cubicBezTo>
                  <a:cubicBezTo>
                    <a:pt x="128524" y="519176"/>
                    <a:pt x="121412" y="390525"/>
                    <a:pt x="0" y="416814"/>
                  </a:cubicBezTo>
                  <a:cubicBezTo>
                    <a:pt x="0" y="416814"/>
                    <a:pt x="9525" y="207264"/>
                    <a:pt x="152273" y="104775"/>
                  </a:cubicBezTo>
                  <a:cubicBezTo>
                    <a:pt x="297561" y="0"/>
                    <a:pt x="492760" y="90551"/>
                    <a:pt x="492760" y="90551"/>
                  </a:cubicBezTo>
                  <a:cubicBezTo>
                    <a:pt x="492760" y="90551"/>
                    <a:pt x="533273" y="42926"/>
                    <a:pt x="640334" y="83439"/>
                  </a:cubicBezTo>
                  <a:cubicBezTo>
                    <a:pt x="747395" y="123952"/>
                    <a:pt x="818769" y="421640"/>
                    <a:pt x="818769" y="421640"/>
                  </a:cubicBezTo>
                  <a:cubicBezTo>
                    <a:pt x="818769" y="421640"/>
                    <a:pt x="761619" y="428752"/>
                    <a:pt x="728345" y="416814"/>
                  </a:cubicBezTo>
                  <a:close/>
                </a:path>
              </a:pathLst>
            </a:custGeom>
            <a:solidFill>
              <a:srgbClr val="334157"/>
            </a:solidFill>
          </p:spPr>
        </p:sp>
      </p:grpSp>
      <p:grpSp>
        <p:nvGrpSpPr>
          <p:cNvPr name="Group 86" id="86"/>
          <p:cNvGrpSpPr/>
          <p:nvPr/>
        </p:nvGrpSpPr>
        <p:grpSpPr>
          <a:xfrm rot="0">
            <a:off x="2323762" y="4598558"/>
            <a:ext cx="78976" cy="422108"/>
            <a:chOff x="0" y="0"/>
            <a:chExt cx="105301" cy="562811"/>
          </a:xfrm>
        </p:grpSpPr>
        <p:sp>
          <p:nvSpPr>
            <p:cNvPr name="Freeform 87" id="87"/>
            <p:cNvSpPr/>
            <p:nvPr/>
          </p:nvSpPr>
          <p:spPr>
            <a:xfrm flipH="false" flipV="false" rot="0">
              <a:off x="0" y="0"/>
              <a:ext cx="105283" cy="562737"/>
            </a:xfrm>
            <a:custGeom>
              <a:avLst/>
              <a:gdLst/>
              <a:ahLst/>
              <a:cxnLst/>
              <a:rect r="r" b="b" t="t" l="l"/>
              <a:pathLst>
                <a:path h="562737" w="105283">
                  <a:moveTo>
                    <a:pt x="105283" y="282575"/>
                  </a:moveTo>
                  <a:cubicBezTo>
                    <a:pt x="105283" y="436880"/>
                    <a:pt x="66929" y="562737"/>
                    <a:pt x="66929" y="562737"/>
                  </a:cubicBezTo>
                  <a:cubicBezTo>
                    <a:pt x="66929" y="562737"/>
                    <a:pt x="0" y="437007"/>
                    <a:pt x="0" y="282575"/>
                  </a:cubicBezTo>
                  <a:cubicBezTo>
                    <a:pt x="0" y="125857"/>
                    <a:pt x="52705" y="0"/>
                    <a:pt x="52705" y="0"/>
                  </a:cubicBezTo>
                  <a:cubicBezTo>
                    <a:pt x="52705" y="0"/>
                    <a:pt x="105283" y="125857"/>
                    <a:pt x="105283" y="282575"/>
                  </a:cubicBezTo>
                  <a:close/>
                </a:path>
              </a:pathLst>
            </a:custGeom>
            <a:solidFill>
              <a:srgbClr val="334157"/>
            </a:solidFill>
          </p:spPr>
        </p:sp>
      </p:grpSp>
      <p:grpSp>
        <p:nvGrpSpPr>
          <p:cNvPr name="Group 88" id="88"/>
          <p:cNvGrpSpPr/>
          <p:nvPr/>
        </p:nvGrpSpPr>
        <p:grpSpPr>
          <a:xfrm rot="0">
            <a:off x="2404100" y="4267680"/>
            <a:ext cx="645418" cy="894596"/>
            <a:chOff x="0" y="0"/>
            <a:chExt cx="860557" cy="1192795"/>
          </a:xfrm>
        </p:grpSpPr>
        <p:sp>
          <p:nvSpPr>
            <p:cNvPr name="Freeform 89" id="89"/>
            <p:cNvSpPr/>
            <p:nvPr/>
          </p:nvSpPr>
          <p:spPr>
            <a:xfrm flipH="false" flipV="false" rot="0">
              <a:off x="0" y="0"/>
              <a:ext cx="860552" cy="1192784"/>
            </a:xfrm>
            <a:custGeom>
              <a:avLst/>
              <a:gdLst/>
              <a:ahLst/>
              <a:cxnLst/>
              <a:rect r="r" b="b" t="t" l="l"/>
              <a:pathLst>
                <a:path h="1192784" w="860552">
                  <a:moveTo>
                    <a:pt x="815340" y="59563"/>
                  </a:moveTo>
                  <a:cubicBezTo>
                    <a:pt x="118872" y="0"/>
                    <a:pt x="118872" y="0"/>
                    <a:pt x="118872" y="0"/>
                  </a:cubicBezTo>
                  <a:cubicBezTo>
                    <a:pt x="102235" y="2413"/>
                    <a:pt x="88011" y="16637"/>
                    <a:pt x="85598" y="35687"/>
                  </a:cubicBezTo>
                  <a:cubicBezTo>
                    <a:pt x="2413" y="1092835"/>
                    <a:pt x="2413" y="1092835"/>
                    <a:pt x="2413" y="1092835"/>
                  </a:cubicBezTo>
                  <a:cubicBezTo>
                    <a:pt x="0" y="1116584"/>
                    <a:pt x="21463" y="1135634"/>
                    <a:pt x="45212" y="1133348"/>
                  </a:cubicBezTo>
                  <a:cubicBezTo>
                    <a:pt x="741680" y="1192784"/>
                    <a:pt x="741680" y="1192784"/>
                    <a:pt x="741680" y="1192784"/>
                  </a:cubicBezTo>
                  <a:cubicBezTo>
                    <a:pt x="760730" y="1190371"/>
                    <a:pt x="774954" y="1176147"/>
                    <a:pt x="774954" y="1157097"/>
                  </a:cubicBezTo>
                  <a:cubicBezTo>
                    <a:pt x="858139" y="102362"/>
                    <a:pt x="858139" y="102362"/>
                    <a:pt x="858139" y="102362"/>
                  </a:cubicBezTo>
                  <a:cubicBezTo>
                    <a:pt x="860552" y="78613"/>
                    <a:pt x="839089" y="57150"/>
                    <a:pt x="815340" y="59563"/>
                  </a:cubicBezTo>
                </a:path>
              </a:pathLst>
            </a:custGeom>
            <a:solidFill>
              <a:srgbClr val="334157"/>
            </a:solidFill>
          </p:spPr>
        </p:sp>
      </p:grpSp>
      <p:grpSp>
        <p:nvGrpSpPr>
          <p:cNvPr name="Group 90" id="90"/>
          <p:cNvGrpSpPr/>
          <p:nvPr/>
        </p:nvGrpSpPr>
        <p:grpSpPr>
          <a:xfrm rot="0">
            <a:off x="2656076" y="4501882"/>
            <a:ext cx="141538" cy="144388"/>
            <a:chOff x="0" y="0"/>
            <a:chExt cx="188717" cy="192517"/>
          </a:xfrm>
        </p:grpSpPr>
        <p:sp>
          <p:nvSpPr>
            <p:cNvPr name="Freeform 91" id="91"/>
            <p:cNvSpPr/>
            <p:nvPr/>
          </p:nvSpPr>
          <p:spPr>
            <a:xfrm flipH="false" flipV="false" rot="0">
              <a:off x="0" y="0"/>
              <a:ext cx="188722" cy="192532"/>
            </a:xfrm>
            <a:custGeom>
              <a:avLst/>
              <a:gdLst/>
              <a:ahLst/>
              <a:cxnLst/>
              <a:rect r="r" b="b" t="t" l="l"/>
              <a:pathLst>
                <a:path h="192532" w="188722">
                  <a:moveTo>
                    <a:pt x="188722" y="96266"/>
                  </a:moveTo>
                  <a:cubicBezTo>
                    <a:pt x="188722" y="43053"/>
                    <a:pt x="146431" y="0"/>
                    <a:pt x="94361" y="0"/>
                  </a:cubicBezTo>
                  <a:cubicBezTo>
                    <a:pt x="42291" y="0"/>
                    <a:pt x="0" y="43053"/>
                    <a:pt x="0" y="96266"/>
                  </a:cubicBezTo>
                  <a:cubicBezTo>
                    <a:pt x="0" y="149479"/>
                    <a:pt x="42291" y="192532"/>
                    <a:pt x="94361" y="192532"/>
                  </a:cubicBezTo>
                  <a:cubicBezTo>
                    <a:pt x="146431" y="192532"/>
                    <a:pt x="188722" y="149479"/>
                    <a:pt x="188722" y="96266"/>
                  </a:cubicBezTo>
                  <a:close/>
                </a:path>
              </a:pathLst>
            </a:custGeom>
            <a:solidFill>
              <a:srgbClr val="CBDDFA"/>
            </a:solidFill>
          </p:spPr>
        </p:sp>
      </p:grpSp>
      <p:sp>
        <p:nvSpPr>
          <p:cNvPr name="Freeform 92" id="92"/>
          <p:cNvSpPr/>
          <p:nvPr/>
        </p:nvSpPr>
        <p:spPr>
          <a:xfrm flipH="false" flipV="false" rot="0">
            <a:off x="2307422" y="4488266"/>
            <a:ext cx="343134" cy="409852"/>
          </a:xfrm>
          <a:custGeom>
            <a:avLst/>
            <a:gdLst/>
            <a:ahLst/>
            <a:cxnLst/>
            <a:rect r="r" b="b" t="t" l="l"/>
            <a:pathLst>
              <a:path h="409852" w="343134">
                <a:moveTo>
                  <a:pt x="0" y="0"/>
                </a:moveTo>
                <a:lnTo>
                  <a:pt x="343134" y="0"/>
                </a:lnTo>
                <a:lnTo>
                  <a:pt x="343134" y="409852"/>
                </a:lnTo>
                <a:lnTo>
                  <a:pt x="0" y="409852"/>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grpSp>
        <p:nvGrpSpPr>
          <p:cNvPr name="Group 93" id="93"/>
          <p:cNvGrpSpPr/>
          <p:nvPr/>
        </p:nvGrpSpPr>
        <p:grpSpPr>
          <a:xfrm rot="0">
            <a:off x="2929692" y="3473846"/>
            <a:ext cx="54466" cy="95314"/>
            <a:chOff x="0" y="0"/>
            <a:chExt cx="72621" cy="127085"/>
          </a:xfrm>
        </p:grpSpPr>
        <p:sp>
          <p:nvSpPr>
            <p:cNvPr name="Freeform 94" id="94"/>
            <p:cNvSpPr/>
            <p:nvPr/>
          </p:nvSpPr>
          <p:spPr>
            <a:xfrm flipH="false" flipV="false" rot="0">
              <a:off x="0" y="0"/>
              <a:ext cx="72644" cy="127127"/>
            </a:xfrm>
            <a:custGeom>
              <a:avLst/>
              <a:gdLst/>
              <a:ahLst/>
              <a:cxnLst/>
              <a:rect r="r" b="b" t="t" l="l"/>
              <a:pathLst>
                <a:path h="127127" w="72644">
                  <a:moveTo>
                    <a:pt x="72644" y="0"/>
                  </a:moveTo>
                  <a:cubicBezTo>
                    <a:pt x="26670" y="4826"/>
                    <a:pt x="26670" y="4826"/>
                    <a:pt x="26670" y="4826"/>
                  </a:cubicBezTo>
                  <a:cubicBezTo>
                    <a:pt x="9652" y="7239"/>
                    <a:pt x="0" y="35941"/>
                    <a:pt x="4826" y="67183"/>
                  </a:cubicBezTo>
                  <a:cubicBezTo>
                    <a:pt x="7239" y="100711"/>
                    <a:pt x="24257" y="127127"/>
                    <a:pt x="38735" y="124714"/>
                  </a:cubicBezTo>
                  <a:cubicBezTo>
                    <a:pt x="53213" y="122301"/>
                    <a:pt x="62992" y="95885"/>
                    <a:pt x="60579" y="62357"/>
                  </a:cubicBezTo>
                  <a:cubicBezTo>
                    <a:pt x="58039" y="48006"/>
                    <a:pt x="55626" y="35941"/>
                    <a:pt x="50800" y="26416"/>
                  </a:cubicBezTo>
                  <a:lnTo>
                    <a:pt x="72644" y="0"/>
                  </a:lnTo>
                  <a:close/>
                </a:path>
              </a:pathLst>
            </a:custGeom>
            <a:solidFill>
              <a:srgbClr val="334157"/>
            </a:solidFill>
          </p:spPr>
        </p:sp>
      </p:grpSp>
      <p:sp>
        <p:nvSpPr>
          <p:cNvPr name="Freeform 95" id="95"/>
          <p:cNvSpPr/>
          <p:nvPr/>
        </p:nvSpPr>
        <p:spPr>
          <a:xfrm flipH="false" flipV="false" rot="0">
            <a:off x="3761896" y="5009338"/>
            <a:ext cx="1918452" cy="1350626"/>
          </a:xfrm>
          <a:custGeom>
            <a:avLst/>
            <a:gdLst/>
            <a:ahLst/>
            <a:cxnLst/>
            <a:rect r="r" b="b" t="t" l="l"/>
            <a:pathLst>
              <a:path h="1350626" w="1918452">
                <a:moveTo>
                  <a:pt x="0" y="0"/>
                </a:moveTo>
                <a:lnTo>
                  <a:pt x="1918452" y="0"/>
                </a:lnTo>
                <a:lnTo>
                  <a:pt x="1918452" y="1350626"/>
                </a:lnTo>
                <a:lnTo>
                  <a:pt x="0" y="1350626"/>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015216" y="2438221"/>
            <a:ext cx="1003635" cy="5639854"/>
            <a:chOff x="0" y="0"/>
            <a:chExt cx="1338180" cy="7519806"/>
          </a:xfrm>
        </p:grpSpPr>
        <p:grpSp>
          <p:nvGrpSpPr>
            <p:cNvPr name="Group 3" id="3"/>
            <p:cNvGrpSpPr/>
            <p:nvPr/>
          </p:nvGrpSpPr>
          <p:grpSpPr>
            <a:xfrm rot="0">
              <a:off x="0" y="1577661"/>
              <a:ext cx="1338180" cy="1256067"/>
              <a:chOff x="0" y="0"/>
              <a:chExt cx="264332" cy="248112"/>
            </a:xfrm>
          </p:grpSpPr>
          <p:sp>
            <p:nvSpPr>
              <p:cNvPr name="Freeform 4" id="4"/>
              <p:cNvSpPr/>
              <p:nvPr/>
            </p:nvSpPr>
            <p:spPr>
              <a:xfrm flipH="false" flipV="false" rot="0">
                <a:off x="0" y="0"/>
                <a:ext cx="264332" cy="248112"/>
              </a:xfrm>
              <a:custGeom>
                <a:avLst/>
                <a:gdLst/>
                <a:ahLst/>
                <a:cxnLst/>
                <a:rect r="r" b="b" t="t" l="l"/>
                <a:pathLst>
                  <a:path h="248112" w="264332">
                    <a:moveTo>
                      <a:pt x="0" y="0"/>
                    </a:moveTo>
                    <a:lnTo>
                      <a:pt x="264332" y="0"/>
                    </a:lnTo>
                    <a:lnTo>
                      <a:pt x="264332" y="248112"/>
                    </a:lnTo>
                    <a:lnTo>
                      <a:pt x="0" y="248112"/>
                    </a:lnTo>
                    <a:close/>
                  </a:path>
                </a:pathLst>
              </a:custGeom>
              <a:solidFill>
                <a:srgbClr val="025173"/>
              </a:solidFill>
            </p:spPr>
          </p:sp>
          <p:sp>
            <p:nvSpPr>
              <p:cNvPr name="TextBox 5" id="5"/>
              <p:cNvSpPr txBox="true"/>
              <p:nvPr/>
            </p:nvSpPr>
            <p:spPr>
              <a:xfrm>
                <a:off x="0" y="-57150"/>
                <a:ext cx="264332" cy="30526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0" y="3155322"/>
              <a:ext cx="1338180" cy="1256067"/>
              <a:chOff x="0" y="0"/>
              <a:chExt cx="264332" cy="248112"/>
            </a:xfrm>
          </p:grpSpPr>
          <p:sp>
            <p:nvSpPr>
              <p:cNvPr name="Freeform 7" id="7"/>
              <p:cNvSpPr/>
              <p:nvPr/>
            </p:nvSpPr>
            <p:spPr>
              <a:xfrm flipH="false" flipV="false" rot="0">
                <a:off x="0" y="0"/>
                <a:ext cx="264332" cy="248112"/>
              </a:xfrm>
              <a:custGeom>
                <a:avLst/>
                <a:gdLst/>
                <a:ahLst/>
                <a:cxnLst/>
                <a:rect r="r" b="b" t="t" l="l"/>
                <a:pathLst>
                  <a:path h="248112" w="264332">
                    <a:moveTo>
                      <a:pt x="0" y="0"/>
                    </a:moveTo>
                    <a:lnTo>
                      <a:pt x="264332" y="0"/>
                    </a:lnTo>
                    <a:lnTo>
                      <a:pt x="264332" y="248112"/>
                    </a:lnTo>
                    <a:lnTo>
                      <a:pt x="0" y="248112"/>
                    </a:lnTo>
                    <a:close/>
                  </a:path>
                </a:pathLst>
              </a:custGeom>
              <a:solidFill>
                <a:srgbClr val="025173"/>
              </a:solidFill>
            </p:spPr>
          </p:sp>
          <p:sp>
            <p:nvSpPr>
              <p:cNvPr name="TextBox 8" id="8"/>
              <p:cNvSpPr txBox="true"/>
              <p:nvPr/>
            </p:nvSpPr>
            <p:spPr>
              <a:xfrm>
                <a:off x="0" y="-57150"/>
                <a:ext cx="264332" cy="30526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0" y="4732983"/>
              <a:ext cx="1338180" cy="1256067"/>
              <a:chOff x="0" y="0"/>
              <a:chExt cx="264332" cy="248112"/>
            </a:xfrm>
          </p:grpSpPr>
          <p:sp>
            <p:nvSpPr>
              <p:cNvPr name="Freeform 10" id="10"/>
              <p:cNvSpPr/>
              <p:nvPr/>
            </p:nvSpPr>
            <p:spPr>
              <a:xfrm flipH="false" flipV="false" rot="0">
                <a:off x="0" y="0"/>
                <a:ext cx="264332" cy="248112"/>
              </a:xfrm>
              <a:custGeom>
                <a:avLst/>
                <a:gdLst/>
                <a:ahLst/>
                <a:cxnLst/>
                <a:rect r="r" b="b" t="t" l="l"/>
                <a:pathLst>
                  <a:path h="248112" w="264332">
                    <a:moveTo>
                      <a:pt x="0" y="0"/>
                    </a:moveTo>
                    <a:lnTo>
                      <a:pt x="264332" y="0"/>
                    </a:lnTo>
                    <a:lnTo>
                      <a:pt x="264332" y="248112"/>
                    </a:lnTo>
                    <a:lnTo>
                      <a:pt x="0" y="248112"/>
                    </a:lnTo>
                    <a:close/>
                  </a:path>
                </a:pathLst>
              </a:custGeom>
              <a:solidFill>
                <a:srgbClr val="025173"/>
              </a:solidFill>
            </p:spPr>
          </p:sp>
          <p:sp>
            <p:nvSpPr>
              <p:cNvPr name="TextBox 11" id="11"/>
              <p:cNvSpPr txBox="true"/>
              <p:nvPr/>
            </p:nvSpPr>
            <p:spPr>
              <a:xfrm>
                <a:off x="0" y="-57150"/>
                <a:ext cx="264332" cy="30526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0" y="6263739"/>
              <a:ext cx="1338180" cy="1256067"/>
              <a:chOff x="0" y="0"/>
              <a:chExt cx="264332" cy="248112"/>
            </a:xfrm>
          </p:grpSpPr>
          <p:sp>
            <p:nvSpPr>
              <p:cNvPr name="Freeform 13" id="13"/>
              <p:cNvSpPr/>
              <p:nvPr/>
            </p:nvSpPr>
            <p:spPr>
              <a:xfrm flipH="false" flipV="false" rot="0">
                <a:off x="0" y="0"/>
                <a:ext cx="264332" cy="248112"/>
              </a:xfrm>
              <a:custGeom>
                <a:avLst/>
                <a:gdLst/>
                <a:ahLst/>
                <a:cxnLst/>
                <a:rect r="r" b="b" t="t" l="l"/>
                <a:pathLst>
                  <a:path h="248112" w="264332">
                    <a:moveTo>
                      <a:pt x="0" y="0"/>
                    </a:moveTo>
                    <a:lnTo>
                      <a:pt x="264332" y="0"/>
                    </a:lnTo>
                    <a:lnTo>
                      <a:pt x="264332" y="248112"/>
                    </a:lnTo>
                    <a:lnTo>
                      <a:pt x="0" y="248112"/>
                    </a:lnTo>
                    <a:close/>
                  </a:path>
                </a:pathLst>
              </a:custGeom>
              <a:solidFill>
                <a:srgbClr val="025173"/>
              </a:solidFill>
            </p:spPr>
          </p:sp>
          <p:sp>
            <p:nvSpPr>
              <p:cNvPr name="TextBox 14" id="14"/>
              <p:cNvSpPr txBox="true"/>
              <p:nvPr/>
            </p:nvSpPr>
            <p:spPr>
              <a:xfrm>
                <a:off x="0" y="-57150"/>
                <a:ext cx="264332" cy="305262"/>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0" y="0"/>
              <a:ext cx="1338180" cy="1256067"/>
              <a:chOff x="0" y="0"/>
              <a:chExt cx="264332" cy="248112"/>
            </a:xfrm>
          </p:grpSpPr>
          <p:sp>
            <p:nvSpPr>
              <p:cNvPr name="Freeform 16" id="16"/>
              <p:cNvSpPr/>
              <p:nvPr/>
            </p:nvSpPr>
            <p:spPr>
              <a:xfrm flipH="false" flipV="false" rot="0">
                <a:off x="0" y="0"/>
                <a:ext cx="264332" cy="248112"/>
              </a:xfrm>
              <a:custGeom>
                <a:avLst/>
                <a:gdLst/>
                <a:ahLst/>
                <a:cxnLst/>
                <a:rect r="r" b="b" t="t" l="l"/>
                <a:pathLst>
                  <a:path h="248112" w="264332">
                    <a:moveTo>
                      <a:pt x="0" y="0"/>
                    </a:moveTo>
                    <a:lnTo>
                      <a:pt x="264332" y="0"/>
                    </a:lnTo>
                    <a:lnTo>
                      <a:pt x="264332" y="248112"/>
                    </a:lnTo>
                    <a:lnTo>
                      <a:pt x="0" y="248112"/>
                    </a:lnTo>
                    <a:close/>
                  </a:path>
                </a:pathLst>
              </a:custGeom>
              <a:solidFill>
                <a:srgbClr val="025173"/>
              </a:solidFill>
            </p:spPr>
          </p:sp>
          <p:sp>
            <p:nvSpPr>
              <p:cNvPr name="TextBox 17" id="17"/>
              <p:cNvSpPr txBox="true"/>
              <p:nvPr/>
            </p:nvSpPr>
            <p:spPr>
              <a:xfrm>
                <a:off x="0" y="-57150"/>
                <a:ext cx="264332" cy="305262"/>
              </a:xfrm>
              <a:prstGeom prst="rect">
                <a:avLst/>
              </a:prstGeom>
            </p:spPr>
            <p:txBody>
              <a:bodyPr anchor="ctr" rtlCol="false" tIns="50800" lIns="50800" bIns="50800" rIns="50800"/>
              <a:lstStyle/>
              <a:p>
                <a:pPr algn="ctr">
                  <a:lnSpc>
                    <a:spcPts val="3499"/>
                  </a:lnSpc>
                </a:pPr>
              </a:p>
            </p:txBody>
          </p:sp>
        </p:grpSp>
      </p:grpSp>
      <p:sp>
        <p:nvSpPr>
          <p:cNvPr name="Freeform 18" id="18"/>
          <p:cNvSpPr/>
          <p:nvPr/>
        </p:nvSpPr>
        <p:spPr>
          <a:xfrm flipH="false" flipV="false" rot="0">
            <a:off x="-1849451" y="-3957833"/>
            <a:ext cx="22609326" cy="16569330"/>
          </a:xfrm>
          <a:custGeom>
            <a:avLst/>
            <a:gdLst/>
            <a:ahLst/>
            <a:cxnLst/>
            <a:rect r="r" b="b" t="t" l="l"/>
            <a:pathLst>
              <a:path h="16569330" w="22609326">
                <a:moveTo>
                  <a:pt x="0" y="0"/>
                </a:moveTo>
                <a:lnTo>
                  <a:pt x="22609326" y="0"/>
                </a:lnTo>
                <a:lnTo>
                  <a:pt x="22609326" y="16569330"/>
                </a:lnTo>
                <a:lnTo>
                  <a:pt x="0" y="16569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98858" y="7966242"/>
            <a:ext cx="3055018" cy="2664224"/>
          </a:xfrm>
          <a:custGeom>
            <a:avLst/>
            <a:gdLst/>
            <a:ahLst/>
            <a:cxnLst/>
            <a:rect r="r" b="b" t="t" l="l"/>
            <a:pathLst>
              <a:path h="2664224" w="3055018">
                <a:moveTo>
                  <a:pt x="0" y="0"/>
                </a:moveTo>
                <a:lnTo>
                  <a:pt x="3055018" y="0"/>
                </a:lnTo>
                <a:lnTo>
                  <a:pt x="3055018" y="2664224"/>
                </a:lnTo>
                <a:lnTo>
                  <a:pt x="0" y="26642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627855" y="175814"/>
            <a:ext cx="16844591" cy="8677397"/>
          </a:xfrm>
          <a:custGeom>
            <a:avLst/>
            <a:gdLst/>
            <a:ahLst/>
            <a:cxnLst/>
            <a:rect r="r" b="b" t="t" l="l"/>
            <a:pathLst>
              <a:path h="8677397" w="16844591">
                <a:moveTo>
                  <a:pt x="0" y="0"/>
                </a:moveTo>
                <a:lnTo>
                  <a:pt x="16844590" y="0"/>
                </a:lnTo>
                <a:lnTo>
                  <a:pt x="16844590" y="8677397"/>
                </a:lnTo>
                <a:lnTo>
                  <a:pt x="0" y="86773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1" id="21"/>
          <p:cNvGrpSpPr/>
          <p:nvPr/>
        </p:nvGrpSpPr>
        <p:grpSpPr>
          <a:xfrm rot="0">
            <a:off x="1952525" y="3572463"/>
            <a:ext cx="1003635" cy="942050"/>
            <a:chOff x="0" y="0"/>
            <a:chExt cx="264332" cy="248112"/>
          </a:xfrm>
        </p:grpSpPr>
        <p:sp>
          <p:nvSpPr>
            <p:cNvPr name="Freeform 22" id="22"/>
            <p:cNvSpPr/>
            <p:nvPr/>
          </p:nvSpPr>
          <p:spPr>
            <a:xfrm flipH="false" flipV="false" rot="0">
              <a:off x="0" y="0"/>
              <a:ext cx="264332" cy="248112"/>
            </a:xfrm>
            <a:custGeom>
              <a:avLst/>
              <a:gdLst/>
              <a:ahLst/>
              <a:cxnLst/>
              <a:rect r="r" b="b" t="t" l="l"/>
              <a:pathLst>
                <a:path h="248112" w="264332">
                  <a:moveTo>
                    <a:pt x="0" y="0"/>
                  </a:moveTo>
                  <a:lnTo>
                    <a:pt x="264332" y="0"/>
                  </a:lnTo>
                  <a:lnTo>
                    <a:pt x="264332" y="248112"/>
                  </a:lnTo>
                  <a:lnTo>
                    <a:pt x="0" y="248112"/>
                  </a:lnTo>
                  <a:close/>
                </a:path>
              </a:pathLst>
            </a:custGeom>
            <a:solidFill>
              <a:srgbClr val="B4C7E4"/>
            </a:solidFill>
          </p:spPr>
        </p:sp>
        <p:sp>
          <p:nvSpPr>
            <p:cNvPr name="TextBox 23" id="23"/>
            <p:cNvSpPr txBox="true"/>
            <p:nvPr/>
          </p:nvSpPr>
          <p:spPr>
            <a:xfrm>
              <a:off x="0" y="-66675"/>
              <a:ext cx="264332" cy="314787"/>
            </a:xfrm>
            <a:prstGeom prst="rect">
              <a:avLst/>
            </a:prstGeom>
          </p:spPr>
          <p:txBody>
            <a:bodyPr anchor="ctr" rtlCol="false" tIns="50800" lIns="50800" bIns="50800" rIns="50800"/>
            <a:lstStyle/>
            <a:p>
              <a:pPr algn="ctr">
                <a:lnSpc>
                  <a:spcPts val="3499"/>
                </a:lnSpc>
              </a:pPr>
            </a:p>
          </p:txBody>
        </p:sp>
      </p:grpSp>
      <p:grpSp>
        <p:nvGrpSpPr>
          <p:cNvPr name="Group 24" id="24"/>
          <p:cNvGrpSpPr/>
          <p:nvPr/>
        </p:nvGrpSpPr>
        <p:grpSpPr>
          <a:xfrm rot="0">
            <a:off x="1952525" y="4755708"/>
            <a:ext cx="1003635" cy="942050"/>
            <a:chOff x="0" y="0"/>
            <a:chExt cx="264332" cy="248112"/>
          </a:xfrm>
        </p:grpSpPr>
        <p:sp>
          <p:nvSpPr>
            <p:cNvPr name="Freeform 25" id="25"/>
            <p:cNvSpPr/>
            <p:nvPr/>
          </p:nvSpPr>
          <p:spPr>
            <a:xfrm flipH="false" flipV="false" rot="0">
              <a:off x="0" y="0"/>
              <a:ext cx="264332" cy="248112"/>
            </a:xfrm>
            <a:custGeom>
              <a:avLst/>
              <a:gdLst/>
              <a:ahLst/>
              <a:cxnLst/>
              <a:rect r="r" b="b" t="t" l="l"/>
              <a:pathLst>
                <a:path h="248112" w="264332">
                  <a:moveTo>
                    <a:pt x="0" y="0"/>
                  </a:moveTo>
                  <a:lnTo>
                    <a:pt x="264332" y="0"/>
                  </a:lnTo>
                  <a:lnTo>
                    <a:pt x="264332" y="248112"/>
                  </a:lnTo>
                  <a:lnTo>
                    <a:pt x="0" y="248112"/>
                  </a:lnTo>
                  <a:close/>
                </a:path>
              </a:pathLst>
            </a:custGeom>
            <a:solidFill>
              <a:srgbClr val="B4C7E4"/>
            </a:solidFill>
          </p:spPr>
        </p:sp>
        <p:sp>
          <p:nvSpPr>
            <p:cNvPr name="TextBox 26" id="26"/>
            <p:cNvSpPr txBox="true"/>
            <p:nvPr/>
          </p:nvSpPr>
          <p:spPr>
            <a:xfrm>
              <a:off x="0" y="-66675"/>
              <a:ext cx="264332" cy="314787"/>
            </a:xfrm>
            <a:prstGeom prst="rect">
              <a:avLst/>
            </a:prstGeom>
          </p:spPr>
          <p:txBody>
            <a:bodyPr anchor="ctr" rtlCol="false" tIns="50800" lIns="50800" bIns="50800" rIns="50800"/>
            <a:lstStyle/>
            <a:p>
              <a:pPr algn="ctr">
                <a:lnSpc>
                  <a:spcPts val="3499"/>
                </a:lnSpc>
              </a:pPr>
            </a:p>
          </p:txBody>
        </p:sp>
      </p:grpSp>
      <p:grpSp>
        <p:nvGrpSpPr>
          <p:cNvPr name="Group 27" id="27"/>
          <p:cNvGrpSpPr/>
          <p:nvPr/>
        </p:nvGrpSpPr>
        <p:grpSpPr>
          <a:xfrm rot="0">
            <a:off x="1952525" y="5938954"/>
            <a:ext cx="1003635" cy="942050"/>
            <a:chOff x="0" y="0"/>
            <a:chExt cx="264332" cy="248112"/>
          </a:xfrm>
        </p:grpSpPr>
        <p:sp>
          <p:nvSpPr>
            <p:cNvPr name="Freeform 28" id="28"/>
            <p:cNvSpPr/>
            <p:nvPr/>
          </p:nvSpPr>
          <p:spPr>
            <a:xfrm flipH="false" flipV="false" rot="0">
              <a:off x="0" y="0"/>
              <a:ext cx="264332" cy="248112"/>
            </a:xfrm>
            <a:custGeom>
              <a:avLst/>
              <a:gdLst/>
              <a:ahLst/>
              <a:cxnLst/>
              <a:rect r="r" b="b" t="t" l="l"/>
              <a:pathLst>
                <a:path h="248112" w="264332">
                  <a:moveTo>
                    <a:pt x="0" y="0"/>
                  </a:moveTo>
                  <a:lnTo>
                    <a:pt x="264332" y="0"/>
                  </a:lnTo>
                  <a:lnTo>
                    <a:pt x="264332" y="248112"/>
                  </a:lnTo>
                  <a:lnTo>
                    <a:pt x="0" y="248112"/>
                  </a:lnTo>
                  <a:close/>
                </a:path>
              </a:pathLst>
            </a:custGeom>
            <a:solidFill>
              <a:srgbClr val="B4C7E4"/>
            </a:solidFill>
          </p:spPr>
        </p:sp>
        <p:sp>
          <p:nvSpPr>
            <p:cNvPr name="TextBox 29" id="29"/>
            <p:cNvSpPr txBox="true"/>
            <p:nvPr/>
          </p:nvSpPr>
          <p:spPr>
            <a:xfrm>
              <a:off x="0" y="-66675"/>
              <a:ext cx="264332" cy="314787"/>
            </a:xfrm>
            <a:prstGeom prst="rect">
              <a:avLst/>
            </a:prstGeom>
          </p:spPr>
          <p:txBody>
            <a:bodyPr anchor="ctr" rtlCol="false" tIns="50800" lIns="50800" bIns="50800" rIns="50800"/>
            <a:lstStyle/>
            <a:p>
              <a:pPr algn="ctr">
                <a:lnSpc>
                  <a:spcPts val="3499"/>
                </a:lnSpc>
              </a:pPr>
            </a:p>
          </p:txBody>
        </p:sp>
      </p:grpSp>
      <p:grpSp>
        <p:nvGrpSpPr>
          <p:cNvPr name="Group 30" id="30"/>
          <p:cNvGrpSpPr/>
          <p:nvPr/>
        </p:nvGrpSpPr>
        <p:grpSpPr>
          <a:xfrm rot="0">
            <a:off x="1952525" y="7087021"/>
            <a:ext cx="1003635" cy="942050"/>
            <a:chOff x="0" y="0"/>
            <a:chExt cx="264332" cy="248112"/>
          </a:xfrm>
        </p:grpSpPr>
        <p:sp>
          <p:nvSpPr>
            <p:cNvPr name="Freeform 31" id="31"/>
            <p:cNvSpPr/>
            <p:nvPr/>
          </p:nvSpPr>
          <p:spPr>
            <a:xfrm flipH="false" flipV="false" rot="0">
              <a:off x="0" y="0"/>
              <a:ext cx="264332" cy="248112"/>
            </a:xfrm>
            <a:custGeom>
              <a:avLst/>
              <a:gdLst/>
              <a:ahLst/>
              <a:cxnLst/>
              <a:rect r="r" b="b" t="t" l="l"/>
              <a:pathLst>
                <a:path h="248112" w="264332">
                  <a:moveTo>
                    <a:pt x="0" y="0"/>
                  </a:moveTo>
                  <a:lnTo>
                    <a:pt x="264332" y="0"/>
                  </a:lnTo>
                  <a:lnTo>
                    <a:pt x="264332" y="248112"/>
                  </a:lnTo>
                  <a:lnTo>
                    <a:pt x="0" y="248112"/>
                  </a:lnTo>
                  <a:close/>
                </a:path>
              </a:pathLst>
            </a:custGeom>
            <a:solidFill>
              <a:srgbClr val="B4C7E4"/>
            </a:solidFill>
          </p:spPr>
        </p:sp>
        <p:sp>
          <p:nvSpPr>
            <p:cNvPr name="TextBox 32" id="32"/>
            <p:cNvSpPr txBox="true"/>
            <p:nvPr/>
          </p:nvSpPr>
          <p:spPr>
            <a:xfrm>
              <a:off x="0" y="-66675"/>
              <a:ext cx="264332" cy="314787"/>
            </a:xfrm>
            <a:prstGeom prst="rect">
              <a:avLst/>
            </a:prstGeom>
          </p:spPr>
          <p:txBody>
            <a:bodyPr anchor="ctr" rtlCol="false" tIns="50800" lIns="50800" bIns="50800" rIns="50800"/>
            <a:lstStyle/>
            <a:p>
              <a:pPr algn="ctr">
                <a:lnSpc>
                  <a:spcPts val="3499"/>
                </a:lnSpc>
              </a:pPr>
            </a:p>
          </p:txBody>
        </p:sp>
      </p:grpSp>
      <p:grpSp>
        <p:nvGrpSpPr>
          <p:cNvPr name="Group 33" id="33"/>
          <p:cNvGrpSpPr/>
          <p:nvPr/>
        </p:nvGrpSpPr>
        <p:grpSpPr>
          <a:xfrm rot="0">
            <a:off x="1952525" y="2389217"/>
            <a:ext cx="1003635" cy="942050"/>
            <a:chOff x="0" y="0"/>
            <a:chExt cx="264332" cy="248112"/>
          </a:xfrm>
        </p:grpSpPr>
        <p:sp>
          <p:nvSpPr>
            <p:cNvPr name="Freeform 34" id="34"/>
            <p:cNvSpPr/>
            <p:nvPr/>
          </p:nvSpPr>
          <p:spPr>
            <a:xfrm flipH="false" flipV="false" rot="0">
              <a:off x="0" y="0"/>
              <a:ext cx="264332" cy="248112"/>
            </a:xfrm>
            <a:custGeom>
              <a:avLst/>
              <a:gdLst/>
              <a:ahLst/>
              <a:cxnLst/>
              <a:rect r="r" b="b" t="t" l="l"/>
              <a:pathLst>
                <a:path h="248112" w="264332">
                  <a:moveTo>
                    <a:pt x="0" y="0"/>
                  </a:moveTo>
                  <a:lnTo>
                    <a:pt x="264332" y="0"/>
                  </a:lnTo>
                  <a:lnTo>
                    <a:pt x="264332" y="248112"/>
                  </a:lnTo>
                  <a:lnTo>
                    <a:pt x="0" y="248112"/>
                  </a:lnTo>
                  <a:close/>
                </a:path>
              </a:pathLst>
            </a:custGeom>
            <a:solidFill>
              <a:srgbClr val="B4C7E4"/>
            </a:solidFill>
          </p:spPr>
        </p:sp>
        <p:sp>
          <p:nvSpPr>
            <p:cNvPr name="TextBox 35" id="35"/>
            <p:cNvSpPr txBox="true"/>
            <p:nvPr/>
          </p:nvSpPr>
          <p:spPr>
            <a:xfrm>
              <a:off x="0" y="-66675"/>
              <a:ext cx="264332" cy="314787"/>
            </a:xfrm>
            <a:prstGeom prst="rect">
              <a:avLst/>
            </a:prstGeom>
          </p:spPr>
          <p:txBody>
            <a:bodyPr anchor="ctr" rtlCol="false" tIns="50800" lIns="50800" bIns="50800" rIns="50800"/>
            <a:lstStyle/>
            <a:p>
              <a:pPr algn="ctr">
                <a:lnSpc>
                  <a:spcPts val="3499"/>
                </a:lnSpc>
              </a:pPr>
            </a:p>
          </p:txBody>
        </p:sp>
      </p:grpSp>
      <p:sp>
        <p:nvSpPr>
          <p:cNvPr name="Freeform 36" id="36"/>
          <p:cNvSpPr/>
          <p:nvPr/>
        </p:nvSpPr>
        <p:spPr>
          <a:xfrm flipH="true" flipV="false" rot="0">
            <a:off x="927425" y="669258"/>
            <a:ext cx="9195012" cy="1459708"/>
          </a:xfrm>
          <a:custGeom>
            <a:avLst/>
            <a:gdLst/>
            <a:ahLst/>
            <a:cxnLst/>
            <a:rect r="r" b="b" t="t" l="l"/>
            <a:pathLst>
              <a:path h="1459708" w="9195012">
                <a:moveTo>
                  <a:pt x="9195011" y="0"/>
                </a:moveTo>
                <a:lnTo>
                  <a:pt x="0" y="0"/>
                </a:lnTo>
                <a:lnTo>
                  <a:pt x="0" y="1459708"/>
                </a:lnTo>
                <a:lnTo>
                  <a:pt x="9195011" y="1459708"/>
                </a:lnTo>
                <a:lnTo>
                  <a:pt x="919501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0">
            <a:off x="11516847" y="3134944"/>
            <a:ext cx="5742453" cy="5742453"/>
          </a:xfrm>
          <a:custGeom>
            <a:avLst/>
            <a:gdLst/>
            <a:ahLst/>
            <a:cxnLst/>
            <a:rect r="r" b="b" t="t" l="l"/>
            <a:pathLst>
              <a:path h="5742453" w="5742453">
                <a:moveTo>
                  <a:pt x="0" y="0"/>
                </a:moveTo>
                <a:lnTo>
                  <a:pt x="5742453" y="0"/>
                </a:lnTo>
                <a:lnTo>
                  <a:pt x="5742453" y="5742453"/>
                </a:lnTo>
                <a:lnTo>
                  <a:pt x="0" y="57424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8" id="38"/>
          <p:cNvSpPr txBox="true"/>
          <p:nvPr/>
        </p:nvSpPr>
        <p:spPr>
          <a:xfrm rot="0">
            <a:off x="3167366" y="3657181"/>
            <a:ext cx="8157004" cy="742188"/>
          </a:xfrm>
          <a:prstGeom prst="rect">
            <a:avLst/>
          </a:prstGeom>
        </p:spPr>
        <p:txBody>
          <a:bodyPr anchor="t" rtlCol="false" tIns="0" lIns="0" bIns="0" rIns="0">
            <a:spAutoFit/>
          </a:bodyPr>
          <a:lstStyle/>
          <a:p>
            <a:pPr algn="l">
              <a:lnSpc>
                <a:spcPts val="5795"/>
              </a:lnSpc>
            </a:pPr>
            <a:r>
              <a:rPr lang="en-US" sz="4200">
                <a:solidFill>
                  <a:srgbClr val="334157"/>
                </a:solidFill>
                <a:latin typeface="Poppins"/>
                <a:ea typeface="Poppins"/>
                <a:cs typeface="Poppins"/>
                <a:sym typeface="Poppins"/>
              </a:rPr>
              <a:t>Exploratory Data Analysis</a:t>
            </a:r>
          </a:p>
        </p:txBody>
      </p:sp>
      <p:sp>
        <p:nvSpPr>
          <p:cNvPr name="TextBox 39" id="39"/>
          <p:cNvSpPr txBox="true"/>
          <p:nvPr/>
        </p:nvSpPr>
        <p:spPr>
          <a:xfrm rot="0">
            <a:off x="3167366" y="2500732"/>
            <a:ext cx="10654104" cy="758952"/>
          </a:xfrm>
          <a:prstGeom prst="rect">
            <a:avLst/>
          </a:prstGeom>
        </p:spPr>
        <p:txBody>
          <a:bodyPr anchor="t" rtlCol="false" tIns="0" lIns="0" bIns="0" rIns="0">
            <a:spAutoFit/>
          </a:bodyPr>
          <a:lstStyle/>
          <a:p>
            <a:pPr algn="l">
              <a:lnSpc>
                <a:spcPts val="5933"/>
              </a:lnSpc>
            </a:pPr>
            <a:r>
              <a:rPr lang="en-US" sz="4299">
                <a:solidFill>
                  <a:srgbClr val="334157"/>
                </a:solidFill>
                <a:latin typeface="Poppins"/>
                <a:ea typeface="Poppins"/>
                <a:cs typeface="Poppins"/>
                <a:sym typeface="Poppins"/>
              </a:rPr>
              <a:t>Problem-statement overview</a:t>
            </a:r>
          </a:p>
        </p:txBody>
      </p:sp>
      <p:sp>
        <p:nvSpPr>
          <p:cNvPr name="TextBox 40" id="40"/>
          <p:cNvSpPr txBox="true"/>
          <p:nvPr/>
        </p:nvSpPr>
        <p:spPr>
          <a:xfrm rot="0">
            <a:off x="3167366" y="6023673"/>
            <a:ext cx="5733150" cy="742188"/>
          </a:xfrm>
          <a:prstGeom prst="rect">
            <a:avLst/>
          </a:prstGeom>
        </p:spPr>
        <p:txBody>
          <a:bodyPr anchor="t" rtlCol="false" tIns="0" lIns="0" bIns="0" rIns="0">
            <a:spAutoFit/>
          </a:bodyPr>
          <a:lstStyle/>
          <a:p>
            <a:pPr algn="l">
              <a:lnSpc>
                <a:spcPts val="5795"/>
              </a:lnSpc>
            </a:pPr>
            <a:r>
              <a:rPr lang="en-US" sz="4200">
                <a:solidFill>
                  <a:srgbClr val="334157"/>
                </a:solidFill>
                <a:latin typeface="Poppins"/>
                <a:ea typeface="Poppins"/>
                <a:cs typeface="Poppins"/>
                <a:sym typeface="Poppins"/>
              </a:rPr>
              <a:t>Budget Optimization</a:t>
            </a:r>
          </a:p>
        </p:txBody>
      </p:sp>
      <p:sp>
        <p:nvSpPr>
          <p:cNvPr name="TextBox 41" id="41"/>
          <p:cNvSpPr txBox="true"/>
          <p:nvPr/>
        </p:nvSpPr>
        <p:spPr>
          <a:xfrm rot="0">
            <a:off x="3167366" y="4840427"/>
            <a:ext cx="5733150" cy="742188"/>
          </a:xfrm>
          <a:prstGeom prst="rect">
            <a:avLst/>
          </a:prstGeom>
        </p:spPr>
        <p:txBody>
          <a:bodyPr anchor="t" rtlCol="false" tIns="0" lIns="0" bIns="0" rIns="0">
            <a:spAutoFit/>
          </a:bodyPr>
          <a:lstStyle/>
          <a:p>
            <a:pPr algn="l">
              <a:lnSpc>
                <a:spcPts val="5795"/>
              </a:lnSpc>
            </a:pPr>
            <a:r>
              <a:rPr lang="en-US" sz="4200">
                <a:solidFill>
                  <a:srgbClr val="334157"/>
                </a:solidFill>
                <a:latin typeface="Poppins"/>
                <a:ea typeface="Poppins"/>
                <a:cs typeface="Poppins"/>
                <a:sym typeface="Poppins"/>
              </a:rPr>
              <a:t>Feature Engineering</a:t>
            </a:r>
          </a:p>
        </p:txBody>
      </p:sp>
      <p:sp>
        <p:nvSpPr>
          <p:cNvPr name="TextBox 42" id="42"/>
          <p:cNvSpPr txBox="true"/>
          <p:nvPr/>
        </p:nvSpPr>
        <p:spPr>
          <a:xfrm rot="0">
            <a:off x="3167366" y="7171740"/>
            <a:ext cx="5733150" cy="742188"/>
          </a:xfrm>
          <a:prstGeom prst="rect">
            <a:avLst/>
          </a:prstGeom>
        </p:spPr>
        <p:txBody>
          <a:bodyPr anchor="t" rtlCol="false" tIns="0" lIns="0" bIns="0" rIns="0">
            <a:spAutoFit/>
          </a:bodyPr>
          <a:lstStyle/>
          <a:p>
            <a:pPr algn="l">
              <a:lnSpc>
                <a:spcPts val="5795"/>
              </a:lnSpc>
            </a:pPr>
            <a:r>
              <a:rPr lang="en-US" sz="4200">
                <a:solidFill>
                  <a:srgbClr val="334157"/>
                </a:solidFill>
                <a:latin typeface="Poppins"/>
                <a:ea typeface="Poppins"/>
                <a:cs typeface="Poppins"/>
                <a:sym typeface="Poppins"/>
              </a:rPr>
              <a:t>Dashboards</a:t>
            </a:r>
          </a:p>
        </p:txBody>
      </p:sp>
      <p:sp>
        <p:nvSpPr>
          <p:cNvPr name="TextBox 43" id="43"/>
          <p:cNvSpPr txBox="true"/>
          <p:nvPr/>
        </p:nvSpPr>
        <p:spPr>
          <a:xfrm rot="0">
            <a:off x="1437575" y="912412"/>
            <a:ext cx="15225150" cy="981075"/>
          </a:xfrm>
          <a:prstGeom prst="rect">
            <a:avLst/>
          </a:prstGeom>
        </p:spPr>
        <p:txBody>
          <a:bodyPr anchor="t" rtlCol="false" tIns="0" lIns="0" bIns="0" rIns="0">
            <a:spAutoFit/>
          </a:bodyPr>
          <a:lstStyle/>
          <a:p>
            <a:pPr algn="l">
              <a:lnSpc>
                <a:spcPts val="7200"/>
              </a:lnSpc>
            </a:pPr>
            <a:r>
              <a:rPr lang="en-US" b="true" sz="6000">
                <a:solidFill>
                  <a:srgbClr val="4C69B2"/>
                </a:solidFill>
                <a:latin typeface="Poppins Bold"/>
                <a:ea typeface="Poppins Bold"/>
                <a:cs typeface="Poppins Bold"/>
                <a:sym typeface="Poppins Bold"/>
              </a:rPr>
              <a:t>Table of contents</a:t>
            </a:r>
          </a:p>
        </p:txBody>
      </p:sp>
      <p:sp>
        <p:nvSpPr>
          <p:cNvPr name="TextBox 44" id="44"/>
          <p:cNvSpPr txBox="true"/>
          <p:nvPr/>
        </p:nvSpPr>
        <p:spPr>
          <a:xfrm rot="0">
            <a:off x="2015216" y="2408721"/>
            <a:ext cx="907198" cy="981075"/>
          </a:xfrm>
          <a:prstGeom prst="rect">
            <a:avLst/>
          </a:prstGeom>
        </p:spPr>
        <p:txBody>
          <a:bodyPr anchor="t" rtlCol="false" tIns="0" lIns="0" bIns="0" rIns="0">
            <a:spAutoFit/>
          </a:bodyPr>
          <a:lstStyle/>
          <a:p>
            <a:pPr algn="l">
              <a:lnSpc>
                <a:spcPts val="7200"/>
              </a:lnSpc>
            </a:pPr>
            <a:r>
              <a:rPr lang="en-US" b="true" sz="6000">
                <a:solidFill>
                  <a:srgbClr val="2F5F98"/>
                </a:solidFill>
                <a:latin typeface="Poppins Bold"/>
                <a:ea typeface="Poppins Bold"/>
                <a:cs typeface="Poppins Bold"/>
                <a:sym typeface="Poppins Bold"/>
              </a:rPr>
              <a:t>01</a:t>
            </a:r>
          </a:p>
        </p:txBody>
      </p:sp>
      <p:sp>
        <p:nvSpPr>
          <p:cNvPr name="TextBox 45" id="45"/>
          <p:cNvSpPr txBox="true"/>
          <p:nvPr/>
        </p:nvSpPr>
        <p:spPr>
          <a:xfrm rot="0">
            <a:off x="1986271" y="3580296"/>
            <a:ext cx="936144" cy="981075"/>
          </a:xfrm>
          <a:prstGeom prst="rect">
            <a:avLst/>
          </a:prstGeom>
        </p:spPr>
        <p:txBody>
          <a:bodyPr anchor="t" rtlCol="false" tIns="0" lIns="0" bIns="0" rIns="0">
            <a:spAutoFit/>
          </a:bodyPr>
          <a:lstStyle/>
          <a:p>
            <a:pPr algn="l">
              <a:lnSpc>
                <a:spcPts val="7200"/>
              </a:lnSpc>
            </a:pPr>
            <a:r>
              <a:rPr lang="en-US" b="true" sz="6000">
                <a:solidFill>
                  <a:srgbClr val="2F5F98"/>
                </a:solidFill>
                <a:latin typeface="Poppins Bold"/>
                <a:ea typeface="Poppins Bold"/>
                <a:cs typeface="Poppins Bold"/>
                <a:sym typeface="Poppins Bold"/>
              </a:rPr>
              <a:t>02</a:t>
            </a:r>
          </a:p>
        </p:txBody>
      </p:sp>
      <p:sp>
        <p:nvSpPr>
          <p:cNvPr name="TextBox 46" id="46"/>
          <p:cNvSpPr txBox="true"/>
          <p:nvPr/>
        </p:nvSpPr>
        <p:spPr>
          <a:xfrm rot="0">
            <a:off x="1952525" y="4809021"/>
            <a:ext cx="1214842" cy="981075"/>
          </a:xfrm>
          <a:prstGeom prst="rect">
            <a:avLst/>
          </a:prstGeom>
        </p:spPr>
        <p:txBody>
          <a:bodyPr anchor="t" rtlCol="false" tIns="0" lIns="0" bIns="0" rIns="0">
            <a:spAutoFit/>
          </a:bodyPr>
          <a:lstStyle/>
          <a:p>
            <a:pPr algn="l">
              <a:lnSpc>
                <a:spcPts val="7200"/>
              </a:lnSpc>
            </a:pPr>
            <a:r>
              <a:rPr lang="en-US" b="true" sz="6000">
                <a:solidFill>
                  <a:srgbClr val="2F5F98"/>
                </a:solidFill>
                <a:latin typeface="Poppins Bold"/>
                <a:ea typeface="Poppins Bold"/>
                <a:cs typeface="Poppins Bold"/>
                <a:sym typeface="Poppins Bold"/>
              </a:rPr>
              <a:t>03</a:t>
            </a:r>
          </a:p>
        </p:txBody>
      </p:sp>
      <p:sp>
        <p:nvSpPr>
          <p:cNvPr name="TextBox 47" id="47"/>
          <p:cNvSpPr txBox="true"/>
          <p:nvPr/>
        </p:nvSpPr>
        <p:spPr>
          <a:xfrm rot="0">
            <a:off x="2005326" y="5999646"/>
            <a:ext cx="1109238" cy="882538"/>
          </a:xfrm>
          <a:prstGeom prst="rect">
            <a:avLst/>
          </a:prstGeom>
        </p:spPr>
        <p:txBody>
          <a:bodyPr anchor="t" rtlCol="false" tIns="0" lIns="0" bIns="0" rIns="0">
            <a:spAutoFit/>
          </a:bodyPr>
          <a:lstStyle/>
          <a:p>
            <a:pPr algn="l">
              <a:lnSpc>
                <a:spcPts val="6574"/>
              </a:lnSpc>
            </a:pPr>
            <a:r>
              <a:rPr lang="en-US" b="true" sz="5478">
                <a:solidFill>
                  <a:srgbClr val="2F5F98"/>
                </a:solidFill>
                <a:latin typeface="Poppins Bold"/>
                <a:ea typeface="Poppins Bold"/>
                <a:cs typeface="Poppins Bold"/>
                <a:sym typeface="Poppins Bold"/>
              </a:rPr>
              <a:t>04</a:t>
            </a:r>
          </a:p>
        </p:txBody>
      </p:sp>
      <p:sp>
        <p:nvSpPr>
          <p:cNvPr name="TextBox 48" id="48"/>
          <p:cNvSpPr txBox="true"/>
          <p:nvPr/>
        </p:nvSpPr>
        <p:spPr>
          <a:xfrm rot="0">
            <a:off x="2015216" y="7161529"/>
            <a:ext cx="1167074" cy="935596"/>
          </a:xfrm>
          <a:prstGeom prst="rect">
            <a:avLst/>
          </a:prstGeom>
        </p:spPr>
        <p:txBody>
          <a:bodyPr anchor="t" rtlCol="false" tIns="0" lIns="0" bIns="0" rIns="0">
            <a:spAutoFit/>
          </a:bodyPr>
          <a:lstStyle/>
          <a:p>
            <a:pPr algn="l">
              <a:lnSpc>
                <a:spcPts val="6916"/>
              </a:lnSpc>
            </a:pPr>
            <a:r>
              <a:rPr lang="en-US" b="true" sz="5764">
                <a:solidFill>
                  <a:srgbClr val="2F5F98"/>
                </a:solidFill>
                <a:latin typeface="Poppins Bold"/>
                <a:ea typeface="Poppins Bold"/>
                <a:cs typeface="Poppins Bold"/>
                <a:sym typeface="Poppins Bold"/>
              </a:rPr>
              <a:t>05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81824" y="1490563"/>
            <a:ext cx="4341984" cy="8363878"/>
            <a:chOff x="0" y="0"/>
            <a:chExt cx="1143568" cy="2202832"/>
          </a:xfrm>
        </p:grpSpPr>
        <p:sp>
          <p:nvSpPr>
            <p:cNvPr name="Freeform 10" id="10"/>
            <p:cNvSpPr/>
            <p:nvPr/>
          </p:nvSpPr>
          <p:spPr>
            <a:xfrm flipH="false" flipV="false" rot="0">
              <a:off x="0" y="0"/>
              <a:ext cx="1143568" cy="2202832"/>
            </a:xfrm>
            <a:custGeom>
              <a:avLst/>
              <a:gdLst/>
              <a:ahLst/>
              <a:cxnLst/>
              <a:rect r="r" b="b" t="t" l="l"/>
              <a:pathLst>
                <a:path h="2202832" w="1143568">
                  <a:moveTo>
                    <a:pt x="53491" y="0"/>
                  </a:moveTo>
                  <a:lnTo>
                    <a:pt x="1090077" y="0"/>
                  </a:lnTo>
                  <a:cubicBezTo>
                    <a:pt x="1119619" y="0"/>
                    <a:pt x="1143568" y="23949"/>
                    <a:pt x="1143568" y="53491"/>
                  </a:cubicBezTo>
                  <a:lnTo>
                    <a:pt x="1143568" y="2149341"/>
                  </a:lnTo>
                  <a:cubicBezTo>
                    <a:pt x="1143568" y="2178883"/>
                    <a:pt x="1119619" y="2202832"/>
                    <a:pt x="1090077" y="2202832"/>
                  </a:cubicBezTo>
                  <a:lnTo>
                    <a:pt x="53491" y="2202832"/>
                  </a:lnTo>
                  <a:cubicBezTo>
                    <a:pt x="39304" y="2202832"/>
                    <a:pt x="25699" y="2197196"/>
                    <a:pt x="15667" y="2187165"/>
                  </a:cubicBezTo>
                  <a:cubicBezTo>
                    <a:pt x="5636" y="2177133"/>
                    <a:pt x="0" y="2163528"/>
                    <a:pt x="0" y="2149341"/>
                  </a:cubicBezTo>
                  <a:lnTo>
                    <a:pt x="0" y="53491"/>
                  </a:lnTo>
                  <a:cubicBezTo>
                    <a:pt x="0" y="23949"/>
                    <a:pt x="23949" y="0"/>
                    <a:pt x="53491" y="0"/>
                  </a:cubicBezTo>
                  <a:close/>
                </a:path>
              </a:pathLst>
            </a:custGeom>
            <a:solidFill>
              <a:srgbClr val="E1ECFD"/>
            </a:solidFill>
            <a:ln w="38100" cap="rnd">
              <a:solidFill>
                <a:srgbClr val="073C91"/>
              </a:solidFill>
              <a:prstDash val="solid"/>
              <a:round/>
            </a:ln>
          </p:spPr>
        </p:sp>
        <p:sp>
          <p:nvSpPr>
            <p:cNvPr name="TextBox 11" id="11"/>
            <p:cNvSpPr txBox="true"/>
            <p:nvPr/>
          </p:nvSpPr>
          <p:spPr>
            <a:xfrm>
              <a:off x="0" y="-66675"/>
              <a:ext cx="1143568" cy="2269507"/>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4680174" y="1490563"/>
            <a:ext cx="4341984" cy="8363878"/>
            <a:chOff x="0" y="0"/>
            <a:chExt cx="1143568" cy="2202832"/>
          </a:xfrm>
        </p:grpSpPr>
        <p:sp>
          <p:nvSpPr>
            <p:cNvPr name="Freeform 13" id="13"/>
            <p:cNvSpPr/>
            <p:nvPr/>
          </p:nvSpPr>
          <p:spPr>
            <a:xfrm flipH="false" flipV="false" rot="0">
              <a:off x="0" y="0"/>
              <a:ext cx="1143568" cy="2202832"/>
            </a:xfrm>
            <a:custGeom>
              <a:avLst/>
              <a:gdLst/>
              <a:ahLst/>
              <a:cxnLst/>
              <a:rect r="r" b="b" t="t" l="l"/>
              <a:pathLst>
                <a:path h="2202832" w="1143568">
                  <a:moveTo>
                    <a:pt x="53491" y="0"/>
                  </a:moveTo>
                  <a:lnTo>
                    <a:pt x="1090077" y="0"/>
                  </a:lnTo>
                  <a:cubicBezTo>
                    <a:pt x="1119619" y="0"/>
                    <a:pt x="1143568" y="23949"/>
                    <a:pt x="1143568" y="53491"/>
                  </a:cubicBezTo>
                  <a:lnTo>
                    <a:pt x="1143568" y="2149341"/>
                  </a:lnTo>
                  <a:cubicBezTo>
                    <a:pt x="1143568" y="2178883"/>
                    <a:pt x="1119619" y="2202832"/>
                    <a:pt x="1090077" y="2202832"/>
                  </a:cubicBezTo>
                  <a:lnTo>
                    <a:pt x="53491" y="2202832"/>
                  </a:lnTo>
                  <a:cubicBezTo>
                    <a:pt x="39304" y="2202832"/>
                    <a:pt x="25699" y="2197196"/>
                    <a:pt x="15667" y="2187165"/>
                  </a:cubicBezTo>
                  <a:cubicBezTo>
                    <a:pt x="5636" y="2177133"/>
                    <a:pt x="0" y="2163528"/>
                    <a:pt x="0" y="2149341"/>
                  </a:cubicBezTo>
                  <a:lnTo>
                    <a:pt x="0" y="53491"/>
                  </a:lnTo>
                  <a:cubicBezTo>
                    <a:pt x="0" y="23949"/>
                    <a:pt x="23949" y="0"/>
                    <a:pt x="53491" y="0"/>
                  </a:cubicBezTo>
                  <a:close/>
                </a:path>
              </a:pathLst>
            </a:custGeom>
            <a:solidFill>
              <a:srgbClr val="E1ECFD"/>
            </a:solidFill>
            <a:ln w="38100" cap="rnd">
              <a:solidFill>
                <a:srgbClr val="073C91"/>
              </a:solidFill>
              <a:prstDash val="solid"/>
              <a:round/>
            </a:ln>
          </p:spPr>
        </p:sp>
        <p:sp>
          <p:nvSpPr>
            <p:cNvPr name="TextBox 14" id="14"/>
            <p:cNvSpPr txBox="true"/>
            <p:nvPr/>
          </p:nvSpPr>
          <p:spPr>
            <a:xfrm>
              <a:off x="0" y="-66675"/>
              <a:ext cx="1143568" cy="2269507"/>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9174558" y="1490563"/>
            <a:ext cx="4341984" cy="8363878"/>
            <a:chOff x="0" y="0"/>
            <a:chExt cx="1143568" cy="2202832"/>
          </a:xfrm>
        </p:grpSpPr>
        <p:sp>
          <p:nvSpPr>
            <p:cNvPr name="Freeform 16" id="16"/>
            <p:cNvSpPr/>
            <p:nvPr/>
          </p:nvSpPr>
          <p:spPr>
            <a:xfrm flipH="false" flipV="false" rot="0">
              <a:off x="0" y="0"/>
              <a:ext cx="1143568" cy="2202832"/>
            </a:xfrm>
            <a:custGeom>
              <a:avLst/>
              <a:gdLst/>
              <a:ahLst/>
              <a:cxnLst/>
              <a:rect r="r" b="b" t="t" l="l"/>
              <a:pathLst>
                <a:path h="2202832" w="1143568">
                  <a:moveTo>
                    <a:pt x="53491" y="0"/>
                  </a:moveTo>
                  <a:lnTo>
                    <a:pt x="1090077" y="0"/>
                  </a:lnTo>
                  <a:cubicBezTo>
                    <a:pt x="1119619" y="0"/>
                    <a:pt x="1143568" y="23949"/>
                    <a:pt x="1143568" y="53491"/>
                  </a:cubicBezTo>
                  <a:lnTo>
                    <a:pt x="1143568" y="2149341"/>
                  </a:lnTo>
                  <a:cubicBezTo>
                    <a:pt x="1143568" y="2178883"/>
                    <a:pt x="1119619" y="2202832"/>
                    <a:pt x="1090077" y="2202832"/>
                  </a:cubicBezTo>
                  <a:lnTo>
                    <a:pt x="53491" y="2202832"/>
                  </a:lnTo>
                  <a:cubicBezTo>
                    <a:pt x="39304" y="2202832"/>
                    <a:pt x="25699" y="2197196"/>
                    <a:pt x="15667" y="2187165"/>
                  </a:cubicBezTo>
                  <a:cubicBezTo>
                    <a:pt x="5636" y="2177133"/>
                    <a:pt x="0" y="2163528"/>
                    <a:pt x="0" y="2149341"/>
                  </a:cubicBezTo>
                  <a:lnTo>
                    <a:pt x="0" y="53491"/>
                  </a:lnTo>
                  <a:cubicBezTo>
                    <a:pt x="0" y="23949"/>
                    <a:pt x="23949" y="0"/>
                    <a:pt x="53491" y="0"/>
                  </a:cubicBezTo>
                  <a:close/>
                </a:path>
              </a:pathLst>
            </a:custGeom>
            <a:solidFill>
              <a:srgbClr val="E1ECFD"/>
            </a:solidFill>
            <a:ln w="38100" cap="rnd">
              <a:solidFill>
                <a:srgbClr val="073C91"/>
              </a:solidFill>
              <a:prstDash val="solid"/>
              <a:round/>
            </a:ln>
          </p:spPr>
        </p:sp>
        <p:sp>
          <p:nvSpPr>
            <p:cNvPr name="TextBox 17" id="17"/>
            <p:cNvSpPr txBox="true"/>
            <p:nvPr/>
          </p:nvSpPr>
          <p:spPr>
            <a:xfrm>
              <a:off x="0" y="-66675"/>
              <a:ext cx="1143568" cy="2269507"/>
            </a:xfrm>
            <a:prstGeom prst="rect">
              <a:avLst/>
            </a:prstGeom>
          </p:spPr>
          <p:txBody>
            <a:bodyPr anchor="ctr" rtlCol="false" tIns="50800" lIns="50800" bIns="50800" rIns="50800"/>
            <a:lstStyle/>
            <a:p>
              <a:pPr algn="ctr">
                <a:lnSpc>
                  <a:spcPts val="3499"/>
                </a:lnSpc>
              </a:pPr>
            </a:p>
          </p:txBody>
        </p:sp>
      </p:grpSp>
      <p:sp>
        <p:nvSpPr>
          <p:cNvPr name="Freeform 18" id="18"/>
          <p:cNvSpPr/>
          <p:nvPr/>
        </p:nvSpPr>
        <p:spPr>
          <a:xfrm flipH="false" flipV="false" rot="0">
            <a:off x="4906996" y="6260035"/>
            <a:ext cx="3944373" cy="2202631"/>
          </a:xfrm>
          <a:custGeom>
            <a:avLst/>
            <a:gdLst/>
            <a:ahLst/>
            <a:cxnLst/>
            <a:rect r="r" b="b" t="t" l="l"/>
            <a:pathLst>
              <a:path h="2202631" w="3944373">
                <a:moveTo>
                  <a:pt x="0" y="0"/>
                </a:moveTo>
                <a:lnTo>
                  <a:pt x="3944373" y="0"/>
                </a:lnTo>
                <a:lnTo>
                  <a:pt x="3944373" y="2202631"/>
                </a:lnTo>
                <a:lnTo>
                  <a:pt x="0" y="2202631"/>
                </a:lnTo>
                <a:lnTo>
                  <a:pt x="0" y="0"/>
                </a:lnTo>
                <a:close/>
              </a:path>
            </a:pathLst>
          </a:custGeom>
          <a:blipFill>
            <a:blip r:embed="rId6"/>
            <a:stretch>
              <a:fillRect l="-422" t="0" r="-422" b="0"/>
            </a:stretch>
          </a:blipFill>
          <a:ln w="19050" cap="sq">
            <a:solidFill>
              <a:srgbClr val="000000"/>
            </a:solidFill>
            <a:prstDash val="solid"/>
            <a:miter/>
          </a:ln>
        </p:spPr>
      </p:sp>
      <p:sp>
        <p:nvSpPr>
          <p:cNvPr name="TextBox 19" id="19"/>
          <p:cNvSpPr txBox="true"/>
          <p:nvPr/>
        </p:nvSpPr>
        <p:spPr>
          <a:xfrm rot="0">
            <a:off x="6124916" y="1741905"/>
            <a:ext cx="1452500"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Poppins Bold"/>
                <a:ea typeface="Poppins Bold"/>
                <a:cs typeface="Poppins Bold"/>
                <a:sym typeface="Poppins Bold"/>
              </a:rPr>
              <a:t>ARIMA</a:t>
            </a:r>
          </a:p>
        </p:txBody>
      </p:sp>
      <p:sp>
        <p:nvSpPr>
          <p:cNvPr name="TextBox 20" id="20"/>
          <p:cNvSpPr txBox="true"/>
          <p:nvPr/>
        </p:nvSpPr>
        <p:spPr>
          <a:xfrm rot="0">
            <a:off x="4803126" y="3132343"/>
            <a:ext cx="4048243" cy="2540159"/>
          </a:xfrm>
          <a:prstGeom prst="rect">
            <a:avLst/>
          </a:prstGeom>
        </p:spPr>
        <p:txBody>
          <a:bodyPr anchor="t" rtlCol="false" tIns="0" lIns="0" bIns="0" rIns="0">
            <a:spAutoFit/>
          </a:bodyPr>
          <a:lstStyle/>
          <a:p>
            <a:pPr algn="just" marL="414627" indent="-207313" lvl="1">
              <a:lnSpc>
                <a:spcPts val="2515"/>
              </a:lnSpc>
              <a:buFont typeface="Arial"/>
              <a:buChar char="•"/>
            </a:pPr>
            <a:r>
              <a:rPr lang="en-US" sz="1920">
                <a:solidFill>
                  <a:srgbClr val="000000"/>
                </a:solidFill>
                <a:latin typeface="Poppins"/>
                <a:ea typeface="Poppins"/>
                <a:cs typeface="Poppins"/>
                <a:sym typeface="Poppins"/>
              </a:rPr>
              <a:t>Chosen for trend-based GMV prediction.</a:t>
            </a:r>
          </a:p>
          <a:p>
            <a:pPr algn="just" marL="414627" indent="-207313" lvl="1">
              <a:lnSpc>
                <a:spcPts val="2515"/>
              </a:lnSpc>
              <a:buFont typeface="Arial"/>
              <a:buChar char="•"/>
            </a:pPr>
            <a:r>
              <a:rPr lang="en-US" sz="1920">
                <a:solidFill>
                  <a:srgbClr val="000000"/>
                </a:solidFill>
                <a:latin typeface="Poppins"/>
                <a:ea typeface="Poppins"/>
                <a:cs typeface="Poppins"/>
                <a:sym typeface="Poppins"/>
              </a:rPr>
              <a:t>Manual grid search (p=9, d=1, q=3) &amp; Mango library optimization.</a:t>
            </a:r>
          </a:p>
          <a:p>
            <a:pPr algn="just" marL="414627" indent="-207313" lvl="1">
              <a:lnSpc>
                <a:spcPts val="2515"/>
              </a:lnSpc>
              <a:buFont typeface="Arial"/>
              <a:buChar char="•"/>
            </a:pPr>
            <a:r>
              <a:rPr lang="en-US" sz="1920">
                <a:solidFill>
                  <a:srgbClr val="000000"/>
                </a:solidFill>
                <a:latin typeface="Poppins"/>
                <a:ea typeface="Poppins"/>
                <a:cs typeface="Poppins"/>
                <a:sym typeface="Poppins"/>
              </a:rPr>
              <a:t>Achieved MAPE of </a:t>
            </a:r>
            <a:r>
              <a:rPr lang="en-US" b="true" sz="1920">
                <a:solidFill>
                  <a:srgbClr val="004B6B"/>
                </a:solidFill>
                <a:latin typeface="Poppins Bold"/>
                <a:ea typeface="Poppins Bold"/>
                <a:cs typeface="Poppins Bold"/>
                <a:sym typeface="Poppins Bold"/>
              </a:rPr>
              <a:t>16.09%</a:t>
            </a:r>
            <a:r>
              <a:rPr lang="en-US" sz="1920">
                <a:solidFill>
                  <a:srgbClr val="000000"/>
                </a:solidFill>
                <a:latin typeface="Poppins"/>
                <a:ea typeface="Poppins"/>
                <a:cs typeface="Poppins"/>
                <a:sym typeface="Poppins"/>
              </a:rPr>
              <a:t> by hyperparameter tuning</a:t>
            </a:r>
          </a:p>
          <a:p>
            <a:pPr algn="just">
              <a:lnSpc>
                <a:spcPts val="2515"/>
              </a:lnSpc>
            </a:pPr>
          </a:p>
        </p:txBody>
      </p:sp>
      <p:sp>
        <p:nvSpPr>
          <p:cNvPr name="Freeform 21" id="21"/>
          <p:cNvSpPr/>
          <p:nvPr/>
        </p:nvSpPr>
        <p:spPr>
          <a:xfrm flipH="false" flipV="false" rot="0">
            <a:off x="9336422" y="6620484"/>
            <a:ext cx="4018257" cy="1481732"/>
          </a:xfrm>
          <a:custGeom>
            <a:avLst/>
            <a:gdLst/>
            <a:ahLst/>
            <a:cxnLst/>
            <a:rect r="r" b="b" t="t" l="l"/>
            <a:pathLst>
              <a:path h="1481732" w="4018257">
                <a:moveTo>
                  <a:pt x="0" y="0"/>
                </a:moveTo>
                <a:lnTo>
                  <a:pt x="4018256" y="0"/>
                </a:lnTo>
                <a:lnTo>
                  <a:pt x="4018256" y="1481732"/>
                </a:lnTo>
                <a:lnTo>
                  <a:pt x="0" y="1481732"/>
                </a:lnTo>
                <a:lnTo>
                  <a:pt x="0" y="0"/>
                </a:lnTo>
                <a:close/>
              </a:path>
            </a:pathLst>
          </a:custGeom>
          <a:blipFill>
            <a:blip r:embed="rId7"/>
            <a:stretch>
              <a:fillRect l="0" t="0" r="0" b="0"/>
            </a:stretch>
          </a:blipFill>
          <a:ln w="19050" cap="sq">
            <a:solidFill>
              <a:srgbClr val="000000"/>
            </a:solidFill>
            <a:prstDash val="solid"/>
            <a:miter/>
          </a:ln>
        </p:spPr>
      </p:sp>
      <p:sp>
        <p:nvSpPr>
          <p:cNvPr name="TextBox 22" id="22"/>
          <p:cNvSpPr txBox="true"/>
          <p:nvPr/>
        </p:nvSpPr>
        <p:spPr>
          <a:xfrm rot="0">
            <a:off x="10372122" y="1737542"/>
            <a:ext cx="1946856"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Poppins Bold"/>
                <a:ea typeface="Poppins Bold"/>
                <a:cs typeface="Poppins Bold"/>
                <a:sym typeface="Poppins Bold"/>
              </a:rPr>
              <a:t>PROPHET</a:t>
            </a:r>
          </a:p>
        </p:txBody>
      </p:sp>
      <p:sp>
        <p:nvSpPr>
          <p:cNvPr name="TextBox 23" id="23"/>
          <p:cNvSpPr txBox="true"/>
          <p:nvPr/>
        </p:nvSpPr>
        <p:spPr>
          <a:xfrm rot="0">
            <a:off x="9174558" y="3151393"/>
            <a:ext cx="4180120" cy="2234197"/>
          </a:xfrm>
          <a:prstGeom prst="rect">
            <a:avLst/>
          </a:prstGeom>
        </p:spPr>
        <p:txBody>
          <a:bodyPr anchor="t" rtlCol="false" tIns="0" lIns="0" bIns="0" rIns="0">
            <a:spAutoFit/>
          </a:bodyPr>
          <a:lstStyle/>
          <a:p>
            <a:pPr algn="just" marL="379985" indent="-189992" lvl="1">
              <a:lnSpc>
                <a:spcPts val="2182"/>
              </a:lnSpc>
              <a:buFont typeface="Arial"/>
              <a:buChar char="•"/>
            </a:pPr>
            <a:r>
              <a:rPr lang="en-US" sz="1760">
                <a:solidFill>
                  <a:srgbClr val="000000"/>
                </a:solidFill>
                <a:latin typeface="Poppins"/>
                <a:ea typeface="Poppins"/>
                <a:cs typeface="Poppins"/>
                <a:sym typeface="Poppins"/>
              </a:rPr>
              <a:t>Decomposes time series into trend &amp; seasonality using date &amp; GMV.</a:t>
            </a:r>
          </a:p>
          <a:p>
            <a:pPr algn="just" marL="379985" indent="-189992" lvl="1">
              <a:lnSpc>
                <a:spcPts val="2182"/>
              </a:lnSpc>
              <a:buFont typeface="Arial"/>
              <a:buChar char="•"/>
            </a:pPr>
            <a:r>
              <a:rPr lang="en-US" sz="1760">
                <a:solidFill>
                  <a:srgbClr val="000000"/>
                </a:solidFill>
                <a:latin typeface="Poppins"/>
                <a:ea typeface="Poppins"/>
                <a:cs typeface="Poppins"/>
                <a:sym typeface="Poppins"/>
              </a:rPr>
              <a:t>Integrated Canadian holidays to improve accuracy.</a:t>
            </a:r>
          </a:p>
          <a:p>
            <a:pPr algn="just" marL="379985" indent="-189992" lvl="1">
              <a:lnSpc>
                <a:spcPts val="2182"/>
              </a:lnSpc>
              <a:buFont typeface="Arial"/>
              <a:buChar char="•"/>
            </a:pPr>
            <a:r>
              <a:rPr lang="en-US" sz="1760">
                <a:solidFill>
                  <a:srgbClr val="000000"/>
                </a:solidFill>
                <a:latin typeface="Poppins"/>
                <a:ea typeface="Poppins"/>
                <a:cs typeface="Poppins"/>
                <a:sym typeface="Poppins"/>
              </a:rPr>
              <a:t>A</a:t>
            </a:r>
            <a:r>
              <a:rPr lang="en-US" sz="1760">
                <a:solidFill>
                  <a:srgbClr val="000000"/>
                </a:solidFill>
                <a:latin typeface="Poppins"/>
                <a:ea typeface="Poppins"/>
                <a:cs typeface="Poppins"/>
                <a:sym typeface="Poppins"/>
              </a:rPr>
              <a:t>chieved </a:t>
            </a:r>
            <a:r>
              <a:rPr lang="en-US" b="true" sz="1760">
                <a:solidFill>
                  <a:srgbClr val="004B6B"/>
                </a:solidFill>
                <a:latin typeface="Poppins Bold"/>
                <a:ea typeface="Poppins Bold"/>
                <a:cs typeface="Poppins Bold"/>
                <a:sym typeface="Poppins Bold"/>
              </a:rPr>
              <a:t>30%</a:t>
            </a:r>
            <a:r>
              <a:rPr lang="en-US" sz="1760">
                <a:solidFill>
                  <a:srgbClr val="000000"/>
                </a:solidFill>
                <a:latin typeface="Poppins"/>
                <a:ea typeface="Poppins"/>
                <a:cs typeface="Poppins"/>
                <a:sym typeface="Poppins"/>
              </a:rPr>
              <a:t> MAPE by hyperparameter tuning.</a:t>
            </a:r>
          </a:p>
          <a:p>
            <a:pPr algn="just">
              <a:lnSpc>
                <a:spcPts val="2182"/>
              </a:lnSpc>
            </a:pPr>
          </a:p>
        </p:txBody>
      </p:sp>
      <p:sp>
        <p:nvSpPr>
          <p:cNvPr name="TextBox 24" id="24"/>
          <p:cNvSpPr txBox="true"/>
          <p:nvPr/>
        </p:nvSpPr>
        <p:spPr>
          <a:xfrm rot="0">
            <a:off x="5540599" y="136525"/>
            <a:ext cx="6621542"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TIME SERIES FORECASTING</a:t>
            </a:r>
          </a:p>
        </p:txBody>
      </p:sp>
      <p:sp>
        <p:nvSpPr>
          <p:cNvPr name="Freeform 25" id="25"/>
          <p:cNvSpPr/>
          <p:nvPr/>
        </p:nvSpPr>
        <p:spPr>
          <a:xfrm flipH="false" flipV="false" rot="0">
            <a:off x="475270" y="5825265"/>
            <a:ext cx="3852023" cy="3072171"/>
          </a:xfrm>
          <a:custGeom>
            <a:avLst/>
            <a:gdLst/>
            <a:ahLst/>
            <a:cxnLst/>
            <a:rect r="r" b="b" t="t" l="l"/>
            <a:pathLst>
              <a:path h="3072171" w="3852023">
                <a:moveTo>
                  <a:pt x="0" y="0"/>
                </a:moveTo>
                <a:lnTo>
                  <a:pt x="3852022" y="0"/>
                </a:lnTo>
                <a:lnTo>
                  <a:pt x="3852022" y="3072171"/>
                </a:lnTo>
                <a:lnTo>
                  <a:pt x="0" y="3072171"/>
                </a:lnTo>
                <a:lnTo>
                  <a:pt x="0" y="0"/>
                </a:lnTo>
                <a:close/>
              </a:path>
            </a:pathLst>
          </a:custGeom>
          <a:blipFill>
            <a:blip r:embed="rId8"/>
            <a:stretch>
              <a:fillRect l="0" t="-43" r="0" b="-43"/>
            </a:stretch>
          </a:blipFill>
          <a:ln w="19050" cap="sq">
            <a:solidFill>
              <a:srgbClr val="000000"/>
            </a:solidFill>
            <a:prstDash val="solid"/>
            <a:miter/>
          </a:ln>
        </p:spPr>
      </p:sp>
      <p:sp>
        <p:nvSpPr>
          <p:cNvPr name="TextBox 26" id="26"/>
          <p:cNvSpPr txBox="true"/>
          <p:nvPr/>
        </p:nvSpPr>
        <p:spPr>
          <a:xfrm rot="0">
            <a:off x="1536363" y="1737542"/>
            <a:ext cx="1632907"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Poppins Bold"/>
                <a:ea typeface="Poppins Bold"/>
                <a:cs typeface="Poppins Bold"/>
                <a:sym typeface="Poppins Bold"/>
              </a:rPr>
              <a:t>SARIMA</a:t>
            </a:r>
          </a:p>
        </p:txBody>
      </p:sp>
      <p:sp>
        <p:nvSpPr>
          <p:cNvPr name="TextBox 27" id="27"/>
          <p:cNvSpPr txBox="true"/>
          <p:nvPr/>
        </p:nvSpPr>
        <p:spPr>
          <a:xfrm rot="0">
            <a:off x="312352" y="3143048"/>
            <a:ext cx="4080928" cy="2561432"/>
          </a:xfrm>
          <a:prstGeom prst="rect">
            <a:avLst/>
          </a:prstGeom>
        </p:spPr>
        <p:txBody>
          <a:bodyPr anchor="t" rtlCol="false" tIns="0" lIns="0" bIns="0" rIns="0">
            <a:spAutoFit/>
          </a:bodyPr>
          <a:lstStyle/>
          <a:p>
            <a:pPr algn="just" marL="438511" indent="-219255" lvl="1">
              <a:lnSpc>
                <a:spcPts val="2518"/>
              </a:lnSpc>
              <a:buFont typeface="Arial"/>
              <a:buChar char="•"/>
            </a:pPr>
            <a:r>
              <a:rPr lang="en-US" sz="2031">
                <a:solidFill>
                  <a:srgbClr val="000000"/>
                </a:solidFill>
                <a:latin typeface="Poppins"/>
                <a:ea typeface="Poppins"/>
                <a:cs typeface="Poppins"/>
                <a:sym typeface="Poppins"/>
              </a:rPr>
              <a:t>Chosen to capture seasonal patterns in GMV.</a:t>
            </a:r>
          </a:p>
          <a:p>
            <a:pPr algn="just" marL="438511" indent="-219255" lvl="1">
              <a:lnSpc>
                <a:spcPts val="2518"/>
              </a:lnSpc>
              <a:buFont typeface="Arial"/>
              <a:buChar char="•"/>
            </a:pPr>
            <a:r>
              <a:rPr lang="en-US" sz="2031">
                <a:solidFill>
                  <a:srgbClr val="000000"/>
                </a:solidFill>
                <a:latin typeface="Poppins"/>
                <a:ea typeface="Poppins"/>
                <a:cs typeface="Poppins"/>
                <a:sym typeface="Poppins"/>
              </a:rPr>
              <a:t> Optimal order (2,0,1)(0,1,1,12) determined from ACF, PACF &amp; Dickey-Fuller tests </a:t>
            </a:r>
          </a:p>
          <a:p>
            <a:pPr algn="just" marL="438511" indent="-219255" lvl="1">
              <a:lnSpc>
                <a:spcPts val="2518"/>
              </a:lnSpc>
              <a:buFont typeface="Arial"/>
              <a:buChar char="•"/>
            </a:pPr>
            <a:r>
              <a:rPr lang="en-US" sz="2031">
                <a:solidFill>
                  <a:srgbClr val="000000"/>
                </a:solidFill>
                <a:latin typeface="Poppins"/>
                <a:ea typeface="Poppins"/>
                <a:cs typeface="Poppins"/>
                <a:sym typeface="Poppins"/>
              </a:rPr>
              <a:t>Rolling forecast approach achieved MAPE of </a:t>
            </a:r>
            <a:r>
              <a:rPr lang="en-US" b="true" sz="2031">
                <a:solidFill>
                  <a:srgbClr val="004B6B"/>
                </a:solidFill>
                <a:latin typeface="Poppins Bold"/>
                <a:ea typeface="Poppins Bold"/>
                <a:cs typeface="Poppins Bold"/>
                <a:sym typeface="Poppins Bold"/>
              </a:rPr>
              <a:t>10%</a:t>
            </a:r>
            <a:r>
              <a:rPr lang="en-US" sz="2031">
                <a:solidFill>
                  <a:srgbClr val="000000"/>
                </a:solidFill>
                <a:latin typeface="Poppins"/>
                <a:ea typeface="Poppins"/>
                <a:cs typeface="Poppins"/>
                <a:sym typeface="Poppins"/>
              </a:rPr>
              <a:t>.</a:t>
            </a:r>
          </a:p>
          <a:p>
            <a:pPr algn="just">
              <a:lnSpc>
                <a:spcPts val="2518"/>
              </a:lnSpc>
            </a:pPr>
          </a:p>
        </p:txBody>
      </p:sp>
      <p:grpSp>
        <p:nvGrpSpPr>
          <p:cNvPr name="Group 28" id="28"/>
          <p:cNvGrpSpPr/>
          <p:nvPr/>
        </p:nvGrpSpPr>
        <p:grpSpPr>
          <a:xfrm rot="0">
            <a:off x="13679730" y="1490563"/>
            <a:ext cx="4341984" cy="8363878"/>
            <a:chOff x="0" y="0"/>
            <a:chExt cx="1143568" cy="2202832"/>
          </a:xfrm>
        </p:grpSpPr>
        <p:sp>
          <p:nvSpPr>
            <p:cNvPr name="Freeform 29" id="29"/>
            <p:cNvSpPr/>
            <p:nvPr/>
          </p:nvSpPr>
          <p:spPr>
            <a:xfrm flipH="false" flipV="false" rot="0">
              <a:off x="0" y="0"/>
              <a:ext cx="1143568" cy="2202832"/>
            </a:xfrm>
            <a:custGeom>
              <a:avLst/>
              <a:gdLst/>
              <a:ahLst/>
              <a:cxnLst/>
              <a:rect r="r" b="b" t="t" l="l"/>
              <a:pathLst>
                <a:path h="2202832" w="1143568">
                  <a:moveTo>
                    <a:pt x="53491" y="0"/>
                  </a:moveTo>
                  <a:lnTo>
                    <a:pt x="1090077" y="0"/>
                  </a:lnTo>
                  <a:cubicBezTo>
                    <a:pt x="1119619" y="0"/>
                    <a:pt x="1143568" y="23949"/>
                    <a:pt x="1143568" y="53491"/>
                  </a:cubicBezTo>
                  <a:lnTo>
                    <a:pt x="1143568" y="2149341"/>
                  </a:lnTo>
                  <a:cubicBezTo>
                    <a:pt x="1143568" y="2178883"/>
                    <a:pt x="1119619" y="2202832"/>
                    <a:pt x="1090077" y="2202832"/>
                  </a:cubicBezTo>
                  <a:lnTo>
                    <a:pt x="53491" y="2202832"/>
                  </a:lnTo>
                  <a:cubicBezTo>
                    <a:pt x="39304" y="2202832"/>
                    <a:pt x="25699" y="2197196"/>
                    <a:pt x="15667" y="2187165"/>
                  </a:cubicBezTo>
                  <a:cubicBezTo>
                    <a:pt x="5636" y="2177133"/>
                    <a:pt x="0" y="2163528"/>
                    <a:pt x="0" y="2149341"/>
                  </a:cubicBezTo>
                  <a:lnTo>
                    <a:pt x="0" y="53491"/>
                  </a:lnTo>
                  <a:cubicBezTo>
                    <a:pt x="0" y="23949"/>
                    <a:pt x="23949" y="0"/>
                    <a:pt x="53491" y="0"/>
                  </a:cubicBezTo>
                  <a:close/>
                </a:path>
              </a:pathLst>
            </a:custGeom>
            <a:solidFill>
              <a:srgbClr val="E1ECFD"/>
            </a:solidFill>
            <a:ln w="38100" cap="rnd">
              <a:solidFill>
                <a:srgbClr val="073C91"/>
              </a:solidFill>
              <a:prstDash val="solid"/>
              <a:round/>
            </a:ln>
          </p:spPr>
        </p:sp>
        <p:sp>
          <p:nvSpPr>
            <p:cNvPr name="TextBox 30" id="30"/>
            <p:cNvSpPr txBox="true"/>
            <p:nvPr/>
          </p:nvSpPr>
          <p:spPr>
            <a:xfrm>
              <a:off x="0" y="-66675"/>
              <a:ext cx="1143568" cy="2269507"/>
            </a:xfrm>
            <a:prstGeom prst="rect">
              <a:avLst/>
            </a:prstGeom>
          </p:spPr>
          <p:txBody>
            <a:bodyPr anchor="ctr" rtlCol="false" tIns="50800" lIns="50800" bIns="50800" rIns="50800"/>
            <a:lstStyle/>
            <a:p>
              <a:pPr algn="ctr">
                <a:lnSpc>
                  <a:spcPts val="3499"/>
                </a:lnSpc>
              </a:pPr>
            </a:p>
          </p:txBody>
        </p:sp>
      </p:grpSp>
      <p:sp>
        <p:nvSpPr>
          <p:cNvPr name="Freeform 31" id="31"/>
          <p:cNvSpPr/>
          <p:nvPr/>
        </p:nvSpPr>
        <p:spPr>
          <a:xfrm flipH="false" flipV="false" rot="0">
            <a:off x="13830867" y="6487763"/>
            <a:ext cx="4039711" cy="1747175"/>
          </a:xfrm>
          <a:custGeom>
            <a:avLst/>
            <a:gdLst/>
            <a:ahLst/>
            <a:cxnLst/>
            <a:rect r="r" b="b" t="t" l="l"/>
            <a:pathLst>
              <a:path h="1747175" w="4039711">
                <a:moveTo>
                  <a:pt x="0" y="0"/>
                </a:moveTo>
                <a:lnTo>
                  <a:pt x="4039710" y="0"/>
                </a:lnTo>
                <a:lnTo>
                  <a:pt x="4039710" y="1747175"/>
                </a:lnTo>
                <a:lnTo>
                  <a:pt x="0" y="1747175"/>
                </a:lnTo>
                <a:lnTo>
                  <a:pt x="0" y="0"/>
                </a:lnTo>
                <a:close/>
              </a:path>
            </a:pathLst>
          </a:custGeom>
          <a:blipFill>
            <a:blip r:embed="rId9"/>
            <a:stretch>
              <a:fillRect l="0" t="0" r="0" b="0"/>
            </a:stretch>
          </a:blipFill>
          <a:ln w="19050" cap="sq">
            <a:solidFill>
              <a:srgbClr val="000000"/>
            </a:solidFill>
            <a:prstDash val="solid"/>
            <a:miter/>
          </a:ln>
        </p:spPr>
      </p:sp>
      <p:sp>
        <p:nvSpPr>
          <p:cNvPr name="TextBox 32" id="32"/>
          <p:cNvSpPr txBox="true"/>
          <p:nvPr/>
        </p:nvSpPr>
        <p:spPr>
          <a:xfrm rot="0">
            <a:off x="13653780" y="3185528"/>
            <a:ext cx="4216798" cy="1957972"/>
          </a:xfrm>
          <a:prstGeom prst="rect">
            <a:avLst/>
          </a:prstGeom>
        </p:spPr>
        <p:txBody>
          <a:bodyPr anchor="t" rtlCol="false" tIns="0" lIns="0" bIns="0" rIns="0">
            <a:spAutoFit/>
          </a:bodyPr>
          <a:lstStyle/>
          <a:p>
            <a:pPr algn="just" marL="379985" indent="-189992" lvl="1">
              <a:lnSpc>
                <a:spcPts val="2182"/>
              </a:lnSpc>
              <a:buFont typeface="Arial"/>
              <a:buChar char="•"/>
            </a:pPr>
            <a:r>
              <a:rPr lang="en-US" sz="1760">
                <a:solidFill>
                  <a:srgbClr val="000000"/>
                </a:solidFill>
                <a:latin typeface="Poppins"/>
                <a:ea typeface="Poppins"/>
                <a:cs typeface="Poppins"/>
                <a:sym typeface="Poppins"/>
              </a:rPr>
              <a:t>Captured temporal dependenci</a:t>
            </a:r>
            <a:r>
              <a:rPr lang="en-US" sz="1760">
                <a:solidFill>
                  <a:srgbClr val="000000"/>
                </a:solidFill>
                <a:latin typeface="Poppins"/>
                <a:ea typeface="Poppins"/>
                <a:cs typeface="Poppins"/>
                <a:sym typeface="Poppins"/>
              </a:rPr>
              <a:t>es</a:t>
            </a:r>
            <a:r>
              <a:rPr lang="en-US" sz="1760">
                <a:solidFill>
                  <a:srgbClr val="000000"/>
                </a:solidFill>
                <a:latin typeface="Poppins"/>
                <a:ea typeface="Poppins"/>
                <a:cs typeface="Poppins"/>
                <a:sym typeface="Poppins"/>
              </a:rPr>
              <a:t> for GMV prediction.</a:t>
            </a:r>
          </a:p>
          <a:p>
            <a:pPr algn="just" marL="379985" indent="-189992" lvl="1">
              <a:lnSpc>
                <a:spcPts val="2182"/>
              </a:lnSpc>
              <a:buFont typeface="Arial"/>
              <a:buChar char="•"/>
            </a:pPr>
            <a:r>
              <a:rPr lang="en-US" sz="1760">
                <a:solidFill>
                  <a:srgbClr val="000000"/>
                </a:solidFill>
                <a:latin typeface="Poppins"/>
                <a:ea typeface="Poppins"/>
                <a:cs typeface="Poppins"/>
                <a:sym typeface="Poppins"/>
              </a:rPr>
              <a:t>Integrated weather, customer orders, and other factors.</a:t>
            </a:r>
          </a:p>
          <a:p>
            <a:pPr algn="just" marL="379985" indent="-189992" lvl="1">
              <a:lnSpc>
                <a:spcPts val="2182"/>
              </a:lnSpc>
              <a:buFont typeface="Arial"/>
              <a:buChar char="•"/>
            </a:pPr>
            <a:r>
              <a:rPr lang="en-US" sz="1760">
                <a:solidFill>
                  <a:srgbClr val="000000"/>
                </a:solidFill>
                <a:latin typeface="Poppins"/>
                <a:ea typeface="Poppins"/>
                <a:cs typeface="Poppins"/>
                <a:sym typeface="Poppins"/>
              </a:rPr>
              <a:t>Hyperparameter tuning achieved </a:t>
            </a:r>
            <a:r>
              <a:rPr lang="en-US" b="true" sz="1760">
                <a:solidFill>
                  <a:srgbClr val="004B6B"/>
                </a:solidFill>
                <a:latin typeface="Poppins Bold"/>
                <a:ea typeface="Poppins Bold"/>
                <a:cs typeface="Poppins Bold"/>
                <a:sym typeface="Poppins Bold"/>
              </a:rPr>
              <a:t>64.8% </a:t>
            </a:r>
            <a:r>
              <a:rPr lang="en-US" sz="1760">
                <a:solidFill>
                  <a:srgbClr val="000000"/>
                </a:solidFill>
                <a:latin typeface="Poppins"/>
                <a:ea typeface="Poppins"/>
                <a:cs typeface="Poppins"/>
                <a:sym typeface="Poppins"/>
              </a:rPr>
              <a:t>MAPE.</a:t>
            </a:r>
          </a:p>
          <a:p>
            <a:pPr algn="just">
              <a:lnSpc>
                <a:spcPts val="2182"/>
              </a:lnSpc>
            </a:pPr>
          </a:p>
        </p:txBody>
      </p:sp>
      <p:sp>
        <p:nvSpPr>
          <p:cNvPr name="TextBox 33" id="33"/>
          <p:cNvSpPr txBox="true"/>
          <p:nvPr/>
        </p:nvSpPr>
        <p:spPr>
          <a:xfrm rot="0">
            <a:off x="14869092" y="1737542"/>
            <a:ext cx="1946856"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Poppins Bold"/>
                <a:ea typeface="Poppins Bold"/>
                <a:cs typeface="Poppins Bold"/>
                <a:sym typeface="Poppins Bold"/>
              </a:rPr>
              <a:t>LSTM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925"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96446" y="1483285"/>
            <a:ext cx="8213263" cy="8363878"/>
            <a:chOff x="0" y="0"/>
            <a:chExt cx="2163164" cy="2202832"/>
          </a:xfrm>
        </p:grpSpPr>
        <p:sp>
          <p:nvSpPr>
            <p:cNvPr name="Freeform 6" id="6"/>
            <p:cNvSpPr/>
            <p:nvPr/>
          </p:nvSpPr>
          <p:spPr>
            <a:xfrm flipH="false" flipV="false" rot="0">
              <a:off x="0" y="0"/>
              <a:ext cx="2163164" cy="2202832"/>
            </a:xfrm>
            <a:custGeom>
              <a:avLst/>
              <a:gdLst/>
              <a:ahLst/>
              <a:cxnLst/>
              <a:rect r="r" b="b" t="t" l="l"/>
              <a:pathLst>
                <a:path h="2202832" w="2163164">
                  <a:moveTo>
                    <a:pt x="28278" y="0"/>
                  </a:moveTo>
                  <a:lnTo>
                    <a:pt x="2134886" y="0"/>
                  </a:lnTo>
                  <a:cubicBezTo>
                    <a:pt x="2150503" y="0"/>
                    <a:pt x="2163164" y="12661"/>
                    <a:pt x="2163164" y="28278"/>
                  </a:cubicBezTo>
                  <a:lnTo>
                    <a:pt x="2163164" y="2174554"/>
                  </a:lnTo>
                  <a:cubicBezTo>
                    <a:pt x="2163164" y="2190171"/>
                    <a:pt x="2150503" y="2202832"/>
                    <a:pt x="2134886" y="2202832"/>
                  </a:cubicBezTo>
                  <a:lnTo>
                    <a:pt x="28278" y="2202832"/>
                  </a:lnTo>
                  <a:cubicBezTo>
                    <a:pt x="12661" y="2202832"/>
                    <a:pt x="0" y="2190171"/>
                    <a:pt x="0" y="2174554"/>
                  </a:cubicBezTo>
                  <a:lnTo>
                    <a:pt x="0" y="28278"/>
                  </a:lnTo>
                  <a:cubicBezTo>
                    <a:pt x="0" y="12661"/>
                    <a:pt x="12661" y="0"/>
                    <a:pt x="28278" y="0"/>
                  </a:cubicBezTo>
                  <a:close/>
                </a:path>
              </a:pathLst>
            </a:custGeom>
            <a:solidFill>
              <a:srgbClr val="E1ECFD"/>
            </a:solidFill>
            <a:ln w="38100" cap="rnd">
              <a:solidFill>
                <a:srgbClr val="073C91"/>
              </a:solidFill>
              <a:prstDash val="solid"/>
              <a:round/>
            </a:ln>
          </p:spPr>
        </p:sp>
        <p:sp>
          <p:nvSpPr>
            <p:cNvPr name="TextBox 7" id="7"/>
            <p:cNvSpPr txBox="true"/>
            <p:nvPr/>
          </p:nvSpPr>
          <p:spPr>
            <a:xfrm>
              <a:off x="0" y="-66675"/>
              <a:ext cx="2163164" cy="2269507"/>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566325" y="1483285"/>
            <a:ext cx="8213263" cy="8363878"/>
            <a:chOff x="0" y="0"/>
            <a:chExt cx="2163164" cy="2202832"/>
          </a:xfrm>
        </p:grpSpPr>
        <p:sp>
          <p:nvSpPr>
            <p:cNvPr name="Freeform 9" id="9"/>
            <p:cNvSpPr/>
            <p:nvPr/>
          </p:nvSpPr>
          <p:spPr>
            <a:xfrm flipH="false" flipV="false" rot="0">
              <a:off x="0" y="0"/>
              <a:ext cx="2163164" cy="2202832"/>
            </a:xfrm>
            <a:custGeom>
              <a:avLst/>
              <a:gdLst/>
              <a:ahLst/>
              <a:cxnLst/>
              <a:rect r="r" b="b" t="t" l="l"/>
              <a:pathLst>
                <a:path h="2202832" w="2163164">
                  <a:moveTo>
                    <a:pt x="28278" y="0"/>
                  </a:moveTo>
                  <a:lnTo>
                    <a:pt x="2134886" y="0"/>
                  </a:lnTo>
                  <a:cubicBezTo>
                    <a:pt x="2150503" y="0"/>
                    <a:pt x="2163164" y="12661"/>
                    <a:pt x="2163164" y="28278"/>
                  </a:cubicBezTo>
                  <a:lnTo>
                    <a:pt x="2163164" y="2174554"/>
                  </a:lnTo>
                  <a:cubicBezTo>
                    <a:pt x="2163164" y="2190171"/>
                    <a:pt x="2150503" y="2202832"/>
                    <a:pt x="2134886" y="2202832"/>
                  </a:cubicBezTo>
                  <a:lnTo>
                    <a:pt x="28278" y="2202832"/>
                  </a:lnTo>
                  <a:cubicBezTo>
                    <a:pt x="12661" y="2202832"/>
                    <a:pt x="0" y="2190171"/>
                    <a:pt x="0" y="2174554"/>
                  </a:cubicBezTo>
                  <a:lnTo>
                    <a:pt x="0" y="28278"/>
                  </a:lnTo>
                  <a:cubicBezTo>
                    <a:pt x="0" y="12661"/>
                    <a:pt x="12661" y="0"/>
                    <a:pt x="28278" y="0"/>
                  </a:cubicBezTo>
                  <a:close/>
                </a:path>
              </a:pathLst>
            </a:custGeom>
            <a:solidFill>
              <a:srgbClr val="E1ECFD"/>
            </a:solidFill>
            <a:ln w="38100" cap="rnd">
              <a:solidFill>
                <a:srgbClr val="073C91"/>
              </a:solidFill>
              <a:prstDash val="solid"/>
              <a:round/>
            </a:ln>
          </p:spPr>
        </p:sp>
        <p:sp>
          <p:nvSpPr>
            <p:cNvPr name="TextBox 10" id="10"/>
            <p:cNvSpPr txBox="true"/>
            <p:nvPr/>
          </p:nvSpPr>
          <p:spPr>
            <a:xfrm>
              <a:off x="0" y="-66675"/>
              <a:ext cx="2163164" cy="2269507"/>
            </a:xfrm>
            <a:prstGeom prst="rect">
              <a:avLst/>
            </a:prstGeom>
          </p:spPr>
          <p:txBody>
            <a:bodyPr anchor="ctr" rtlCol="false" tIns="50800" lIns="50800" bIns="50800" rIns="50800"/>
            <a:lstStyle/>
            <a:p>
              <a:pPr algn="ctr">
                <a:lnSpc>
                  <a:spcPts val="3499"/>
                </a:lnSpc>
              </a:pPr>
            </a:p>
          </p:txBody>
        </p:sp>
      </p:grpSp>
      <p:sp>
        <p:nvSpPr>
          <p:cNvPr name="AutoShape 11" id="11"/>
          <p:cNvSpPr/>
          <p:nvPr/>
        </p:nvSpPr>
        <p:spPr>
          <a:xfrm>
            <a:off x="2492643" y="1499056"/>
            <a:ext cx="4020870" cy="0"/>
          </a:xfrm>
          <a:prstGeom prst="line">
            <a:avLst/>
          </a:prstGeom>
          <a:ln cap="flat" w="38100">
            <a:solidFill>
              <a:srgbClr val="FFFFFF"/>
            </a:solidFill>
            <a:prstDash val="solid"/>
            <a:headEnd type="none" len="sm" w="sm"/>
            <a:tailEnd type="none" len="sm" w="sm"/>
          </a:ln>
        </p:spPr>
      </p:sp>
      <p:sp>
        <p:nvSpPr>
          <p:cNvPr name="AutoShape 12" id="12"/>
          <p:cNvSpPr/>
          <p:nvPr/>
        </p:nvSpPr>
        <p:spPr>
          <a:xfrm>
            <a:off x="11710147" y="1502335"/>
            <a:ext cx="4020870" cy="0"/>
          </a:xfrm>
          <a:prstGeom prst="line">
            <a:avLst/>
          </a:prstGeom>
          <a:ln cap="flat" w="38100">
            <a:solidFill>
              <a:srgbClr val="FFFFFF"/>
            </a:solidFill>
            <a:prstDash val="solid"/>
            <a:headEnd type="none" len="sm" w="sm"/>
            <a:tailEnd type="none" len="sm" w="sm"/>
          </a:ln>
        </p:spPr>
      </p:sp>
      <p:sp>
        <p:nvSpPr>
          <p:cNvPr name="Freeform 13" id="13"/>
          <p:cNvSpPr/>
          <p:nvPr/>
        </p:nvSpPr>
        <p:spPr>
          <a:xfrm flipH="false" flipV="false" rot="0">
            <a:off x="9918750" y="5480961"/>
            <a:ext cx="7620000" cy="3924667"/>
          </a:xfrm>
          <a:custGeom>
            <a:avLst/>
            <a:gdLst/>
            <a:ahLst/>
            <a:cxnLst/>
            <a:rect r="r" b="b" t="t" l="l"/>
            <a:pathLst>
              <a:path h="3924667" w="7620000">
                <a:moveTo>
                  <a:pt x="0" y="0"/>
                </a:moveTo>
                <a:lnTo>
                  <a:pt x="7620000" y="0"/>
                </a:lnTo>
                <a:lnTo>
                  <a:pt x="7620000" y="3924667"/>
                </a:lnTo>
                <a:lnTo>
                  <a:pt x="0" y="3924667"/>
                </a:lnTo>
                <a:lnTo>
                  <a:pt x="0" y="0"/>
                </a:lnTo>
                <a:close/>
              </a:path>
            </a:pathLst>
          </a:custGeom>
          <a:blipFill>
            <a:blip r:embed="rId2"/>
            <a:stretch>
              <a:fillRect l="-135165" t="-214877" r="-188512" b="-219812"/>
            </a:stretch>
          </a:blipFill>
          <a:ln w="19050" cap="sq">
            <a:solidFill>
              <a:srgbClr val="000000"/>
            </a:solidFill>
            <a:prstDash val="solid"/>
            <a:miter/>
          </a:ln>
        </p:spPr>
      </p:sp>
      <p:sp>
        <p:nvSpPr>
          <p:cNvPr name="Freeform 14" id="14"/>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741938" y="5480961"/>
            <a:ext cx="7522279" cy="3924667"/>
          </a:xfrm>
          <a:custGeom>
            <a:avLst/>
            <a:gdLst/>
            <a:ahLst/>
            <a:cxnLst/>
            <a:rect r="r" b="b" t="t" l="l"/>
            <a:pathLst>
              <a:path h="3924667" w="7522279">
                <a:moveTo>
                  <a:pt x="0" y="0"/>
                </a:moveTo>
                <a:lnTo>
                  <a:pt x="7522279" y="0"/>
                </a:lnTo>
                <a:lnTo>
                  <a:pt x="7522279" y="3924667"/>
                </a:lnTo>
                <a:lnTo>
                  <a:pt x="0" y="3924667"/>
                </a:lnTo>
                <a:lnTo>
                  <a:pt x="0" y="0"/>
                </a:lnTo>
                <a:close/>
              </a:path>
            </a:pathLst>
          </a:custGeom>
          <a:blipFill>
            <a:blip r:embed="rId7"/>
            <a:stretch>
              <a:fillRect l="-113481" t="-164299" r="-164425" b="-206509"/>
            </a:stretch>
          </a:blipFill>
          <a:ln w="19050" cap="sq">
            <a:solidFill>
              <a:srgbClr val="000000"/>
            </a:solidFill>
            <a:prstDash val="solid"/>
            <a:miter/>
          </a:ln>
        </p:spPr>
      </p:sp>
      <p:sp>
        <p:nvSpPr>
          <p:cNvPr name="TextBox 19" id="19"/>
          <p:cNvSpPr txBox="true"/>
          <p:nvPr/>
        </p:nvSpPr>
        <p:spPr>
          <a:xfrm rot="0">
            <a:off x="5540599" y="136525"/>
            <a:ext cx="6621542"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TIME SERIES FORECASTING</a:t>
            </a:r>
          </a:p>
        </p:txBody>
      </p:sp>
      <p:sp>
        <p:nvSpPr>
          <p:cNvPr name="TextBox 20" id="20"/>
          <p:cNvSpPr txBox="true"/>
          <p:nvPr/>
        </p:nvSpPr>
        <p:spPr>
          <a:xfrm rot="0">
            <a:off x="1640075" y="1179089"/>
            <a:ext cx="5726006" cy="582783"/>
          </a:xfrm>
          <a:prstGeom prst="rect">
            <a:avLst/>
          </a:prstGeom>
        </p:spPr>
        <p:txBody>
          <a:bodyPr anchor="t" rtlCol="false" tIns="0" lIns="0" bIns="0" rIns="0">
            <a:spAutoFit/>
          </a:bodyPr>
          <a:lstStyle/>
          <a:p>
            <a:pPr algn="ctr">
              <a:lnSpc>
                <a:spcPts val="4525"/>
              </a:lnSpc>
              <a:spcBef>
                <a:spcPct val="0"/>
              </a:spcBef>
            </a:pPr>
            <a:r>
              <a:rPr lang="en-US" b="true" sz="3232">
                <a:solidFill>
                  <a:srgbClr val="000000"/>
                </a:solidFill>
                <a:latin typeface="Poppins Bold"/>
                <a:ea typeface="Poppins Bold"/>
                <a:cs typeface="Poppins Bold"/>
                <a:sym typeface="Poppins Bold"/>
              </a:rPr>
              <a:t>INFORMER</a:t>
            </a:r>
          </a:p>
        </p:txBody>
      </p:sp>
      <p:sp>
        <p:nvSpPr>
          <p:cNvPr name="TextBox 21" id="21"/>
          <p:cNvSpPr txBox="true"/>
          <p:nvPr/>
        </p:nvSpPr>
        <p:spPr>
          <a:xfrm rot="0">
            <a:off x="1215542" y="1950361"/>
            <a:ext cx="6742804" cy="3530600"/>
          </a:xfrm>
          <a:prstGeom prst="rect">
            <a:avLst/>
          </a:prstGeom>
        </p:spPr>
        <p:txBody>
          <a:bodyPr anchor="t" rtlCol="false" tIns="0" lIns="0" bIns="0" rIns="0">
            <a:spAutoFit/>
          </a:bodyPr>
          <a:lstStyle/>
          <a:p>
            <a:pPr algn="l">
              <a:lnSpc>
                <a:spcPts val="2799"/>
              </a:lnSpc>
              <a:spcBef>
                <a:spcPct val="0"/>
              </a:spcBef>
            </a:pPr>
          </a:p>
          <a:p>
            <a:pPr algn="l" marL="431799" indent="-215899" lvl="1">
              <a:lnSpc>
                <a:spcPts val="2799"/>
              </a:lnSpc>
              <a:buFont typeface="Arial"/>
              <a:buChar char="•"/>
            </a:pPr>
            <a:r>
              <a:rPr lang="en-US" sz="1999">
                <a:solidFill>
                  <a:srgbClr val="000000"/>
                </a:solidFill>
                <a:latin typeface="Poppins"/>
                <a:ea typeface="Poppins"/>
                <a:cs typeface="Poppins"/>
                <a:sym typeface="Poppins"/>
              </a:rPr>
              <a:t>Addresses the </a:t>
            </a:r>
            <a:r>
              <a:rPr lang="en-US" sz="1999">
                <a:solidFill>
                  <a:srgbClr val="000000"/>
                </a:solidFill>
                <a:latin typeface="Poppins"/>
                <a:ea typeface="Poppins"/>
                <a:cs typeface="Poppins"/>
                <a:sym typeface="Poppins"/>
              </a:rPr>
              <a:t>limitations of Transformer-based models in long-sequence forecasting.</a:t>
            </a:r>
          </a:p>
          <a:p>
            <a:pPr algn="l">
              <a:lnSpc>
                <a:spcPts val="2799"/>
              </a:lnSpc>
              <a:spcBef>
                <a:spcPct val="0"/>
              </a:spcBef>
            </a:pPr>
          </a:p>
          <a:p>
            <a:pPr algn="l" marL="431799" indent="-215899" lvl="1">
              <a:lnSpc>
                <a:spcPts val="2799"/>
              </a:lnSpc>
              <a:spcBef>
                <a:spcPct val="0"/>
              </a:spcBef>
              <a:buFont typeface="Arial"/>
              <a:buChar char="•"/>
            </a:pPr>
            <a:r>
              <a:rPr lang="en-US" sz="1999">
                <a:solidFill>
                  <a:srgbClr val="000000"/>
                </a:solidFill>
                <a:latin typeface="Poppins"/>
                <a:ea typeface="Poppins"/>
                <a:cs typeface="Poppins"/>
                <a:sym typeface="Poppins"/>
              </a:rPr>
              <a:t>Trained for 6 epochs with early stopping.</a:t>
            </a:r>
          </a:p>
          <a:p>
            <a:pPr algn="l">
              <a:lnSpc>
                <a:spcPts val="2799"/>
              </a:lnSpc>
              <a:spcBef>
                <a:spcPct val="0"/>
              </a:spcBef>
            </a:pPr>
          </a:p>
          <a:p>
            <a:pPr algn="l" marL="431799" indent="-215899" lvl="1">
              <a:lnSpc>
                <a:spcPts val="2799"/>
              </a:lnSpc>
              <a:spcBef>
                <a:spcPct val="0"/>
              </a:spcBef>
              <a:buFont typeface="Arial"/>
              <a:buChar char="•"/>
            </a:pPr>
            <a:r>
              <a:rPr lang="en-US" sz="1999">
                <a:solidFill>
                  <a:srgbClr val="000000"/>
                </a:solidFill>
                <a:latin typeface="Poppins"/>
                <a:ea typeface="Poppins"/>
                <a:cs typeface="Poppins"/>
                <a:sym typeface="Poppins"/>
              </a:rPr>
              <a:t>Performance gains over ARIMA &amp; SARIMA by leveraging multivariate data &amp; reducing computations.</a:t>
            </a:r>
          </a:p>
          <a:p>
            <a:pPr algn="l">
              <a:lnSpc>
                <a:spcPts val="2799"/>
              </a:lnSpc>
              <a:spcBef>
                <a:spcPct val="0"/>
              </a:spcBef>
            </a:pPr>
          </a:p>
        </p:txBody>
      </p:sp>
      <p:sp>
        <p:nvSpPr>
          <p:cNvPr name="TextBox 22" id="22"/>
          <p:cNvSpPr txBox="true"/>
          <p:nvPr/>
        </p:nvSpPr>
        <p:spPr>
          <a:xfrm rot="0">
            <a:off x="12042836" y="1179089"/>
            <a:ext cx="3371828" cy="582783"/>
          </a:xfrm>
          <a:prstGeom prst="rect">
            <a:avLst/>
          </a:prstGeom>
        </p:spPr>
        <p:txBody>
          <a:bodyPr anchor="t" rtlCol="false" tIns="0" lIns="0" bIns="0" rIns="0">
            <a:spAutoFit/>
          </a:bodyPr>
          <a:lstStyle/>
          <a:p>
            <a:pPr algn="ctr" marL="0" indent="0" lvl="0">
              <a:lnSpc>
                <a:spcPts val="4525"/>
              </a:lnSpc>
              <a:spcBef>
                <a:spcPct val="0"/>
              </a:spcBef>
            </a:pPr>
            <a:r>
              <a:rPr lang="en-US" b="true" sz="3232" strike="noStrike" u="none">
                <a:solidFill>
                  <a:srgbClr val="000000"/>
                </a:solidFill>
                <a:latin typeface="Poppins Bold"/>
                <a:ea typeface="Poppins Bold"/>
                <a:cs typeface="Poppins Bold"/>
                <a:sym typeface="Poppins Bold"/>
              </a:rPr>
              <a:t>AUTOFORMER</a:t>
            </a:r>
          </a:p>
        </p:txBody>
      </p:sp>
      <p:sp>
        <p:nvSpPr>
          <p:cNvPr name="TextBox 23" id="23"/>
          <p:cNvSpPr txBox="true"/>
          <p:nvPr/>
        </p:nvSpPr>
        <p:spPr>
          <a:xfrm rot="0">
            <a:off x="10114693" y="1950361"/>
            <a:ext cx="6742804" cy="3883025"/>
          </a:xfrm>
          <a:prstGeom prst="rect">
            <a:avLst/>
          </a:prstGeom>
        </p:spPr>
        <p:txBody>
          <a:bodyPr anchor="t" rtlCol="false" tIns="0" lIns="0" bIns="0" rIns="0">
            <a:spAutoFit/>
          </a:bodyPr>
          <a:lstStyle/>
          <a:p>
            <a:pPr algn="l">
              <a:lnSpc>
                <a:spcPts val="2799"/>
              </a:lnSpc>
            </a:pPr>
          </a:p>
          <a:p>
            <a:pPr algn="l" marL="431799" indent="-215899" lvl="1">
              <a:lnSpc>
                <a:spcPts val="2799"/>
              </a:lnSpc>
              <a:buFont typeface="Arial"/>
              <a:buChar char="•"/>
            </a:pPr>
            <a:r>
              <a:rPr lang="en-US" sz="1999">
                <a:solidFill>
                  <a:srgbClr val="000000"/>
                </a:solidFill>
                <a:latin typeface="Poppins"/>
                <a:ea typeface="Poppins"/>
                <a:cs typeface="Poppins"/>
                <a:sym typeface="Poppins"/>
              </a:rPr>
              <a:t>Des</a:t>
            </a:r>
            <a:r>
              <a:rPr lang="en-US" sz="1999">
                <a:solidFill>
                  <a:srgbClr val="000000"/>
                </a:solidFill>
                <a:latin typeface="Poppins"/>
                <a:ea typeface="Poppins"/>
                <a:cs typeface="Poppins"/>
                <a:sym typeface="Poppins"/>
              </a:rPr>
              <a:t>igned to decompose the time series into trend and seasonal components.</a:t>
            </a:r>
          </a:p>
          <a:p>
            <a:pPr algn="l">
              <a:lnSpc>
                <a:spcPts val="2799"/>
              </a:lnSpc>
            </a:pPr>
          </a:p>
          <a:p>
            <a:pPr algn="l" marL="431799" indent="-215899" lvl="1">
              <a:lnSpc>
                <a:spcPts val="2799"/>
              </a:lnSpc>
              <a:buFont typeface="Arial"/>
              <a:buChar char="•"/>
            </a:pPr>
            <a:r>
              <a:rPr lang="en-US" sz="1999">
                <a:solidFill>
                  <a:srgbClr val="000000"/>
                </a:solidFill>
                <a:latin typeface="Poppins"/>
                <a:ea typeface="Poppins"/>
                <a:cs typeface="Poppins"/>
                <a:sym typeface="Poppins"/>
              </a:rPr>
              <a:t>Trained for 10 epochs with early stopping.</a:t>
            </a:r>
          </a:p>
          <a:p>
            <a:pPr algn="l">
              <a:lnSpc>
                <a:spcPts val="2799"/>
              </a:lnSpc>
            </a:pPr>
          </a:p>
          <a:p>
            <a:pPr algn="l" marL="431799" indent="-215899" lvl="1">
              <a:lnSpc>
                <a:spcPts val="2799"/>
              </a:lnSpc>
              <a:spcBef>
                <a:spcPct val="0"/>
              </a:spcBef>
              <a:buFont typeface="Arial"/>
              <a:buChar char="•"/>
            </a:pPr>
            <a:r>
              <a:rPr lang="en-US" sz="1999">
                <a:solidFill>
                  <a:srgbClr val="000000"/>
                </a:solidFill>
                <a:latin typeface="Poppins"/>
                <a:ea typeface="Poppins"/>
                <a:cs typeface="Poppins"/>
                <a:sym typeface="Poppins"/>
              </a:rPr>
              <a:t>Performance gains over Informer Model as it u</a:t>
            </a:r>
            <a:r>
              <a:rPr lang="en-US" sz="1999">
                <a:solidFill>
                  <a:srgbClr val="000000"/>
                </a:solidFill>
                <a:latin typeface="Poppins"/>
                <a:ea typeface="Poppins"/>
                <a:cs typeface="Poppins"/>
                <a:sym typeface="Poppins"/>
              </a:rPr>
              <a:t>ses Auto-Correlation attention instead of dot-product attention.</a:t>
            </a:r>
          </a:p>
          <a:p>
            <a:pPr algn="l">
              <a:lnSpc>
                <a:spcPts val="2799"/>
              </a:lnSpc>
              <a:spcBef>
                <a:spcPct val="0"/>
              </a:spcBef>
            </a:pPr>
          </a:p>
          <a:p>
            <a:pPr algn="l">
              <a:lnSpc>
                <a:spcPts val="279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925"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29969" y="1623875"/>
            <a:ext cx="5661522" cy="2972299"/>
          </a:xfrm>
          <a:custGeom>
            <a:avLst/>
            <a:gdLst/>
            <a:ahLst/>
            <a:cxnLst/>
            <a:rect r="r" b="b" t="t" l="l"/>
            <a:pathLst>
              <a:path h="2972299" w="5661522">
                <a:moveTo>
                  <a:pt x="0" y="0"/>
                </a:moveTo>
                <a:lnTo>
                  <a:pt x="5661522" y="0"/>
                </a:lnTo>
                <a:lnTo>
                  <a:pt x="5661522" y="2972299"/>
                </a:lnTo>
                <a:lnTo>
                  <a:pt x="0" y="2972299"/>
                </a:lnTo>
                <a:lnTo>
                  <a:pt x="0" y="0"/>
                </a:lnTo>
                <a:close/>
              </a:path>
            </a:pathLst>
          </a:custGeom>
          <a:blipFill>
            <a:blip r:embed="rId2"/>
            <a:stretch>
              <a:fillRect l="0" t="0" r="0" b="0"/>
            </a:stretch>
          </a:blipFill>
        </p:spPr>
      </p:sp>
      <p:sp>
        <p:nvSpPr>
          <p:cNvPr name="Freeform 6" id="6"/>
          <p:cNvSpPr/>
          <p:nvPr/>
        </p:nvSpPr>
        <p:spPr>
          <a:xfrm flipH="false" flipV="false" rot="0">
            <a:off x="6246602" y="1623875"/>
            <a:ext cx="5661522" cy="2972299"/>
          </a:xfrm>
          <a:custGeom>
            <a:avLst/>
            <a:gdLst/>
            <a:ahLst/>
            <a:cxnLst/>
            <a:rect r="r" b="b" t="t" l="l"/>
            <a:pathLst>
              <a:path h="2972299" w="5661522">
                <a:moveTo>
                  <a:pt x="0" y="0"/>
                </a:moveTo>
                <a:lnTo>
                  <a:pt x="5661522" y="0"/>
                </a:lnTo>
                <a:lnTo>
                  <a:pt x="5661522" y="2972299"/>
                </a:lnTo>
                <a:lnTo>
                  <a:pt x="0" y="2972299"/>
                </a:lnTo>
                <a:lnTo>
                  <a:pt x="0" y="0"/>
                </a:lnTo>
                <a:close/>
              </a:path>
            </a:pathLst>
          </a:custGeom>
          <a:blipFill>
            <a:blip r:embed="rId3"/>
            <a:stretch>
              <a:fillRect l="0" t="-4492" r="-4492" b="0"/>
            </a:stretch>
          </a:blipFill>
          <a:ln cap="sq">
            <a:noFill/>
            <a:prstDash val="solid"/>
            <a:miter/>
          </a:ln>
        </p:spPr>
      </p:sp>
      <p:sp>
        <p:nvSpPr>
          <p:cNvPr name="Freeform 7" id="7"/>
          <p:cNvSpPr/>
          <p:nvPr/>
        </p:nvSpPr>
        <p:spPr>
          <a:xfrm flipH="false" flipV="false" rot="0">
            <a:off x="12386112" y="1414408"/>
            <a:ext cx="5471919" cy="3181765"/>
          </a:xfrm>
          <a:custGeom>
            <a:avLst/>
            <a:gdLst/>
            <a:ahLst/>
            <a:cxnLst/>
            <a:rect r="r" b="b" t="t" l="l"/>
            <a:pathLst>
              <a:path h="3181765" w="5471919">
                <a:moveTo>
                  <a:pt x="0" y="0"/>
                </a:moveTo>
                <a:lnTo>
                  <a:pt x="5471919" y="0"/>
                </a:lnTo>
                <a:lnTo>
                  <a:pt x="5471919" y="3181766"/>
                </a:lnTo>
                <a:lnTo>
                  <a:pt x="0" y="3181766"/>
                </a:lnTo>
                <a:lnTo>
                  <a:pt x="0" y="0"/>
                </a:lnTo>
                <a:close/>
              </a:path>
            </a:pathLst>
          </a:custGeom>
          <a:blipFill>
            <a:blip r:embed="rId4"/>
            <a:stretch>
              <a:fillRect l="0" t="0" r="-18047" b="-6583"/>
            </a:stretch>
          </a:blipFill>
        </p:spPr>
      </p:sp>
      <p:sp>
        <p:nvSpPr>
          <p:cNvPr name="Freeform 8" id="8"/>
          <p:cNvSpPr/>
          <p:nvPr/>
        </p:nvSpPr>
        <p:spPr>
          <a:xfrm flipH="false" flipV="false" rot="0">
            <a:off x="429969" y="6286001"/>
            <a:ext cx="5661522" cy="2972299"/>
          </a:xfrm>
          <a:custGeom>
            <a:avLst/>
            <a:gdLst/>
            <a:ahLst/>
            <a:cxnLst/>
            <a:rect r="r" b="b" t="t" l="l"/>
            <a:pathLst>
              <a:path h="2972299" w="5661522">
                <a:moveTo>
                  <a:pt x="0" y="0"/>
                </a:moveTo>
                <a:lnTo>
                  <a:pt x="5661522" y="0"/>
                </a:lnTo>
                <a:lnTo>
                  <a:pt x="5661522" y="2972299"/>
                </a:lnTo>
                <a:lnTo>
                  <a:pt x="0" y="2972299"/>
                </a:lnTo>
                <a:lnTo>
                  <a:pt x="0" y="0"/>
                </a:lnTo>
                <a:close/>
              </a:path>
            </a:pathLst>
          </a:custGeom>
          <a:blipFill>
            <a:blip r:embed="rId5"/>
            <a:stretch>
              <a:fillRect l="0" t="0" r="-2488" b="-2488"/>
            </a:stretch>
          </a:blipFill>
        </p:spPr>
      </p:sp>
      <p:sp>
        <p:nvSpPr>
          <p:cNvPr name="Freeform 9" id="9"/>
          <p:cNvSpPr/>
          <p:nvPr/>
        </p:nvSpPr>
        <p:spPr>
          <a:xfrm flipH="false" flipV="false" rot="0">
            <a:off x="6246602" y="6286001"/>
            <a:ext cx="6139510" cy="3131383"/>
          </a:xfrm>
          <a:custGeom>
            <a:avLst/>
            <a:gdLst/>
            <a:ahLst/>
            <a:cxnLst/>
            <a:rect r="r" b="b" t="t" l="l"/>
            <a:pathLst>
              <a:path h="3131383" w="6139510">
                <a:moveTo>
                  <a:pt x="0" y="0"/>
                </a:moveTo>
                <a:lnTo>
                  <a:pt x="6139510" y="0"/>
                </a:lnTo>
                <a:lnTo>
                  <a:pt x="6139510" y="3131383"/>
                </a:lnTo>
                <a:lnTo>
                  <a:pt x="0" y="3131383"/>
                </a:lnTo>
                <a:lnTo>
                  <a:pt x="0" y="0"/>
                </a:lnTo>
                <a:close/>
              </a:path>
            </a:pathLst>
          </a:custGeom>
          <a:blipFill>
            <a:blip r:embed="rId6"/>
            <a:stretch>
              <a:fillRect l="0" t="-2867" r="-764" b="-853"/>
            </a:stretch>
          </a:blipFill>
        </p:spPr>
      </p:sp>
      <p:sp>
        <p:nvSpPr>
          <p:cNvPr name="Freeform 10" id="10"/>
          <p:cNvSpPr/>
          <p:nvPr/>
        </p:nvSpPr>
        <p:spPr>
          <a:xfrm flipH="false" flipV="false" rot="0">
            <a:off x="12386112" y="6286001"/>
            <a:ext cx="5596704" cy="3131383"/>
          </a:xfrm>
          <a:custGeom>
            <a:avLst/>
            <a:gdLst/>
            <a:ahLst/>
            <a:cxnLst/>
            <a:rect r="r" b="b" t="t" l="l"/>
            <a:pathLst>
              <a:path h="3131383" w="5596704">
                <a:moveTo>
                  <a:pt x="0" y="0"/>
                </a:moveTo>
                <a:lnTo>
                  <a:pt x="5596704" y="0"/>
                </a:lnTo>
                <a:lnTo>
                  <a:pt x="5596704" y="3131383"/>
                </a:lnTo>
                <a:lnTo>
                  <a:pt x="0" y="3131383"/>
                </a:lnTo>
                <a:lnTo>
                  <a:pt x="0" y="0"/>
                </a:lnTo>
                <a:close/>
              </a:path>
            </a:pathLst>
          </a:custGeom>
          <a:blipFill>
            <a:blip r:embed="rId7"/>
            <a:stretch>
              <a:fillRect l="-3286" t="0" r="-3286" b="0"/>
            </a:stretch>
          </a:blipFill>
        </p:spPr>
      </p:sp>
      <p:sp>
        <p:nvSpPr>
          <p:cNvPr name="TextBox 11" id="11"/>
          <p:cNvSpPr txBox="true"/>
          <p:nvPr/>
        </p:nvSpPr>
        <p:spPr>
          <a:xfrm rot="0">
            <a:off x="5219294" y="136525"/>
            <a:ext cx="7264152" cy="679450"/>
          </a:xfrm>
          <a:prstGeom prst="rect">
            <a:avLst/>
          </a:prstGeom>
        </p:spPr>
        <p:txBody>
          <a:bodyPr anchor="t" rtlCol="false" tIns="0" lIns="0" bIns="0" rIns="0">
            <a:spAutoFit/>
          </a:bodyPr>
          <a:lstStyle/>
          <a:p>
            <a:pPr algn="ctr" marL="0" indent="0" lvl="0">
              <a:lnSpc>
                <a:spcPts val="5599"/>
              </a:lnSpc>
              <a:spcBef>
                <a:spcPct val="0"/>
              </a:spcBef>
            </a:pPr>
            <a:r>
              <a:rPr lang="en-US" b="true" sz="3999" strike="noStrike" u="none">
                <a:solidFill>
                  <a:srgbClr val="FFFFFF"/>
                </a:solidFill>
                <a:latin typeface="Open Sans Bold"/>
                <a:ea typeface="Open Sans Bold"/>
                <a:cs typeface="Open Sans Bold"/>
                <a:sym typeface="Open Sans Bold"/>
              </a:rPr>
              <a:t>AUTOFORMER v/s INFORMER</a:t>
            </a:r>
          </a:p>
        </p:txBody>
      </p:sp>
      <p:sp>
        <p:nvSpPr>
          <p:cNvPr name="AutoShape 12" id="12"/>
          <p:cNvSpPr/>
          <p:nvPr/>
        </p:nvSpPr>
        <p:spPr>
          <a:xfrm flipH="true">
            <a:off x="439385" y="5441088"/>
            <a:ext cx="17418645" cy="0"/>
          </a:xfrm>
          <a:prstGeom prst="line">
            <a:avLst/>
          </a:prstGeom>
          <a:ln cap="flat" w="38100">
            <a:solidFill>
              <a:srgbClr val="BAC8D3"/>
            </a:solidFill>
            <a:prstDash val="sysDot"/>
            <a:headEnd type="none" len="sm" w="sm"/>
            <a:tailEnd type="none" len="sm" w="sm"/>
          </a:ln>
        </p:spPr>
      </p:sp>
      <p:sp>
        <p:nvSpPr>
          <p:cNvPr name="AutoShape 13" id="13"/>
          <p:cNvSpPr/>
          <p:nvPr/>
        </p:nvSpPr>
        <p:spPr>
          <a:xfrm flipV="true">
            <a:off x="6246602" y="1414408"/>
            <a:ext cx="0" cy="8002976"/>
          </a:xfrm>
          <a:prstGeom prst="line">
            <a:avLst/>
          </a:prstGeom>
          <a:ln cap="flat" w="38100">
            <a:solidFill>
              <a:srgbClr val="BAC8D3"/>
            </a:solidFill>
            <a:prstDash val="sysDot"/>
            <a:headEnd type="none" len="sm" w="sm"/>
            <a:tailEnd type="none" len="sm" w="sm"/>
          </a:ln>
        </p:spPr>
      </p:sp>
      <p:sp>
        <p:nvSpPr>
          <p:cNvPr name="AutoShape 14" id="14"/>
          <p:cNvSpPr/>
          <p:nvPr/>
        </p:nvSpPr>
        <p:spPr>
          <a:xfrm flipV="true">
            <a:off x="12367062" y="1439600"/>
            <a:ext cx="0" cy="8002976"/>
          </a:xfrm>
          <a:prstGeom prst="line">
            <a:avLst/>
          </a:prstGeom>
          <a:ln cap="flat" w="38100">
            <a:solidFill>
              <a:srgbClr val="BAC8D3"/>
            </a:solidFill>
            <a:prstDash val="sysDot"/>
            <a:headEnd type="none" len="sm" w="sm"/>
            <a:tailEnd type="none" len="sm" w="sm"/>
          </a:ln>
        </p:spPr>
      </p:sp>
      <p:sp>
        <p:nvSpPr>
          <p:cNvPr name="Freeform 15" id="15"/>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848686" y="153034"/>
            <a:ext cx="8197215"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SOLUTION 1: BUDGET REDUCTION </a:t>
            </a:r>
          </a:p>
        </p:txBody>
      </p:sp>
      <p:sp>
        <p:nvSpPr>
          <p:cNvPr name="Freeform 6" id="6"/>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367479" y="4274750"/>
            <a:ext cx="0" cy="349691"/>
          </a:xfrm>
          <a:prstGeom prst="line">
            <a:avLst/>
          </a:prstGeom>
          <a:ln cap="flat" w="38100">
            <a:solidFill>
              <a:srgbClr val="000000"/>
            </a:solidFill>
            <a:prstDash val="solid"/>
            <a:headEnd type="none" len="sm" w="sm"/>
            <a:tailEnd type="none" len="sm" w="sm"/>
          </a:ln>
        </p:spPr>
      </p:sp>
      <p:grpSp>
        <p:nvGrpSpPr>
          <p:cNvPr name="Group 11" id="11"/>
          <p:cNvGrpSpPr/>
          <p:nvPr/>
        </p:nvGrpSpPr>
        <p:grpSpPr>
          <a:xfrm rot="0">
            <a:off x="154008" y="3586342"/>
            <a:ext cx="2426943" cy="688408"/>
            <a:chOff x="0" y="0"/>
            <a:chExt cx="639195" cy="181309"/>
          </a:xfrm>
        </p:grpSpPr>
        <p:sp>
          <p:nvSpPr>
            <p:cNvPr name="Freeform 12" id="12"/>
            <p:cNvSpPr/>
            <p:nvPr/>
          </p:nvSpPr>
          <p:spPr>
            <a:xfrm flipH="false" flipV="false" rot="0">
              <a:off x="0" y="0"/>
              <a:ext cx="639195" cy="181309"/>
            </a:xfrm>
            <a:custGeom>
              <a:avLst/>
              <a:gdLst/>
              <a:ahLst/>
              <a:cxnLst/>
              <a:rect r="r" b="b" t="t" l="l"/>
              <a:pathLst>
                <a:path h="181309" w="639195">
                  <a:moveTo>
                    <a:pt x="0" y="0"/>
                  </a:moveTo>
                  <a:lnTo>
                    <a:pt x="639195" y="0"/>
                  </a:lnTo>
                  <a:lnTo>
                    <a:pt x="639195" y="181309"/>
                  </a:lnTo>
                  <a:lnTo>
                    <a:pt x="0" y="181309"/>
                  </a:lnTo>
                  <a:close/>
                </a:path>
              </a:pathLst>
            </a:custGeom>
            <a:solidFill>
              <a:srgbClr val="064FB8"/>
            </a:solidFill>
          </p:spPr>
        </p:sp>
        <p:sp>
          <p:nvSpPr>
            <p:cNvPr name="TextBox 13" id="13"/>
            <p:cNvSpPr txBox="true"/>
            <p:nvPr/>
          </p:nvSpPr>
          <p:spPr>
            <a:xfrm>
              <a:off x="0" y="-57150"/>
              <a:ext cx="639195" cy="238459"/>
            </a:xfrm>
            <a:prstGeom prst="rect">
              <a:avLst/>
            </a:prstGeom>
          </p:spPr>
          <p:txBody>
            <a:bodyPr anchor="ctr" rtlCol="false" tIns="50800" lIns="50800" bIns="50800" rIns="50800"/>
            <a:lstStyle/>
            <a:p>
              <a:pPr algn="ctr">
                <a:lnSpc>
                  <a:spcPts val="2604"/>
                </a:lnSpc>
              </a:pPr>
            </a:p>
          </p:txBody>
        </p:sp>
      </p:grpSp>
      <p:sp>
        <p:nvSpPr>
          <p:cNvPr name="TextBox 14" id="14"/>
          <p:cNvSpPr txBox="true"/>
          <p:nvPr/>
        </p:nvSpPr>
        <p:spPr>
          <a:xfrm rot="0">
            <a:off x="154008" y="3785073"/>
            <a:ext cx="2426943" cy="33375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DATA</a:t>
            </a:r>
          </a:p>
        </p:txBody>
      </p:sp>
      <p:grpSp>
        <p:nvGrpSpPr>
          <p:cNvPr name="Group 15" id="15"/>
          <p:cNvGrpSpPr/>
          <p:nvPr/>
        </p:nvGrpSpPr>
        <p:grpSpPr>
          <a:xfrm rot="0">
            <a:off x="154008" y="4624442"/>
            <a:ext cx="2426943" cy="688408"/>
            <a:chOff x="0" y="0"/>
            <a:chExt cx="639195" cy="181309"/>
          </a:xfrm>
        </p:grpSpPr>
        <p:sp>
          <p:nvSpPr>
            <p:cNvPr name="Freeform 16" id="16"/>
            <p:cNvSpPr/>
            <p:nvPr/>
          </p:nvSpPr>
          <p:spPr>
            <a:xfrm flipH="false" flipV="false" rot="0">
              <a:off x="0" y="0"/>
              <a:ext cx="639195" cy="181309"/>
            </a:xfrm>
            <a:custGeom>
              <a:avLst/>
              <a:gdLst/>
              <a:ahLst/>
              <a:cxnLst/>
              <a:rect r="r" b="b" t="t" l="l"/>
              <a:pathLst>
                <a:path h="181309" w="639195">
                  <a:moveTo>
                    <a:pt x="0" y="0"/>
                  </a:moveTo>
                  <a:lnTo>
                    <a:pt x="639195" y="0"/>
                  </a:lnTo>
                  <a:lnTo>
                    <a:pt x="639195" y="181309"/>
                  </a:lnTo>
                  <a:lnTo>
                    <a:pt x="0" y="181309"/>
                  </a:lnTo>
                  <a:close/>
                </a:path>
              </a:pathLst>
            </a:custGeom>
            <a:solidFill>
              <a:srgbClr val="064FB8"/>
            </a:solidFill>
          </p:spPr>
        </p:sp>
        <p:sp>
          <p:nvSpPr>
            <p:cNvPr name="TextBox 17" id="17"/>
            <p:cNvSpPr txBox="true"/>
            <p:nvPr/>
          </p:nvSpPr>
          <p:spPr>
            <a:xfrm>
              <a:off x="0" y="-57150"/>
              <a:ext cx="639195" cy="238459"/>
            </a:xfrm>
            <a:prstGeom prst="rect">
              <a:avLst/>
            </a:prstGeom>
          </p:spPr>
          <p:txBody>
            <a:bodyPr anchor="ctr" rtlCol="false" tIns="50800" lIns="50800" bIns="50800" rIns="50800"/>
            <a:lstStyle/>
            <a:p>
              <a:pPr algn="ctr">
                <a:lnSpc>
                  <a:spcPts val="2604"/>
                </a:lnSpc>
              </a:pPr>
            </a:p>
          </p:txBody>
        </p:sp>
      </p:grpSp>
      <p:sp>
        <p:nvSpPr>
          <p:cNvPr name="TextBox 18" id="18"/>
          <p:cNvSpPr txBox="true"/>
          <p:nvPr/>
        </p:nvSpPr>
        <p:spPr>
          <a:xfrm rot="0">
            <a:off x="154008" y="4744173"/>
            <a:ext cx="2426943" cy="33375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DATA CLEANING</a:t>
            </a:r>
          </a:p>
        </p:txBody>
      </p:sp>
      <p:grpSp>
        <p:nvGrpSpPr>
          <p:cNvPr name="Group 19" id="19"/>
          <p:cNvGrpSpPr/>
          <p:nvPr/>
        </p:nvGrpSpPr>
        <p:grpSpPr>
          <a:xfrm rot="0">
            <a:off x="3085776" y="1871862"/>
            <a:ext cx="3063692" cy="688408"/>
            <a:chOff x="0" y="0"/>
            <a:chExt cx="806898" cy="181309"/>
          </a:xfrm>
        </p:grpSpPr>
        <p:sp>
          <p:nvSpPr>
            <p:cNvPr name="Freeform 20" id="20"/>
            <p:cNvSpPr/>
            <p:nvPr/>
          </p:nvSpPr>
          <p:spPr>
            <a:xfrm flipH="false" flipV="false" rot="0">
              <a:off x="0" y="0"/>
              <a:ext cx="806898" cy="181309"/>
            </a:xfrm>
            <a:custGeom>
              <a:avLst/>
              <a:gdLst/>
              <a:ahLst/>
              <a:cxnLst/>
              <a:rect r="r" b="b" t="t" l="l"/>
              <a:pathLst>
                <a:path h="181309" w="806898">
                  <a:moveTo>
                    <a:pt x="0" y="0"/>
                  </a:moveTo>
                  <a:lnTo>
                    <a:pt x="806898" y="0"/>
                  </a:lnTo>
                  <a:lnTo>
                    <a:pt x="806898" y="181309"/>
                  </a:lnTo>
                  <a:lnTo>
                    <a:pt x="0" y="181309"/>
                  </a:lnTo>
                  <a:close/>
                </a:path>
              </a:pathLst>
            </a:custGeom>
            <a:solidFill>
              <a:srgbClr val="064FB8"/>
            </a:solidFill>
          </p:spPr>
        </p:sp>
        <p:sp>
          <p:nvSpPr>
            <p:cNvPr name="TextBox 21" id="21"/>
            <p:cNvSpPr txBox="true"/>
            <p:nvPr/>
          </p:nvSpPr>
          <p:spPr>
            <a:xfrm>
              <a:off x="0" y="-57150"/>
              <a:ext cx="806898" cy="238459"/>
            </a:xfrm>
            <a:prstGeom prst="rect">
              <a:avLst/>
            </a:prstGeom>
          </p:spPr>
          <p:txBody>
            <a:bodyPr anchor="ctr" rtlCol="false" tIns="50800" lIns="50800" bIns="50800" rIns="50800"/>
            <a:lstStyle/>
            <a:p>
              <a:pPr algn="ctr">
                <a:lnSpc>
                  <a:spcPts val="2604"/>
                </a:lnSpc>
              </a:pPr>
            </a:p>
          </p:txBody>
        </p:sp>
      </p:grpSp>
      <p:sp>
        <p:nvSpPr>
          <p:cNvPr name="TextBox 22" id="22"/>
          <p:cNvSpPr txBox="true"/>
          <p:nvPr/>
        </p:nvSpPr>
        <p:spPr>
          <a:xfrm rot="0">
            <a:off x="3085776" y="1991593"/>
            <a:ext cx="3063692" cy="33375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DATA PREPARATION</a:t>
            </a:r>
          </a:p>
        </p:txBody>
      </p:sp>
      <p:grpSp>
        <p:nvGrpSpPr>
          <p:cNvPr name="Group 23" id="23"/>
          <p:cNvGrpSpPr/>
          <p:nvPr/>
        </p:nvGrpSpPr>
        <p:grpSpPr>
          <a:xfrm rot="0">
            <a:off x="3085776" y="3763223"/>
            <a:ext cx="3063692" cy="688408"/>
            <a:chOff x="0" y="0"/>
            <a:chExt cx="806898" cy="181309"/>
          </a:xfrm>
        </p:grpSpPr>
        <p:sp>
          <p:nvSpPr>
            <p:cNvPr name="Freeform 24" id="24"/>
            <p:cNvSpPr/>
            <p:nvPr/>
          </p:nvSpPr>
          <p:spPr>
            <a:xfrm flipH="false" flipV="false" rot="0">
              <a:off x="0" y="0"/>
              <a:ext cx="806898" cy="181309"/>
            </a:xfrm>
            <a:custGeom>
              <a:avLst/>
              <a:gdLst/>
              <a:ahLst/>
              <a:cxnLst/>
              <a:rect r="r" b="b" t="t" l="l"/>
              <a:pathLst>
                <a:path h="181309" w="806898">
                  <a:moveTo>
                    <a:pt x="0" y="0"/>
                  </a:moveTo>
                  <a:lnTo>
                    <a:pt x="806898" y="0"/>
                  </a:lnTo>
                  <a:lnTo>
                    <a:pt x="806898" y="181309"/>
                  </a:lnTo>
                  <a:lnTo>
                    <a:pt x="0" y="181309"/>
                  </a:lnTo>
                  <a:close/>
                </a:path>
              </a:pathLst>
            </a:custGeom>
            <a:solidFill>
              <a:srgbClr val="064FB8"/>
            </a:solidFill>
          </p:spPr>
        </p:sp>
        <p:sp>
          <p:nvSpPr>
            <p:cNvPr name="TextBox 25" id="25"/>
            <p:cNvSpPr txBox="true"/>
            <p:nvPr/>
          </p:nvSpPr>
          <p:spPr>
            <a:xfrm>
              <a:off x="0" y="-57150"/>
              <a:ext cx="806898" cy="238459"/>
            </a:xfrm>
            <a:prstGeom prst="rect">
              <a:avLst/>
            </a:prstGeom>
          </p:spPr>
          <p:txBody>
            <a:bodyPr anchor="ctr" rtlCol="false" tIns="50800" lIns="50800" bIns="50800" rIns="50800"/>
            <a:lstStyle/>
            <a:p>
              <a:pPr algn="ctr">
                <a:lnSpc>
                  <a:spcPts val="2604"/>
                </a:lnSpc>
              </a:pPr>
            </a:p>
          </p:txBody>
        </p:sp>
      </p:grpSp>
      <p:sp>
        <p:nvSpPr>
          <p:cNvPr name="TextBox 26" id="26"/>
          <p:cNvSpPr txBox="true"/>
          <p:nvPr/>
        </p:nvSpPr>
        <p:spPr>
          <a:xfrm rot="0">
            <a:off x="3085776" y="3882955"/>
            <a:ext cx="3063692" cy="33375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BAYESIAN MMM</a:t>
            </a:r>
          </a:p>
        </p:txBody>
      </p:sp>
      <p:grpSp>
        <p:nvGrpSpPr>
          <p:cNvPr name="Group 27" id="27"/>
          <p:cNvGrpSpPr/>
          <p:nvPr/>
        </p:nvGrpSpPr>
        <p:grpSpPr>
          <a:xfrm rot="0">
            <a:off x="3085776" y="5135969"/>
            <a:ext cx="3063692" cy="1039718"/>
            <a:chOff x="0" y="0"/>
            <a:chExt cx="806898" cy="273835"/>
          </a:xfrm>
        </p:grpSpPr>
        <p:sp>
          <p:nvSpPr>
            <p:cNvPr name="Freeform 28" id="28"/>
            <p:cNvSpPr/>
            <p:nvPr/>
          </p:nvSpPr>
          <p:spPr>
            <a:xfrm flipH="false" flipV="false" rot="0">
              <a:off x="0" y="0"/>
              <a:ext cx="806898" cy="273835"/>
            </a:xfrm>
            <a:custGeom>
              <a:avLst/>
              <a:gdLst/>
              <a:ahLst/>
              <a:cxnLst/>
              <a:rect r="r" b="b" t="t" l="l"/>
              <a:pathLst>
                <a:path h="273835" w="806898">
                  <a:moveTo>
                    <a:pt x="0" y="0"/>
                  </a:moveTo>
                  <a:lnTo>
                    <a:pt x="806898" y="0"/>
                  </a:lnTo>
                  <a:lnTo>
                    <a:pt x="806898" y="273835"/>
                  </a:lnTo>
                  <a:lnTo>
                    <a:pt x="0" y="273835"/>
                  </a:lnTo>
                  <a:close/>
                </a:path>
              </a:pathLst>
            </a:custGeom>
            <a:solidFill>
              <a:srgbClr val="064FB8"/>
            </a:solidFill>
          </p:spPr>
        </p:sp>
        <p:sp>
          <p:nvSpPr>
            <p:cNvPr name="TextBox 29" id="29"/>
            <p:cNvSpPr txBox="true"/>
            <p:nvPr/>
          </p:nvSpPr>
          <p:spPr>
            <a:xfrm>
              <a:off x="0" y="-57150"/>
              <a:ext cx="806898" cy="330985"/>
            </a:xfrm>
            <a:prstGeom prst="rect">
              <a:avLst/>
            </a:prstGeom>
          </p:spPr>
          <p:txBody>
            <a:bodyPr anchor="ctr" rtlCol="false" tIns="50800" lIns="50800" bIns="50800" rIns="50800"/>
            <a:lstStyle/>
            <a:p>
              <a:pPr algn="ctr">
                <a:lnSpc>
                  <a:spcPts val="2604"/>
                </a:lnSpc>
              </a:pPr>
            </a:p>
          </p:txBody>
        </p:sp>
      </p:grpSp>
      <p:sp>
        <p:nvSpPr>
          <p:cNvPr name="TextBox 30" id="30"/>
          <p:cNvSpPr txBox="true"/>
          <p:nvPr/>
        </p:nvSpPr>
        <p:spPr>
          <a:xfrm rot="0">
            <a:off x="3085776" y="5255700"/>
            <a:ext cx="3063692" cy="33375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BAYESIAN OPTIMIZATION</a:t>
            </a:r>
          </a:p>
        </p:txBody>
      </p:sp>
      <p:grpSp>
        <p:nvGrpSpPr>
          <p:cNvPr name="Group 31" id="31"/>
          <p:cNvGrpSpPr/>
          <p:nvPr/>
        </p:nvGrpSpPr>
        <p:grpSpPr>
          <a:xfrm rot="0">
            <a:off x="6597143" y="1355576"/>
            <a:ext cx="3612613" cy="688408"/>
            <a:chOff x="0" y="0"/>
            <a:chExt cx="951470" cy="181309"/>
          </a:xfrm>
        </p:grpSpPr>
        <p:sp>
          <p:nvSpPr>
            <p:cNvPr name="Freeform 32" id="32"/>
            <p:cNvSpPr/>
            <p:nvPr/>
          </p:nvSpPr>
          <p:spPr>
            <a:xfrm flipH="false" flipV="false" rot="0">
              <a:off x="0" y="0"/>
              <a:ext cx="951470" cy="181309"/>
            </a:xfrm>
            <a:custGeom>
              <a:avLst/>
              <a:gdLst/>
              <a:ahLst/>
              <a:cxnLst/>
              <a:rect r="r" b="b" t="t" l="l"/>
              <a:pathLst>
                <a:path h="181309" w="951470">
                  <a:moveTo>
                    <a:pt x="0" y="0"/>
                  </a:moveTo>
                  <a:lnTo>
                    <a:pt x="951470" y="0"/>
                  </a:lnTo>
                  <a:lnTo>
                    <a:pt x="951470" y="181309"/>
                  </a:lnTo>
                  <a:lnTo>
                    <a:pt x="0" y="181309"/>
                  </a:lnTo>
                  <a:close/>
                </a:path>
              </a:pathLst>
            </a:custGeom>
            <a:solidFill>
              <a:srgbClr val="064FB8"/>
            </a:solidFill>
          </p:spPr>
        </p:sp>
        <p:sp>
          <p:nvSpPr>
            <p:cNvPr name="TextBox 33" id="33"/>
            <p:cNvSpPr txBox="true"/>
            <p:nvPr/>
          </p:nvSpPr>
          <p:spPr>
            <a:xfrm>
              <a:off x="0" y="-57150"/>
              <a:ext cx="951470" cy="238459"/>
            </a:xfrm>
            <a:prstGeom prst="rect">
              <a:avLst/>
            </a:prstGeom>
          </p:spPr>
          <p:txBody>
            <a:bodyPr anchor="ctr" rtlCol="false" tIns="50800" lIns="50800" bIns="50800" rIns="50800"/>
            <a:lstStyle/>
            <a:p>
              <a:pPr algn="ctr">
                <a:lnSpc>
                  <a:spcPts val="2604"/>
                </a:lnSpc>
              </a:pPr>
            </a:p>
          </p:txBody>
        </p:sp>
      </p:grpSp>
      <p:sp>
        <p:nvSpPr>
          <p:cNvPr name="TextBox 34" id="34"/>
          <p:cNvSpPr txBox="true"/>
          <p:nvPr/>
        </p:nvSpPr>
        <p:spPr>
          <a:xfrm rot="0">
            <a:off x="6597143" y="1475308"/>
            <a:ext cx="3612613" cy="657606"/>
          </a:xfrm>
          <a:prstGeom prst="rect">
            <a:avLst/>
          </a:prstGeom>
        </p:spPr>
        <p:txBody>
          <a:bodyPr anchor="t" rtlCol="false" tIns="0" lIns="0" bIns="0" rIns="0">
            <a:spAutoFit/>
          </a:bodyPr>
          <a:lstStyle/>
          <a:p>
            <a:pPr algn="ctr">
              <a:lnSpc>
                <a:spcPts val="2604"/>
              </a:lnSpc>
            </a:pPr>
            <a:r>
              <a:rPr lang="en-US" b="true" sz="1860">
                <a:solidFill>
                  <a:srgbClr val="FDFDFD"/>
                </a:solidFill>
                <a:latin typeface="Poppins Bold"/>
                <a:ea typeface="Poppins Bold"/>
                <a:cs typeface="Poppins Bold"/>
                <a:sym typeface="Poppins Bold"/>
              </a:rPr>
              <a:t>CHANNELS &amp; EXT. FACTORS</a:t>
            </a:r>
          </a:p>
          <a:p>
            <a:pPr algn="ctr">
              <a:lnSpc>
                <a:spcPts val="2604"/>
              </a:lnSpc>
              <a:spcBef>
                <a:spcPct val="0"/>
              </a:spcBef>
            </a:pPr>
          </a:p>
        </p:txBody>
      </p:sp>
      <p:grpSp>
        <p:nvGrpSpPr>
          <p:cNvPr name="Group 35" id="35"/>
          <p:cNvGrpSpPr/>
          <p:nvPr/>
        </p:nvGrpSpPr>
        <p:grpSpPr>
          <a:xfrm rot="0">
            <a:off x="6597143" y="2211308"/>
            <a:ext cx="3612613" cy="688408"/>
            <a:chOff x="0" y="0"/>
            <a:chExt cx="951470" cy="181309"/>
          </a:xfrm>
        </p:grpSpPr>
        <p:sp>
          <p:nvSpPr>
            <p:cNvPr name="Freeform 36" id="36"/>
            <p:cNvSpPr/>
            <p:nvPr/>
          </p:nvSpPr>
          <p:spPr>
            <a:xfrm flipH="false" flipV="false" rot="0">
              <a:off x="0" y="0"/>
              <a:ext cx="951470" cy="181309"/>
            </a:xfrm>
            <a:custGeom>
              <a:avLst/>
              <a:gdLst/>
              <a:ahLst/>
              <a:cxnLst/>
              <a:rect r="r" b="b" t="t" l="l"/>
              <a:pathLst>
                <a:path h="181309" w="951470">
                  <a:moveTo>
                    <a:pt x="0" y="0"/>
                  </a:moveTo>
                  <a:lnTo>
                    <a:pt x="951470" y="0"/>
                  </a:lnTo>
                  <a:lnTo>
                    <a:pt x="951470" y="181309"/>
                  </a:lnTo>
                  <a:lnTo>
                    <a:pt x="0" y="181309"/>
                  </a:lnTo>
                  <a:close/>
                </a:path>
              </a:pathLst>
            </a:custGeom>
            <a:solidFill>
              <a:srgbClr val="064FB8"/>
            </a:solidFill>
          </p:spPr>
        </p:sp>
        <p:sp>
          <p:nvSpPr>
            <p:cNvPr name="TextBox 37" id="37"/>
            <p:cNvSpPr txBox="true"/>
            <p:nvPr/>
          </p:nvSpPr>
          <p:spPr>
            <a:xfrm>
              <a:off x="0" y="-57150"/>
              <a:ext cx="951470" cy="238459"/>
            </a:xfrm>
            <a:prstGeom prst="rect">
              <a:avLst/>
            </a:prstGeom>
          </p:spPr>
          <p:txBody>
            <a:bodyPr anchor="ctr" rtlCol="false" tIns="50800" lIns="50800" bIns="50800" rIns="50800"/>
            <a:lstStyle/>
            <a:p>
              <a:pPr algn="ctr">
                <a:lnSpc>
                  <a:spcPts val="2604"/>
                </a:lnSpc>
              </a:pPr>
            </a:p>
          </p:txBody>
        </p:sp>
      </p:grpSp>
      <p:sp>
        <p:nvSpPr>
          <p:cNvPr name="TextBox 38" id="38"/>
          <p:cNvSpPr txBox="true"/>
          <p:nvPr/>
        </p:nvSpPr>
        <p:spPr>
          <a:xfrm rot="0">
            <a:off x="6597143" y="2331039"/>
            <a:ext cx="3612613" cy="657606"/>
          </a:xfrm>
          <a:prstGeom prst="rect">
            <a:avLst/>
          </a:prstGeom>
        </p:spPr>
        <p:txBody>
          <a:bodyPr anchor="t" rtlCol="false" tIns="0" lIns="0" bIns="0" rIns="0">
            <a:spAutoFit/>
          </a:bodyPr>
          <a:lstStyle/>
          <a:p>
            <a:pPr algn="ctr">
              <a:lnSpc>
                <a:spcPts val="2604"/>
              </a:lnSpc>
            </a:pPr>
            <a:r>
              <a:rPr lang="en-US" b="true" sz="1860">
                <a:solidFill>
                  <a:srgbClr val="FDFDFD"/>
                </a:solidFill>
                <a:latin typeface="Poppins Bold"/>
                <a:ea typeface="Poppins Bold"/>
                <a:cs typeface="Poppins Bold"/>
                <a:sym typeface="Poppins Bold"/>
              </a:rPr>
              <a:t>ADSTOCK (DECAY = 0.3)</a:t>
            </a:r>
          </a:p>
          <a:p>
            <a:pPr algn="ctr">
              <a:lnSpc>
                <a:spcPts val="2604"/>
              </a:lnSpc>
              <a:spcBef>
                <a:spcPct val="0"/>
              </a:spcBef>
            </a:pPr>
          </a:p>
        </p:txBody>
      </p:sp>
      <p:grpSp>
        <p:nvGrpSpPr>
          <p:cNvPr name="Group 39" id="39"/>
          <p:cNvGrpSpPr/>
          <p:nvPr/>
        </p:nvGrpSpPr>
        <p:grpSpPr>
          <a:xfrm rot="0">
            <a:off x="6657516" y="3763223"/>
            <a:ext cx="3612613" cy="688408"/>
            <a:chOff x="0" y="0"/>
            <a:chExt cx="951470" cy="181309"/>
          </a:xfrm>
        </p:grpSpPr>
        <p:sp>
          <p:nvSpPr>
            <p:cNvPr name="Freeform 40" id="40"/>
            <p:cNvSpPr/>
            <p:nvPr/>
          </p:nvSpPr>
          <p:spPr>
            <a:xfrm flipH="false" flipV="false" rot="0">
              <a:off x="0" y="0"/>
              <a:ext cx="951470" cy="181309"/>
            </a:xfrm>
            <a:custGeom>
              <a:avLst/>
              <a:gdLst/>
              <a:ahLst/>
              <a:cxnLst/>
              <a:rect r="r" b="b" t="t" l="l"/>
              <a:pathLst>
                <a:path h="181309" w="951470">
                  <a:moveTo>
                    <a:pt x="0" y="0"/>
                  </a:moveTo>
                  <a:lnTo>
                    <a:pt x="951470" y="0"/>
                  </a:lnTo>
                  <a:lnTo>
                    <a:pt x="951470" y="181309"/>
                  </a:lnTo>
                  <a:lnTo>
                    <a:pt x="0" y="181309"/>
                  </a:lnTo>
                  <a:close/>
                </a:path>
              </a:pathLst>
            </a:custGeom>
            <a:solidFill>
              <a:srgbClr val="064FB8"/>
            </a:solidFill>
          </p:spPr>
        </p:sp>
        <p:sp>
          <p:nvSpPr>
            <p:cNvPr name="TextBox 41" id="41"/>
            <p:cNvSpPr txBox="true"/>
            <p:nvPr/>
          </p:nvSpPr>
          <p:spPr>
            <a:xfrm>
              <a:off x="0" y="-57150"/>
              <a:ext cx="951470" cy="238459"/>
            </a:xfrm>
            <a:prstGeom prst="rect">
              <a:avLst/>
            </a:prstGeom>
          </p:spPr>
          <p:txBody>
            <a:bodyPr anchor="ctr" rtlCol="false" tIns="50800" lIns="50800" bIns="50800" rIns="50800"/>
            <a:lstStyle/>
            <a:p>
              <a:pPr algn="ctr">
                <a:lnSpc>
                  <a:spcPts val="2604"/>
                </a:lnSpc>
              </a:pPr>
            </a:p>
          </p:txBody>
        </p:sp>
      </p:grpSp>
      <p:sp>
        <p:nvSpPr>
          <p:cNvPr name="TextBox 42" id="42"/>
          <p:cNvSpPr txBox="true"/>
          <p:nvPr/>
        </p:nvSpPr>
        <p:spPr>
          <a:xfrm rot="0">
            <a:off x="6657516" y="3882955"/>
            <a:ext cx="3612613" cy="657606"/>
          </a:xfrm>
          <a:prstGeom prst="rect">
            <a:avLst/>
          </a:prstGeom>
        </p:spPr>
        <p:txBody>
          <a:bodyPr anchor="t" rtlCol="false" tIns="0" lIns="0" bIns="0" rIns="0">
            <a:spAutoFit/>
          </a:bodyPr>
          <a:lstStyle/>
          <a:p>
            <a:pPr algn="ctr">
              <a:lnSpc>
                <a:spcPts val="2604"/>
              </a:lnSpc>
            </a:pPr>
            <a:r>
              <a:rPr lang="en-US" b="true" sz="1860">
                <a:solidFill>
                  <a:srgbClr val="FDFDFD"/>
                </a:solidFill>
                <a:latin typeface="Poppins Bold"/>
                <a:ea typeface="Poppins Bold"/>
                <a:cs typeface="Poppins Bold"/>
                <a:sym typeface="Poppins Bold"/>
              </a:rPr>
              <a:t>BAYESIAN INFERENCE</a:t>
            </a:r>
          </a:p>
          <a:p>
            <a:pPr algn="ctr">
              <a:lnSpc>
                <a:spcPts val="2604"/>
              </a:lnSpc>
              <a:spcBef>
                <a:spcPct val="0"/>
              </a:spcBef>
            </a:pPr>
          </a:p>
        </p:txBody>
      </p:sp>
      <p:grpSp>
        <p:nvGrpSpPr>
          <p:cNvPr name="Group 43" id="43"/>
          <p:cNvGrpSpPr/>
          <p:nvPr/>
        </p:nvGrpSpPr>
        <p:grpSpPr>
          <a:xfrm rot="0">
            <a:off x="10692983" y="3763223"/>
            <a:ext cx="2558684" cy="688408"/>
            <a:chOff x="0" y="0"/>
            <a:chExt cx="673892" cy="181309"/>
          </a:xfrm>
        </p:grpSpPr>
        <p:sp>
          <p:nvSpPr>
            <p:cNvPr name="Freeform 44" id="44"/>
            <p:cNvSpPr/>
            <p:nvPr/>
          </p:nvSpPr>
          <p:spPr>
            <a:xfrm flipH="false" flipV="false" rot="0">
              <a:off x="0" y="0"/>
              <a:ext cx="673892" cy="181309"/>
            </a:xfrm>
            <a:custGeom>
              <a:avLst/>
              <a:gdLst/>
              <a:ahLst/>
              <a:cxnLst/>
              <a:rect r="r" b="b" t="t" l="l"/>
              <a:pathLst>
                <a:path h="181309" w="673892">
                  <a:moveTo>
                    <a:pt x="0" y="0"/>
                  </a:moveTo>
                  <a:lnTo>
                    <a:pt x="673892" y="0"/>
                  </a:lnTo>
                  <a:lnTo>
                    <a:pt x="673892" y="181309"/>
                  </a:lnTo>
                  <a:lnTo>
                    <a:pt x="0" y="181309"/>
                  </a:lnTo>
                  <a:close/>
                </a:path>
              </a:pathLst>
            </a:custGeom>
            <a:solidFill>
              <a:srgbClr val="064FB8"/>
            </a:solidFill>
          </p:spPr>
        </p:sp>
        <p:sp>
          <p:nvSpPr>
            <p:cNvPr name="TextBox 45" id="45"/>
            <p:cNvSpPr txBox="true"/>
            <p:nvPr/>
          </p:nvSpPr>
          <p:spPr>
            <a:xfrm>
              <a:off x="0" y="-57150"/>
              <a:ext cx="673892" cy="238459"/>
            </a:xfrm>
            <a:prstGeom prst="rect">
              <a:avLst/>
            </a:prstGeom>
          </p:spPr>
          <p:txBody>
            <a:bodyPr anchor="ctr" rtlCol="false" tIns="50800" lIns="50800" bIns="50800" rIns="50800"/>
            <a:lstStyle/>
            <a:p>
              <a:pPr algn="ctr">
                <a:lnSpc>
                  <a:spcPts val="2604"/>
                </a:lnSpc>
              </a:pPr>
            </a:p>
          </p:txBody>
        </p:sp>
      </p:grpSp>
      <p:sp>
        <p:nvSpPr>
          <p:cNvPr name="TextBox 46" id="46"/>
          <p:cNvSpPr txBox="true"/>
          <p:nvPr/>
        </p:nvSpPr>
        <p:spPr>
          <a:xfrm rot="0">
            <a:off x="10692983" y="3882955"/>
            <a:ext cx="2558684" cy="657606"/>
          </a:xfrm>
          <a:prstGeom prst="rect">
            <a:avLst/>
          </a:prstGeom>
        </p:spPr>
        <p:txBody>
          <a:bodyPr anchor="t" rtlCol="false" tIns="0" lIns="0" bIns="0" rIns="0">
            <a:spAutoFit/>
          </a:bodyPr>
          <a:lstStyle/>
          <a:p>
            <a:pPr algn="ctr">
              <a:lnSpc>
                <a:spcPts val="2604"/>
              </a:lnSpc>
            </a:pPr>
            <a:r>
              <a:rPr lang="en-US" b="true" sz="1860">
                <a:solidFill>
                  <a:srgbClr val="FDFDFD"/>
                </a:solidFill>
                <a:latin typeface="Poppins Bold"/>
                <a:ea typeface="Poppins Bold"/>
                <a:cs typeface="Poppins Bold"/>
                <a:sym typeface="Poppins Bold"/>
              </a:rPr>
              <a:t>ROI ESTIMATION</a:t>
            </a:r>
          </a:p>
          <a:p>
            <a:pPr algn="ctr">
              <a:lnSpc>
                <a:spcPts val="2604"/>
              </a:lnSpc>
              <a:spcBef>
                <a:spcPct val="0"/>
              </a:spcBef>
            </a:pPr>
          </a:p>
        </p:txBody>
      </p:sp>
      <p:sp>
        <p:nvSpPr>
          <p:cNvPr name="AutoShape 47" id="47"/>
          <p:cNvSpPr/>
          <p:nvPr/>
        </p:nvSpPr>
        <p:spPr>
          <a:xfrm flipV="true">
            <a:off x="6149468" y="1699781"/>
            <a:ext cx="447675" cy="516285"/>
          </a:xfrm>
          <a:prstGeom prst="line">
            <a:avLst/>
          </a:prstGeom>
          <a:ln cap="flat" w="38100">
            <a:solidFill>
              <a:srgbClr val="000000"/>
            </a:solidFill>
            <a:prstDash val="solid"/>
            <a:headEnd type="none" len="sm" w="sm"/>
            <a:tailEnd type="none" len="sm" w="sm"/>
          </a:ln>
        </p:spPr>
      </p:sp>
      <p:sp>
        <p:nvSpPr>
          <p:cNvPr name="AutoShape 48" id="48"/>
          <p:cNvSpPr/>
          <p:nvPr/>
        </p:nvSpPr>
        <p:spPr>
          <a:xfrm>
            <a:off x="6149468" y="2216066"/>
            <a:ext cx="447675" cy="339446"/>
          </a:xfrm>
          <a:prstGeom prst="line">
            <a:avLst/>
          </a:prstGeom>
          <a:ln cap="flat" w="38100">
            <a:solidFill>
              <a:srgbClr val="000000"/>
            </a:solidFill>
            <a:prstDash val="solid"/>
            <a:headEnd type="none" len="sm" w="sm"/>
            <a:tailEnd type="none" len="sm" w="sm"/>
          </a:ln>
        </p:spPr>
      </p:sp>
      <p:sp>
        <p:nvSpPr>
          <p:cNvPr name="AutoShape 49" id="49"/>
          <p:cNvSpPr/>
          <p:nvPr/>
        </p:nvSpPr>
        <p:spPr>
          <a:xfrm>
            <a:off x="6149468" y="4078408"/>
            <a:ext cx="508048" cy="29020"/>
          </a:xfrm>
          <a:prstGeom prst="line">
            <a:avLst/>
          </a:prstGeom>
          <a:ln cap="flat" w="38100">
            <a:solidFill>
              <a:srgbClr val="000000"/>
            </a:solidFill>
            <a:prstDash val="solid"/>
            <a:headEnd type="none" len="sm" w="sm"/>
            <a:tailEnd type="none" len="sm" w="sm"/>
          </a:ln>
        </p:spPr>
      </p:sp>
      <p:sp>
        <p:nvSpPr>
          <p:cNvPr name="AutoShape 50" id="50"/>
          <p:cNvSpPr/>
          <p:nvPr/>
        </p:nvSpPr>
        <p:spPr>
          <a:xfrm flipV="true">
            <a:off x="2580951" y="2216066"/>
            <a:ext cx="504825" cy="2723560"/>
          </a:xfrm>
          <a:prstGeom prst="line">
            <a:avLst/>
          </a:prstGeom>
          <a:ln cap="flat" w="38100">
            <a:solidFill>
              <a:srgbClr val="000000"/>
            </a:solidFill>
            <a:prstDash val="solid"/>
            <a:headEnd type="none" len="sm" w="sm"/>
            <a:tailEnd type="none" len="sm" w="sm"/>
          </a:ln>
        </p:spPr>
      </p:sp>
      <p:sp>
        <p:nvSpPr>
          <p:cNvPr name="AutoShape 51" id="51"/>
          <p:cNvSpPr/>
          <p:nvPr/>
        </p:nvSpPr>
        <p:spPr>
          <a:xfrm flipV="true">
            <a:off x="2580951" y="4107428"/>
            <a:ext cx="504825" cy="832199"/>
          </a:xfrm>
          <a:prstGeom prst="line">
            <a:avLst/>
          </a:prstGeom>
          <a:ln cap="flat" w="38100">
            <a:solidFill>
              <a:srgbClr val="000000"/>
            </a:solidFill>
            <a:prstDash val="solid"/>
            <a:headEnd type="none" len="sm" w="sm"/>
            <a:tailEnd type="none" len="sm" w="sm"/>
          </a:ln>
        </p:spPr>
      </p:sp>
      <p:sp>
        <p:nvSpPr>
          <p:cNvPr name="AutoShape 52" id="52"/>
          <p:cNvSpPr/>
          <p:nvPr/>
        </p:nvSpPr>
        <p:spPr>
          <a:xfrm>
            <a:off x="2580951" y="4939626"/>
            <a:ext cx="504825" cy="716201"/>
          </a:xfrm>
          <a:prstGeom prst="line">
            <a:avLst/>
          </a:prstGeom>
          <a:ln cap="flat" w="38100">
            <a:solidFill>
              <a:srgbClr val="000000"/>
            </a:solidFill>
            <a:prstDash val="solid"/>
            <a:headEnd type="none" len="sm" w="sm"/>
            <a:tailEnd type="none" len="sm" w="sm"/>
          </a:ln>
        </p:spPr>
      </p:sp>
      <p:sp>
        <p:nvSpPr>
          <p:cNvPr name="AutoShape 53" id="53"/>
          <p:cNvSpPr/>
          <p:nvPr/>
        </p:nvSpPr>
        <p:spPr>
          <a:xfrm flipV="true">
            <a:off x="10270129" y="4107428"/>
            <a:ext cx="422854" cy="0"/>
          </a:xfrm>
          <a:prstGeom prst="line">
            <a:avLst/>
          </a:prstGeom>
          <a:ln cap="flat" w="38100">
            <a:solidFill>
              <a:srgbClr val="000000"/>
            </a:solidFill>
            <a:prstDash val="solid"/>
            <a:headEnd type="none" len="sm" w="sm"/>
            <a:tailEnd type="none" len="sm" w="sm"/>
          </a:ln>
        </p:spPr>
      </p:sp>
      <p:grpSp>
        <p:nvGrpSpPr>
          <p:cNvPr name="Group 54" id="54"/>
          <p:cNvGrpSpPr/>
          <p:nvPr/>
        </p:nvGrpSpPr>
        <p:grpSpPr>
          <a:xfrm rot="0">
            <a:off x="13917930" y="2750774"/>
            <a:ext cx="4216062" cy="688408"/>
            <a:chOff x="0" y="0"/>
            <a:chExt cx="1110403" cy="181309"/>
          </a:xfrm>
        </p:grpSpPr>
        <p:sp>
          <p:nvSpPr>
            <p:cNvPr name="Freeform 55" id="55"/>
            <p:cNvSpPr/>
            <p:nvPr/>
          </p:nvSpPr>
          <p:spPr>
            <a:xfrm flipH="false" flipV="false" rot="0">
              <a:off x="0" y="0"/>
              <a:ext cx="1110403" cy="181309"/>
            </a:xfrm>
            <a:custGeom>
              <a:avLst/>
              <a:gdLst/>
              <a:ahLst/>
              <a:cxnLst/>
              <a:rect r="r" b="b" t="t" l="l"/>
              <a:pathLst>
                <a:path h="181309" w="1110403">
                  <a:moveTo>
                    <a:pt x="0" y="0"/>
                  </a:moveTo>
                  <a:lnTo>
                    <a:pt x="1110403" y="0"/>
                  </a:lnTo>
                  <a:lnTo>
                    <a:pt x="1110403" y="181309"/>
                  </a:lnTo>
                  <a:lnTo>
                    <a:pt x="0" y="181309"/>
                  </a:lnTo>
                  <a:close/>
                </a:path>
              </a:pathLst>
            </a:custGeom>
            <a:solidFill>
              <a:srgbClr val="064FB8"/>
            </a:solidFill>
          </p:spPr>
        </p:sp>
        <p:sp>
          <p:nvSpPr>
            <p:cNvPr name="TextBox 56" id="56"/>
            <p:cNvSpPr txBox="true"/>
            <p:nvPr/>
          </p:nvSpPr>
          <p:spPr>
            <a:xfrm>
              <a:off x="0" y="-57150"/>
              <a:ext cx="1110403" cy="238459"/>
            </a:xfrm>
            <a:prstGeom prst="rect">
              <a:avLst/>
            </a:prstGeom>
          </p:spPr>
          <p:txBody>
            <a:bodyPr anchor="ctr" rtlCol="false" tIns="50800" lIns="50800" bIns="50800" rIns="50800"/>
            <a:lstStyle/>
            <a:p>
              <a:pPr algn="ctr">
                <a:lnSpc>
                  <a:spcPts val="2604"/>
                </a:lnSpc>
              </a:pPr>
            </a:p>
          </p:txBody>
        </p:sp>
      </p:grpSp>
      <p:sp>
        <p:nvSpPr>
          <p:cNvPr name="TextBox 57" id="57"/>
          <p:cNvSpPr txBox="true"/>
          <p:nvPr/>
        </p:nvSpPr>
        <p:spPr>
          <a:xfrm rot="0">
            <a:off x="13917930" y="2870506"/>
            <a:ext cx="4170106" cy="981456"/>
          </a:xfrm>
          <a:prstGeom prst="rect">
            <a:avLst/>
          </a:prstGeom>
        </p:spPr>
        <p:txBody>
          <a:bodyPr anchor="t" rtlCol="false" tIns="0" lIns="0" bIns="0" rIns="0">
            <a:spAutoFit/>
          </a:bodyPr>
          <a:lstStyle/>
          <a:p>
            <a:pPr algn="ctr">
              <a:lnSpc>
                <a:spcPts val="2604"/>
              </a:lnSpc>
            </a:pPr>
            <a:r>
              <a:rPr lang="en-US" b="true" sz="1860">
                <a:solidFill>
                  <a:srgbClr val="FDFDFD"/>
                </a:solidFill>
                <a:latin typeface="Poppins Bold"/>
                <a:ea typeface="Poppins Bold"/>
                <a:cs typeface="Poppins Bold"/>
                <a:sym typeface="Poppins Bold"/>
              </a:rPr>
              <a:t>ROI = PROFIT / INVESTMENT</a:t>
            </a:r>
          </a:p>
          <a:p>
            <a:pPr algn="ctr">
              <a:lnSpc>
                <a:spcPts val="2604"/>
              </a:lnSpc>
            </a:pPr>
          </a:p>
          <a:p>
            <a:pPr algn="ctr">
              <a:lnSpc>
                <a:spcPts val="2604"/>
              </a:lnSpc>
              <a:spcBef>
                <a:spcPct val="0"/>
              </a:spcBef>
            </a:pPr>
          </a:p>
        </p:txBody>
      </p:sp>
      <p:grpSp>
        <p:nvGrpSpPr>
          <p:cNvPr name="Group 58" id="58"/>
          <p:cNvGrpSpPr/>
          <p:nvPr/>
        </p:nvGrpSpPr>
        <p:grpSpPr>
          <a:xfrm rot="0">
            <a:off x="13917930" y="3601108"/>
            <a:ext cx="4216062" cy="1061675"/>
            <a:chOff x="0" y="0"/>
            <a:chExt cx="1110403" cy="279618"/>
          </a:xfrm>
        </p:grpSpPr>
        <p:sp>
          <p:nvSpPr>
            <p:cNvPr name="Freeform 59" id="59"/>
            <p:cNvSpPr/>
            <p:nvPr/>
          </p:nvSpPr>
          <p:spPr>
            <a:xfrm flipH="false" flipV="false" rot="0">
              <a:off x="0" y="0"/>
              <a:ext cx="1110403" cy="279618"/>
            </a:xfrm>
            <a:custGeom>
              <a:avLst/>
              <a:gdLst/>
              <a:ahLst/>
              <a:cxnLst/>
              <a:rect r="r" b="b" t="t" l="l"/>
              <a:pathLst>
                <a:path h="279618" w="1110403">
                  <a:moveTo>
                    <a:pt x="0" y="0"/>
                  </a:moveTo>
                  <a:lnTo>
                    <a:pt x="1110403" y="0"/>
                  </a:lnTo>
                  <a:lnTo>
                    <a:pt x="1110403" y="279618"/>
                  </a:lnTo>
                  <a:lnTo>
                    <a:pt x="0" y="279618"/>
                  </a:lnTo>
                  <a:close/>
                </a:path>
              </a:pathLst>
            </a:custGeom>
            <a:solidFill>
              <a:srgbClr val="064FB8"/>
            </a:solidFill>
          </p:spPr>
        </p:sp>
        <p:sp>
          <p:nvSpPr>
            <p:cNvPr name="TextBox 60" id="60"/>
            <p:cNvSpPr txBox="true"/>
            <p:nvPr/>
          </p:nvSpPr>
          <p:spPr>
            <a:xfrm>
              <a:off x="0" y="-57150"/>
              <a:ext cx="1110403" cy="336768"/>
            </a:xfrm>
            <a:prstGeom prst="rect">
              <a:avLst/>
            </a:prstGeom>
          </p:spPr>
          <p:txBody>
            <a:bodyPr anchor="ctr" rtlCol="false" tIns="50800" lIns="50800" bIns="50800" rIns="50800"/>
            <a:lstStyle/>
            <a:p>
              <a:pPr algn="ctr">
                <a:lnSpc>
                  <a:spcPts val="2604"/>
                </a:lnSpc>
              </a:pPr>
            </a:p>
          </p:txBody>
        </p:sp>
      </p:grpSp>
      <p:sp>
        <p:nvSpPr>
          <p:cNvPr name="TextBox 61" id="61"/>
          <p:cNvSpPr txBox="true"/>
          <p:nvPr/>
        </p:nvSpPr>
        <p:spPr>
          <a:xfrm rot="0">
            <a:off x="13917930" y="3720839"/>
            <a:ext cx="4216062" cy="65760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PREDICT REVENUE USING ROI + INITIAL SPEND</a:t>
            </a:r>
          </a:p>
        </p:txBody>
      </p:sp>
      <p:grpSp>
        <p:nvGrpSpPr>
          <p:cNvPr name="Group 62" id="62"/>
          <p:cNvGrpSpPr/>
          <p:nvPr/>
        </p:nvGrpSpPr>
        <p:grpSpPr>
          <a:xfrm rot="0">
            <a:off x="13936980" y="4864912"/>
            <a:ext cx="4216062" cy="986072"/>
            <a:chOff x="0" y="0"/>
            <a:chExt cx="1110403" cy="259706"/>
          </a:xfrm>
        </p:grpSpPr>
        <p:sp>
          <p:nvSpPr>
            <p:cNvPr name="Freeform 63" id="63"/>
            <p:cNvSpPr/>
            <p:nvPr/>
          </p:nvSpPr>
          <p:spPr>
            <a:xfrm flipH="false" flipV="false" rot="0">
              <a:off x="0" y="0"/>
              <a:ext cx="1110403" cy="259706"/>
            </a:xfrm>
            <a:custGeom>
              <a:avLst/>
              <a:gdLst/>
              <a:ahLst/>
              <a:cxnLst/>
              <a:rect r="r" b="b" t="t" l="l"/>
              <a:pathLst>
                <a:path h="259706" w="1110403">
                  <a:moveTo>
                    <a:pt x="0" y="0"/>
                  </a:moveTo>
                  <a:lnTo>
                    <a:pt x="1110403" y="0"/>
                  </a:lnTo>
                  <a:lnTo>
                    <a:pt x="1110403" y="259706"/>
                  </a:lnTo>
                  <a:lnTo>
                    <a:pt x="0" y="259706"/>
                  </a:lnTo>
                  <a:close/>
                </a:path>
              </a:pathLst>
            </a:custGeom>
            <a:solidFill>
              <a:srgbClr val="064FB8"/>
            </a:solidFill>
          </p:spPr>
        </p:sp>
        <p:sp>
          <p:nvSpPr>
            <p:cNvPr name="TextBox 64" id="64"/>
            <p:cNvSpPr txBox="true"/>
            <p:nvPr/>
          </p:nvSpPr>
          <p:spPr>
            <a:xfrm>
              <a:off x="0" y="-57150"/>
              <a:ext cx="1110403" cy="316856"/>
            </a:xfrm>
            <a:prstGeom prst="rect">
              <a:avLst/>
            </a:prstGeom>
          </p:spPr>
          <p:txBody>
            <a:bodyPr anchor="ctr" rtlCol="false" tIns="50800" lIns="50800" bIns="50800" rIns="50800"/>
            <a:lstStyle/>
            <a:p>
              <a:pPr algn="ctr">
                <a:lnSpc>
                  <a:spcPts val="2604"/>
                </a:lnSpc>
              </a:pPr>
            </a:p>
          </p:txBody>
        </p:sp>
      </p:grpSp>
      <p:sp>
        <p:nvSpPr>
          <p:cNvPr name="TextBox 65" id="65"/>
          <p:cNvSpPr txBox="true"/>
          <p:nvPr/>
        </p:nvSpPr>
        <p:spPr>
          <a:xfrm rot="0">
            <a:off x="13917930" y="4944439"/>
            <a:ext cx="4216062" cy="981456"/>
          </a:xfrm>
          <a:prstGeom prst="rect">
            <a:avLst/>
          </a:prstGeom>
        </p:spPr>
        <p:txBody>
          <a:bodyPr anchor="t" rtlCol="false" tIns="0" lIns="0" bIns="0" rIns="0">
            <a:spAutoFit/>
          </a:bodyPr>
          <a:lstStyle/>
          <a:p>
            <a:pPr algn="ctr">
              <a:lnSpc>
                <a:spcPts val="2604"/>
              </a:lnSpc>
            </a:pPr>
            <a:r>
              <a:rPr lang="en-US" b="true" sz="1860">
                <a:solidFill>
                  <a:srgbClr val="FDFDFD"/>
                </a:solidFill>
                <a:latin typeface="Poppins Bold"/>
                <a:ea typeface="Poppins Bold"/>
                <a:cs typeface="Poppins Bold"/>
                <a:sym typeface="Poppins Bold"/>
              </a:rPr>
              <a:t>REVENUE CONSTRAINT: ±5% OF ORIGINAL</a:t>
            </a:r>
          </a:p>
          <a:p>
            <a:pPr algn="ctr">
              <a:lnSpc>
                <a:spcPts val="2604"/>
              </a:lnSpc>
              <a:spcBef>
                <a:spcPct val="0"/>
              </a:spcBef>
            </a:pPr>
          </a:p>
        </p:txBody>
      </p:sp>
      <p:sp>
        <p:nvSpPr>
          <p:cNvPr name="AutoShape 66" id="66"/>
          <p:cNvSpPr/>
          <p:nvPr/>
        </p:nvSpPr>
        <p:spPr>
          <a:xfrm flipV="true">
            <a:off x="13251667" y="3094979"/>
            <a:ext cx="666263" cy="1012449"/>
          </a:xfrm>
          <a:prstGeom prst="line">
            <a:avLst/>
          </a:prstGeom>
          <a:ln cap="flat" w="38100">
            <a:solidFill>
              <a:srgbClr val="000000"/>
            </a:solidFill>
            <a:prstDash val="solid"/>
            <a:headEnd type="none" len="sm" w="sm"/>
            <a:tailEnd type="none" len="sm" w="sm"/>
          </a:ln>
        </p:spPr>
      </p:sp>
      <p:sp>
        <p:nvSpPr>
          <p:cNvPr name="AutoShape 67" id="67"/>
          <p:cNvSpPr/>
          <p:nvPr/>
        </p:nvSpPr>
        <p:spPr>
          <a:xfrm flipV="true">
            <a:off x="13251667" y="4078217"/>
            <a:ext cx="666263" cy="29210"/>
          </a:xfrm>
          <a:prstGeom prst="line">
            <a:avLst/>
          </a:prstGeom>
          <a:ln cap="flat" w="38100">
            <a:solidFill>
              <a:srgbClr val="000000"/>
            </a:solidFill>
            <a:prstDash val="solid"/>
            <a:headEnd type="none" len="sm" w="sm"/>
            <a:tailEnd type="none" len="sm" w="sm"/>
          </a:ln>
        </p:spPr>
      </p:sp>
      <p:sp>
        <p:nvSpPr>
          <p:cNvPr name="AutoShape 68" id="68"/>
          <p:cNvSpPr/>
          <p:nvPr/>
        </p:nvSpPr>
        <p:spPr>
          <a:xfrm>
            <a:off x="13251667" y="4107428"/>
            <a:ext cx="685313" cy="1250521"/>
          </a:xfrm>
          <a:prstGeom prst="line">
            <a:avLst/>
          </a:prstGeom>
          <a:ln cap="flat" w="38100">
            <a:solidFill>
              <a:srgbClr val="000000"/>
            </a:solidFill>
            <a:prstDash val="solid"/>
            <a:headEnd type="none" len="sm" w="sm"/>
            <a:tailEnd type="none" len="sm" w="sm"/>
          </a:ln>
        </p:spPr>
      </p:sp>
      <p:grpSp>
        <p:nvGrpSpPr>
          <p:cNvPr name="Group 69" id="69"/>
          <p:cNvGrpSpPr/>
          <p:nvPr/>
        </p:nvGrpSpPr>
        <p:grpSpPr>
          <a:xfrm rot="0">
            <a:off x="6810661" y="4796565"/>
            <a:ext cx="3612613" cy="688408"/>
            <a:chOff x="0" y="0"/>
            <a:chExt cx="951470" cy="181309"/>
          </a:xfrm>
        </p:grpSpPr>
        <p:sp>
          <p:nvSpPr>
            <p:cNvPr name="Freeform 70" id="70"/>
            <p:cNvSpPr/>
            <p:nvPr/>
          </p:nvSpPr>
          <p:spPr>
            <a:xfrm flipH="false" flipV="false" rot="0">
              <a:off x="0" y="0"/>
              <a:ext cx="951470" cy="181309"/>
            </a:xfrm>
            <a:custGeom>
              <a:avLst/>
              <a:gdLst/>
              <a:ahLst/>
              <a:cxnLst/>
              <a:rect r="r" b="b" t="t" l="l"/>
              <a:pathLst>
                <a:path h="181309" w="951470">
                  <a:moveTo>
                    <a:pt x="0" y="0"/>
                  </a:moveTo>
                  <a:lnTo>
                    <a:pt x="951470" y="0"/>
                  </a:lnTo>
                  <a:lnTo>
                    <a:pt x="951470" y="181309"/>
                  </a:lnTo>
                  <a:lnTo>
                    <a:pt x="0" y="181309"/>
                  </a:lnTo>
                  <a:close/>
                </a:path>
              </a:pathLst>
            </a:custGeom>
            <a:solidFill>
              <a:srgbClr val="064FB8"/>
            </a:solidFill>
          </p:spPr>
        </p:sp>
        <p:sp>
          <p:nvSpPr>
            <p:cNvPr name="TextBox 71" id="71"/>
            <p:cNvSpPr txBox="true"/>
            <p:nvPr/>
          </p:nvSpPr>
          <p:spPr>
            <a:xfrm>
              <a:off x="0" y="-57150"/>
              <a:ext cx="951470" cy="238459"/>
            </a:xfrm>
            <a:prstGeom prst="rect">
              <a:avLst/>
            </a:prstGeom>
          </p:spPr>
          <p:txBody>
            <a:bodyPr anchor="ctr" rtlCol="false" tIns="50800" lIns="50800" bIns="50800" rIns="50800"/>
            <a:lstStyle/>
            <a:p>
              <a:pPr algn="ctr">
                <a:lnSpc>
                  <a:spcPts val="2604"/>
                </a:lnSpc>
              </a:pPr>
            </a:p>
          </p:txBody>
        </p:sp>
      </p:grpSp>
      <p:sp>
        <p:nvSpPr>
          <p:cNvPr name="TextBox 72" id="72"/>
          <p:cNvSpPr txBox="true"/>
          <p:nvPr/>
        </p:nvSpPr>
        <p:spPr>
          <a:xfrm rot="0">
            <a:off x="6810661" y="4916296"/>
            <a:ext cx="3612613" cy="657606"/>
          </a:xfrm>
          <a:prstGeom prst="rect">
            <a:avLst/>
          </a:prstGeom>
        </p:spPr>
        <p:txBody>
          <a:bodyPr anchor="t" rtlCol="false" tIns="0" lIns="0" bIns="0" rIns="0">
            <a:spAutoFit/>
          </a:bodyPr>
          <a:lstStyle/>
          <a:p>
            <a:pPr algn="ctr">
              <a:lnSpc>
                <a:spcPts val="2604"/>
              </a:lnSpc>
            </a:pPr>
            <a:r>
              <a:rPr lang="en-US" b="true" sz="1860">
                <a:solidFill>
                  <a:srgbClr val="FDFDFD"/>
                </a:solidFill>
                <a:latin typeface="Poppins Bold"/>
                <a:ea typeface="Poppins Bold"/>
                <a:cs typeface="Poppins Bold"/>
                <a:sym typeface="Poppins Bold"/>
              </a:rPr>
              <a:t>MAXIMIZE PROFIT</a:t>
            </a:r>
          </a:p>
          <a:p>
            <a:pPr algn="ctr">
              <a:lnSpc>
                <a:spcPts val="2604"/>
              </a:lnSpc>
              <a:spcBef>
                <a:spcPct val="0"/>
              </a:spcBef>
            </a:pPr>
          </a:p>
        </p:txBody>
      </p:sp>
      <p:grpSp>
        <p:nvGrpSpPr>
          <p:cNvPr name="Group 73" id="73"/>
          <p:cNvGrpSpPr/>
          <p:nvPr/>
        </p:nvGrpSpPr>
        <p:grpSpPr>
          <a:xfrm rot="0">
            <a:off x="6810661" y="5652296"/>
            <a:ext cx="3612613" cy="951891"/>
            <a:chOff x="0" y="0"/>
            <a:chExt cx="951470" cy="250704"/>
          </a:xfrm>
        </p:grpSpPr>
        <p:sp>
          <p:nvSpPr>
            <p:cNvPr name="Freeform 74" id="74"/>
            <p:cNvSpPr/>
            <p:nvPr/>
          </p:nvSpPr>
          <p:spPr>
            <a:xfrm flipH="false" flipV="false" rot="0">
              <a:off x="0" y="0"/>
              <a:ext cx="951470" cy="250704"/>
            </a:xfrm>
            <a:custGeom>
              <a:avLst/>
              <a:gdLst/>
              <a:ahLst/>
              <a:cxnLst/>
              <a:rect r="r" b="b" t="t" l="l"/>
              <a:pathLst>
                <a:path h="250704" w="951470">
                  <a:moveTo>
                    <a:pt x="0" y="0"/>
                  </a:moveTo>
                  <a:lnTo>
                    <a:pt x="951470" y="0"/>
                  </a:lnTo>
                  <a:lnTo>
                    <a:pt x="951470" y="250704"/>
                  </a:lnTo>
                  <a:lnTo>
                    <a:pt x="0" y="250704"/>
                  </a:lnTo>
                  <a:close/>
                </a:path>
              </a:pathLst>
            </a:custGeom>
            <a:solidFill>
              <a:srgbClr val="064FB8"/>
            </a:solidFill>
          </p:spPr>
        </p:sp>
        <p:sp>
          <p:nvSpPr>
            <p:cNvPr name="TextBox 75" id="75"/>
            <p:cNvSpPr txBox="true"/>
            <p:nvPr/>
          </p:nvSpPr>
          <p:spPr>
            <a:xfrm>
              <a:off x="0" y="-57150"/>
              <a:ext cx="951470" cy="307854"/>
            </a:xfrm>
            <a:prstGeom prst="rect">
              <a:avLst/>
            </a:prstGeom>
          </p:spPr>
          <p:txBody>
            <a:bodyPr anchor="ctr" rtlCol="false" tIns="50800" lIns="50800" bIns="50800" rIns="50800"/>
            <a:lstStyle/>
            <a:p>
              <a:pPr algn="ctr">
                <a:lnSpc>
                  <a:spcPts val="2604"/>
                </a:lnSpc>
              </a:pPr>
            </a:p>
          </p:txBody>
        </p:sp>
      </p:grpSp>
      <p:sp>
        <p:nvSpPr>
          <p:cNvPr name="TextBox 76" id="76"/>
          <p:cNvSpPr txBox="true"/>
          <p:nvPr/>
        </p:nvSpPr>
        <p:spPr>
          <a:xfrm rot="0">
            <a:off x="6810661" y="5679567"/>
            <a:ext cx="3612613" cy="981456"/>
          </a:xfrm>
          <a:prstGeom prst="rect">
            <a:avLst/>
          </a:prstGeom>
        </p:spPr>
        <p:txBody>
          <a:bodyPr anchor="t" rtlCol="false" tIns="0" lIns="0" bIns="0" rIns="0">
            <a:spAutoFit/>
          </a:bodyPr>
          <a:lstStyle/>
          <a:p>
            <a:pPr algn="ctr">
              <a:lnSpc>
                <a:spcPts val="2604"/>
              </a:lnSpc>
            </a:pPr>
            <a:r>
              <a:rPr lang="en-US" b="true" sz="1860">
                <a:solidFill>
                  <a:srgbClr val="FDFDFD"/>
                </a:solidFill>
                <a:latin typeface="Poppins Bold"/>
                <a:ea typeface="Poppins Bold"/>
                <a:cs typeface="Poppins Bold"/>
                <a:sym typeface="Poppins Bold"/>
              </a:rPr>
              <a:t>BUDGET ADJUSTMENT: </a:t>
            </a:r>
          </a:p>
          <a:p>
            <a:pPr algn="ctr">
              <a:lnSpc>
                <a:spcPts val="2604"/>
              </a:lnSpc>
            </a:pPr>
            <a:r>
              <a:rPr lang="en-US" b="true" sz="1860">
                <a:solidFill>
                  <a:srgbClr val="FDFDFD"/>
                </a:solidFill>
                <a:latin typeface="Poppins Bold"/>
                <a:ea typeface="Poppins Bold"/>
                <a:cs typeface="Poppins Bold"/>
                <a:sym typeface="Poppins Bold"/>
              </a:rPr>
              <a:t>80% – 120% RANGE</a:t>
            </a:r>
          </a:p>
          <a:p>
            <a:pPr algn="ctr">
              <a:lnSpc>
                <a:spcPts val="2604"/>
              </a:lnSpc>
              <a:spcBef>
                <a:spcPct val="0"/>
              </a:spcBef>
            </a:pPr>
          </a:p>
        </p:txBody>
      </p:sp>
      <p:sp>
        <p:nvSpPr>
          <p:cNvPr name="AutoShape 77" id="77"/>
          <p:cNvSpPr/>
          <p:nvPr/>
        </p:nvSpPr>
        <p:spPr>
          <a:xfrm flipV="true">
            <a:off x="6149468" y="5140769"/>
            <a:ext cx="661194" cy="515059"/>
          </a:xfrm>
          <a:prstGeom prst="line">
            <a:avLst/>
          </a:prstGeom>
          <a:ln cap="flat" w="38100">
            <a:solidFill>
              <a:srgbClr val="000000"/>
            </a:solidFill>
            <a:prstDash val="solid"/>
            <a:headEnd type="none" len="sm" w="sm"/>
            <a:tailEnd type="none" len="sm" w="sm"/>
          </a:ln>
        </p:spPr>
      </p:sp>
      <p:sp>
        <p:nvSpPr>
          <p:cNvPr name="AutoShape 78" id="78"/>
          <p:cNvSpPr/>
          <p:nvPr/>
        </p:nvSpPr>
        <p:spPr>
          <a:xfrm>
            <a:off x="6149468" y="5451153"/>
            <a:ext cx="661194" cy="677088"/>
          </a:xfrm>
          <a:prstGeom prst="line">
            <a:avLst/>
          </a:prstGeom>
          <a:ln cap="flat" w="38100">
            <a:solidFill>
              <a:srgbClr val="000000"/>
            </a:solidFill>
            <a:prstDash val="solid"/>
            <a:headEnd type="none" len="sm" w="sm"/>
            <a:tailEnd type="none" len="sm" w="sm"/>
          </a:ln>
        </p:spPr>
      </p:sp>
      <p:grpSp>
        <p:nvGrpSpPr>
          <p:cNvPr name="Group 79" id="79"/>
          <p:cNvGrpSpPr/>
          <p:nvPr/>
        </p:nvGrpSpPr>
        <p:grpSpPr>
          <a:xfrm rot="0">
            <a:off x="10702021" y="5029105"/>
            <a:ext cx="2549646" cy="1246381"/>
            <a:chOff x="0" y="0"/>
            <a:chExt cx="671512" cy="328265"/>
          </a:xfrm>
        </p:grpSpPr>
        <p:sp>
          <p:nvSpPr>
            <p:cNvPr name="Freeform 80" id="80"/>
            <p:cNvSpPr/>
            <p:nvPr/>
          </p:nvSpPr>
          <p:spPr>
            <a:xfrm flipH="false" flipV="false" rot="0">
              <a:off x="0" y="0"/>
              <a:ext cx="671512" cy="328265"/>
            </a:xfrm>
            <a:custGeom>
              <a:avLst/>
              <a:gdLst/>
              <a:ahLst/>
              <a:cxnLst/>
              <a:rect r="r" b="b" t="t" l="l"/>
              <a:pathLst>
                <a:path h="328265" w="671512">
                  <a:moveTo>
                    <a:pt x="0" y="0"/>
                  </a:moveTo>
                  <a:lnTo>
                    <a:pt x="671512" y="0"/>
                  </a:lnTo>
                  <a:lnTo>
                    <a:pt x="671512" y="328265"/>
                  </a:lnTo>
                  <a:lnTo>
                    <a:pt x="0" y="328265"/>
                  </a:lnTo>
                  <a:close/>
                </a:path>
              </a:pathLst>
            </a:custGeom>
            <a:solidFill>
              <a:srgbClr val="064FB8"/>
            </a:solidFill>
          </p:spPr>
        </p:sp>
        <p:sp>
          <p:nvSpPr>
            <p:cNvPr name="TextBox 81" id="81"/>
            <p:cNvSpPr txBox="true"/>
            <p:nvPr/>
          </p:nvSpPr>
          <p:spPr>
            <a:xfrm>
              <a:off x="0" y="-57150"/>
              <a:ext cx="671512" cy="385415"/>
            </a:xfrm>
            <a:prstGeom prst="rect">
              <a:avLst/>
            </a:prstGeom>
          </p:spPr>
          <p:txBody>
            <a:bodyPr anchor="ctr" rtlCol="false" tIns="50800" lIns="50800" bIns="50800" rIns="50800"/>
            <a:lstStyle/>
            <a:p>
              <a:pPr algn="ctr">
                <a:lnSpc>
                  <a:spcPts val="2604"/>
                </a:lnSpc>
              </a:pPr>
            </a:p>
          </p:txBody>
        </p:sp>
      </p:grpSp>
      <p:sp>
        <p:nvSpPr>
          <p:cNvPr name="TextBox 82" id="82"/>
          <p:cNvSpPr txBox="true"/>
          <p:nvPr/>
        </p:nvSpPr>
        <p:spPr>
          <a:xfrm rot="0">
            <a:off x="10692983" y="5255700"/>
            <a:ext cx="2549646" cy="65760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POST-OPTIMIZATION ANALYSIS</a:t>
            </a:r>
          </a:p>
        </p:txBody>
      </p:sp>
      <p:sp>
        <p:nvSpPr>
          <p:cNvPr name="AutoShape 83" id="83"/>
          <p:cNvSpPr/>
          <p:nvPr/>
        </p:nvSpPr>
        <p:spPr>
          <a:xfrm>
            <a:off x="10423274" y="5140769"/>
            <a:ext cx="278747" cy="511527"/>
          </a:xfrm>
          <a:prstGeom prst="line">
            <a:avLst/>
          </a:prstGeom>
          <a:ln cap="flat" w="38100">
            <a:solidFill>
              <a:srgbClr val="000000"/>
            </a:solidFill>
            <a:prstDash val="solid"/>
            <a:headEnd type="none" len="sm" w="sm"/>
            <a:tailEnd type="none" len="sm" w="sm"/>
          </a:ln>
        </p:spPr>
      </p:sp>
      <p:sp>
        <p:nvSpPr>
          <p:cNvPr name="AutoShape 84" id="84"/>
          <p:cNvSpPr/>
          <p:nvPr/>
        </p:nvSpPr>
        <p:spPr>
          <a:xfrm flipV="true">
            <a:off x="10423274" y="5652296"/>
            <a:ext cx="278747" cy="475945"/>
          </a:xfrm>
          <a:prstGeom prst="line">
            <a:avLst/>
          </a:prstGeom>
          <a:ln cap="flat" w="38100">
            <a:solidFill>
              <a:srgbClr val="000000"/>
            </a:solidFill>
            <a:prstDash val="solid"/>
            <a:headEnd type="none" len="sm" w="sm"/>
            <a:tailEnd type="none" len="sm" w="sm"/>
          </a:ln>
        </p:spPr>
      </p:sp>
      <p:grpSp>
        <p:nvGrpSpPr>
          <p:cNvPr name="Group 85" id="85"/>
          <p:cNvGrpSpPr/>
          <p:nvPr/>
        </p:nvGrpSpPr>
        <p:grpSpPr>
          <a:xfrm rot="0">
            <a:off x="12348852" y="6970811"/>
            <a:ext cx="2821726" cy="940152"/>
            <a:chOff x="0" y="0"/>
            <a:chExt cx="743171" cy="247612"/>
          </a:xfrm>
        </p:grpSpPr>
        <p:sp>
          <p:nvSpPr>
            <p:cNvPr name="Freeform 86" id="86"/>
            <p:cNvSpPr/>
            <p:nvPr/>
          </p:nvSpPr>
          <p:spPr>
            <a:xfrm flipH="false" flipV="false" rot="0">
              <a:off x="0" y="0"/>
              <a:ext cx="743171" cy="247612"/>
            </a:xfrm>
            <a:custGeom>
              <a:avLst/>
              <a:gdLst/>
              <a:ahLst/>
              <a:cxnLst/>
              <a:rect r="r" b="b" t="t" l="l"/>
              <a:pathLst>
                <a:path h="247612" w="743171">
                  <a:moveTo>
                    <a:pt x="0" y="0"/>
                  </a:moveTo>
                  <a:lnTo>
                    <a:pt x="743171" y="0"/>
                  </a:lnTo>
                  <a:lnTo>
                    <a:pt x="743171" y="247612"/>
                  </a:lnTo>
                  <a:lnTo>
                    <a:pt x="0" y="247612"/>
                  </a:lnTo>
                  <a:close/>
                </a:path>
              </a:pathLst>
            </a:custGeom>
            <a:solidFill>
              <a:srgbClr val="064FB8"/>
            </a:solidFill>
          </p:spPr>
        </p:sp>
        <p:sp>
          <p:nvSpPr>
            <p:cNvPr name="TextBox 87" id="87"/>
            <p:cNvSpPr txBox="true"/>
            <p:nvPr/>
          </p:nvSpPr>
          <p:spPr>
            <a:xfrm>
              <a:off x="0" y="-57150"/>
              <a:ext cx="743171" cy="304762"/>
            </a:xfrm>
            <a:prstGeom prst="rect">
              <a:avLst/>
            </a:prstGeom>
          </p:spPr>
          <p:txBody>
            <a:bodyPr anchor="ctr" rtlCol="false" tIns="50800" lIns="50800" bIns="50800" rIns="50800"/>
            <a:lstStyle/>
            <a:p>
              <a:pPr algn="ctr">
                <a:lnSpc>
                  <a:spcPts val="2604"/>
                </a:lnSpc>
              </a:pPr>
            </a:p>
          </p:txBody>
        </p:sp>
      </p:grpSp>
      <p:sp>
        <p:nvSpPr>
          <p:cNvPr name="TextBox 88" id="88"/>
          <p:cNvSpPr txBox="true"/>
          <p:nvPr/>
        </p:nvSpPr>
        <p:spPr>
          <a:xfrm rot="0">
            <a:off x="12464515" y="7074284"/>
            <a:ext cx="2590398" cy="981456"/>
          </a:xfrm>
          <a:prstGeom prst="rect">
            <a:avLst/>
          </a:prstGeom>
        </p:spPr>
        <p:txBody>
          <a:bodyPr anchor="t" rtlCol="false" tIns="0" lIns="0" bIns="0" rIns="0">
            <a:spAutoFit/>
          </a:bodyPr>
          <a:lstStyle/>
          <a:p>
            <a:pPr algn="ctr">
              <a:lnSpc>
                <a:spcPts val="2604"/>
              </a:lnSpc>
            </a:pPr>
            <a:r>
              <a:rPr lang="en-US" b="true" sz="1860">
                <a:solidFill>
                  <a:srgbClr val="FDFDFD"/>
                </a:solidFill>
                <a:latin typeface="Poppins Bold"/>
                <a:ea typeface="Poppins Bold"/>
                <a:cs typeface="Poppins Bold"/>
                <a:sym typeface="Poppins Bold"/>
              </a:rPr>
              <a:t>VISUALIZE BUDGET SHIFTS PER CHANNEL</a:t>
            </a:r>
          </a:p>
          <a:p>
            <a:pPr algn="ctr">
              <a:lnSpc>
                <a:spcPts val="2604"/>
              </a:lnSpc>
              <a:spcBef>
                <a:spcPct val="0"/>
              </a:spcBef>
            </a:pPr>
          </a:p>
        </p:txBody>
      </p:sp>
      <p:grpSp>
        <p:nvGrpSpPr>
          <p:cNvPr name="Group 89" id="89"/>
          <p:cNvGrpSpPr/>
          <p:nvPr/>
        </p:nvGrpSpPr>
        <p:grpSpPr>
          <a:xfrm rot="0">
            <a:off x="9148552" y="6961934"/>
            <a:ext cx="3020514" cy="1003014"/>
            <a:chOff x="0" y="0"/>
            <a:chExt cx="795526" cy="264168"/>
          </a:xfrm>
        </p:grpSpPr>
        <p:sp>
          <p:nvSpPr>
            <p:cNvPr name="Freeform 90" id="90"/>
            <p:cNvSpPr/>
            <p:nvPr/>
          </p:nvSpPr>
          <p:spPr>
            <a:xfrm flipH="false" flipV="false" rot="0">
              <a:off x="0" y="0"/>
              <a:ext cx="795526" cy="264168"/>
            </a:xfrm>
            <a:custGeom>
              <a:avLst/>
              <a:gdLst/>
              <a:ahLst/>
              <a:cxnLst/>
              <a:rect r="r" b="b" t="t" l="l"/>
              <a:pathLst>
                <a:path h="264168" w="795526">
                  <a:moveTo>
                    <a:pt x="0" y="0"/>
                  </a:moveTo>
                  <a:lnTo>
                    <a:pt x="795526" y="0"/>
                  </a:lnTo>
                  <a:lnTo>
                    <a:pt x="795526" y="264168"/>
                  </a:lnTo>
                  <a:lnTo>
                    <a:pt x="0" y="264168"/>
                  </a:lnTo>
                  <a:close/>
                </a:path>
              </a:pathLst>
            </a:custGeom>
            <a:solidFill>
              <a:srgbClr val="064FB8"/>
            </a:solidFill>
          </p:spPr>
        </p:sp>
        <p:sp>
          <p:nvSpPr>
            <p:cNvPr name="TextBox 91" id="91"/>
            <p:cNvSpPr txBox="true"/>
            <p:nvPr/>
          </p:nvSpPr>
          <p:spPr>
            <a:xfrm>
              <a:off x="0" y="-57150"/>
              <a:ext cx="795526" cy="321318"/>
            </a:xfrm>
            <a:prstGeom prst="rect">
              <a:avLst/>
            </a:prstGeom>
          </p:spPr>
          <p:txBody>
            <a:bodyPr anchor="ctr" rtlCol="false" tIns="50800" lIns="50800" bIns="50800" rIns="50800"/>
            <a:lstStyle/>
            <a:p>
              <a:pPr algn="ctr">
                <a:lnSpc>
                  <a:spcPts val="2604"/>
                </a:lnSpc>
              </a:pPr>
            </a:p>
          </p:txBody>
        </p:sp>
      </p:grpSp>
      <p:sp>
        <p:nvSpPr>
          <p:cNvPr name="TextBox 92" id="92"/>
          <p:cNvSpPr txBox="true"/>
          <p:nvPr/>
        </p:nvSpPr>
        <p:spPr>
          <a:xfrm rot="0">
            <a:off x="9078878" y="7077521"/>
            <a:ext cx="3159861" cy="657606"/>
          </a:xfrm>
          <a:prstGeom prst="rect">
            <a:avLst/>
          </a:prstGeom>
        </p:spPr>
        <p:txBody>
          <a:bodyPr anchor="t" rtlCol="false" tIns="0" lIns="0" bIns="0" rIns="0">
            <a:spAutoFit/>
          </a:bodyPr>
          <a:lstStyle/>
          <a:p>
            <a:pPr algn="ctr">
              <a:lnSpc>
                <a:spcPts val="2604"/>
              </a:lnSpc>
            </a:pPr>
            <a:r>
              <a:rPr lang="en-US" b="true" sz="1860">
                <a:solidFill>
                  <a:srgbClr val="FDFDFD"/>
                </a:solidFill>
                <a:latin typeface="Poppins Bold"/>
                <a:ea typeface="Poppins Bold"/>
                <a:cs typeface="Poppins Bold"/>
                <a:sym typeface="Poppins Bold"/>
              </a:rPr>
              <a:t>CHANGE BUDGET </a:t>
            </a:r>
          </a:p>
          <a:p>
            <a:pPr algn="ctr">
              <a:lnSpc>
                <a:spcPts val="2604"/>
              </a:lnSpc>
              <a:spcBef>
                <a:spcPct val="0"/>
              </a:spcBef>
            </a:pPr>
            <a:r>
              <a:rPr lang="en-US" b="true" sz="1860">
                <a:solidFill>
                  <a:srgbClr val="FDFDFD"/>
                </a:solidFill>
                <a:latin typeface="Poppins Bold"/>
                <a:ea typeface="Poppins Bold"/>
                <a:cs typeface="Poppins Bold"/>
                <a:sym typeface="Poppins Bold"/>
              </a:rPr>
              <a:t>PROPORTIONALLY TO ROI</a:t>
            </a:r>
          </a:p>
        </p:txBody>
      </p:sp>
      <p:sp>
        <p:nvSpPr>
          <p:cNvPr name="AutoShape 93" id="93"/>
          <p:cNvSpPr/>
          <p:nvPr/>
        </p:nvSpPr>
        <p:spPr>
          <a:xfrm>
            <a:off x="11976844" y="6275486"/>
            <a:ext cx="1782871" cy="695325"/>
          </a:xfrm>
          <a:prstGeom prst="line">
            <a:avLst/>
          </a:prstGeom>
          <a:ln cap="flat" w="38100">
            <a:solidFill>
              <a:srgbClr val="000000"/>
            </a:solidFill>
            <a:prstDash val="solid"/>
            <a:headEnd type="none" len="sm" w="sm"/>
            <a:tailEnd type="none" len="sm" w="sm"/>
          </a:ln>
        </p:spPr>
      </p:sp>
      <p:sp>
        <p:nvSpPr>
          <p:cNvPr name="AutoShape 94" id="94"/>
          <p:cNvSpPr/>
          <p:nvPr/>
        </p:nvSpPr>
        <p:spPr>
          <a:xfrm flipH="true">
            <a:off x="10658809" y="6275486"/>
            <a:ext cx="1318035" cy="686448"/>
          </a:xfrm>
          <a:prstGeom prst="line">
            <a:avLst/>
          </a:prstGeom>
          <a:ln cap="flat" w="38100">
            <a:solidFill>
              <a:srgbClr val="000000"/>
            </a:solidFill>
            <a:prstDash val="solid"/>
            <a:headEnd type="none" len="sm" w="sm"/>
            <a:tailEnd type="none" len="sm" w="sm"/>
          </a:ln>
        </p:spPr>
      </p:sp>
      <p:grpSp>
        <p:nvGrpSpPr>
          <p:cNvPr name="Group 95" id="95"/>
          <p:cNvGrpSpPr/>
          <p:nvPr/>
        </p:nvGrpSpPr>
        <p:grpSpPr>
          <a:xfrm rot="0">
            <a:off x="3085776" y="8566462"/>
            <a:ext cx="3063692" cy="976096"/>
            <a:chOff x="0" y="0"/>
            <a:chExt cx="806898" cy="257079"/>
          </a:xfrm>
        </p:grpSpPr>
        <p:sp>
          <p:nvSpPr>
            <p:cNvPr name="Freeform 96" id="96"/>
            <p:cNvSpPr/>
            <p:nvPr/>
          </p:nvSpPr>
          <p:spPr>
            <a:xfrm flipH="false" flipV="false" rot="0">
              <a:off x="0" y="0"/>
              <a:ext cx="806898" cy="257079"/>
            </a:xfrm>
            <a:custGeom>
              <a:avLst/>
              <a:gdLst/>
              <a:ahLst/>
              <a:cxnLst/>
              <a:rect r="r" b="b" t="t" l="l"/>
              <a:pathLst>
                <a:path h="257079" w="806898">
                  <a:moveTo>
                    <a:pt x="0" y="0"/>
                  </a:moveTo>
                  <a:lnTo>
                    <a:pt x="806898" y="0"/>
                  </a:lnTo>
                  <a:lnTo>
                    <a:pt x="806898" y="257079"/>
                  </a:lnTo>
                  <a:lnTo>
                    <a:pt x="0" y="257079"/>
                  </a:lnTo>
                  <a:close/>
                </a:path>
              </a:pathLst>
            </a:custGeom>
            <a:solidFill>
              <a:srgbClr val="064FB8"/>
            </a:solidFill>
          </p:spPr>
        </p:sp>
        <p:sp>
          <p:nvSpPr>
            <p:cNvPr name="TextBox 97" id="97"/>
            <p:cNvSpPr txBox="true"/>
            <p:nvPr/>
          </p:nvSpPr>
          <p:spPr>
            <a:xfrm>
              <a:off x="0" y="-57150"/>
              <a:ext cx="806898" cy="314229"/>
            </a:xfrm>
            <a:prstGeom prst="rect">
              <a:avLst/>
            </a:prstGeom>
          </p:spPr>
          <p:txBody>
            <a:bodyPr anchor="ctr" rtlCol="false" tIns="50800" lIns="50800" bIns="50800" rIns="50800"/>
            <a:lstStyle/>
            <a:p>
              <a:pPr algn="ctr">
                <a:lnSpc>
                  <a:spcPts val="2604"/>
                </a:lnSpc>
              </a:pPr>
            </a:p>
          </p:txBody>
        </p:sp>
      </p:grpSp>
      <p:sp>
        <p:nvSpPr>
          <p:cNvPr name="TextBox 98" id="98"/>
          <p:cNvSpPr txBox="true"/>
          <p:nvPr/>
        </p:nvSpPr>
        <p:spPr>
          <a:xfrm rot="0">
            <a:off x="3085776" y="8686193"/>
            <a:ext cx="3063692" cy="65760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FUTURE REVENUE PREDICTION</a:t>
            </a:r>
          </a:p>
        </p:txBody>
      </p:sp>
      <p:sp>
        <p:nvSpPr>
          <p:cNvPr name="AutoShape 99" id="99"/>
          <p:cNvSpPr/>
          <p:nvPr/>
        </p:nvSpPr>
        <p:spPr>
          <a:xfrm>
            <a:off x="2580951" y="4968646"/>
            <a:ext cx="504825" cy="4085864"/>
          </a:xfrm>
          <a:prstGeom prst="line">
            <a:avLst/>
          </a:prstGeom>
          <a:ln cap="flat" w="38100">
            <a:solidFill>
              <a:srgbClr val="000000"/>
            </a:solidFill>
            <a:prstDash val="solid"/>
            <a:headEnd type="none" len="sm" w="sm"/>
            <a:tailEnd type="none" len="sm" w="sm"/>
          </a:ln>
        </p:spPr>
      </p:sp>
      <p:sp>
        <p:nvSpPr>
          <p:cNvPr name="AutoShape 100" id="100"/>
          <p:cNvSpPr/>
          <p:nvPr/>
        </p:nvSpPr>
        <p:spPr>
          <a:xfrm flipH="true">
            <a:off x="6149468" y="8499208"/>
            <a:ext cx="661194" cy="555302"/>
          </a:xfrm>
          <a:prstGeom prst="line">
            <a:avLst/>
          </a:prstGeom>
          <a:ln cap="flat" w="38100">
            <a:solidFill>
              <a:srgbClr val="000000"/>
            </a:solidFill>
            <a:prstDash val="solid"/>
            <a:headEnd type="none" len="sm" w="sm"/>
            <a:tailEnd type="none" len="sm" w="sm"/>
          </a:ln>
        </p:spPr>
      </p:sp>
      <p:grpSp>
        <p:nvGrpSpPr>
          <p:cNvPr name="Group 101" id="101"/>
          <p:cNvGrpSpPr/>
          <p:nvPr/>
        </p:nvGrpSpPr>
        <p:grpSpPr>
          <a:xfrm rot="0">
            <a:off x="10854238" y="8432177"/>
            <a:ext cx="2397428" cy="976096"/>
            <a:chOff x="0" y="0"/>
            <a:chExt cx="631421" cy="257079"/>
          </a:xfrm>
        </p:grpSpPr>
        <p:sp>
          <p:nvSpPr>
            <p:cNvPr name="Freeform 102" id="102"/>
            <p:cNvSpPr/>
            <p:nvPr/>
          </p:nvSpPr>
          <p:spPr>
            <a:xfrm flipH="false" flipV="false" rot="0">
              <a:off x="0" y="0"/>
              <a:ext cx="631421" cy="257079"/>
            </a:xfrm>
            <a:custGeom>
              <a:avLst/>
              <a:gdLst/>
              <a:ahLst/>
              <a:cxnLst/>
              <a:rect r="r" b="b" t="t" l="l"/>
              <a:pathLst>
                <a:path h="257079" w="631421">
                  <a:moveTo>
                    <a:pt x="0" y="0"/>
                  </a:moveTo>
                  <a:lnTo>
                    <a:pt x="631421" y="0"/>
                  </a:lnTo>
                  <a:lnTo>
                    <a:pt x="631421" y="257079"/>
                  </a:lnTo>
                  <a:lnTo>
                    <a:pt x="0" y="257079"/>
                  </a:lnTo>
                  <a:close/>
                </a:path>
              </a:pathLst>
            </a:custGeom>
            <a:solidFill>
              <a:srgbClr val="064FB8"/>
            </a:solidFill>
          </p:spPr>
        </p:sp>
        <p:sp>
          <p:nvSpPr>
            <p:cNvPr name="TextBox 103" id="103"/>
            <p:cNvSpPr txBox="true"/>
            <p:nvPr/>
          </p:nvSpPr>
          <p:spPr>
            <a:xfrm>
              <a:off x="0" y="-57150"/>
              <a:ext cx="631421" cy="314229"/>
            </a:xfrm>
            <a:prstGeom prst="rect">
              <a:avLst/>
            </a:prstGeom>
          </p:spPr>
          <p:txBody>
            <a:bodyPr anchor="ctr" rtlCol="false" tIns="50800" lIns="50800" bIns="50800" rIns="50800"/>
            <a:lstStyle/>
            <a:p>
              <a:pPr algn="ctr">
                <a:lnSpc>
                  <a:spcPts val="2604"/>
                </a:lnSpc>
              </a:pPr>
            </a:p>
          </p:txBody>
        </p:sp>
      </p:grpSp>
      <p:sp>
        <p:nvSpPr>
          <p:cNvPr name="TextBox 104" id="104"/>
          <p:cNvSpPr txBox="true"/>
          <p:nvPr/>
        </p:nvSpPr>
        <p:spPr>
          <a:xfrm rot="0">
            <a:off x="10854238" y="8551908"/>
            <a:ext cx="2397428" cy="65760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FUTURE ROI PREDICTION</a:t>
            </a:r>
          </a:p>
        </p:txBody>
      </p:sp>
      <p:grpSp>
        <p:nvGrpSpPr>
          <p:cNvPr name="Group 105" id="105"/>
          <p:cNvGrpSpPr/>
          <p:nvPr/>
        </p:nvGrpSpPr>
        <p:grpSpPr>
          <a:xfrm rot="0">
            <a:off x="6810661" y="8184023"/>
            <a:ext cx="3612613" cy="736202"/>
            <a:chOff x="0" y="0"/>
            <a:chExt cx="951470" cy="193897"/>
          </a:xfrm>
        </p:grpSpPr>
        <p:sp>
          <p:nvSpPr>
            <p:cNvPr name="Freeform 106" id="106"/>
            <p:cNvSpPr/>
            <p:nvPr/>
          </p:nvSpPr>
          <p:spPr>
            <a:xfrm flipH="false" flipV="false" rot="0">
              <a:off x="0" y="0"/>
              <a:ext cx="951470" cy="193897"/>
            </a:xfrm>
            <a:custGeom>
              <a:avLst/>
              <a:gdLst/>
              <a:ahLst/>
              <a:cxnLst/>
              <a:rect r="r" b="b" t="t" l="l"/>
              <a:pathLst>
                <a:path h="193897" w="951470">
                  <a:moveTo>
                    <a:pt x="0" y="0"/>
                  </a:moveTo>
                  <a:lnTo>
                    <a:pt x="951470" y="0"/>
                  </a:lnTo>
                  <a:lnTo>
                    <a:pt x="951470" y="193897"/>
                  </a:lnTo>
                  <a:lnTo>
                    <a:pt x="0" y="193897"/>
                  </a:lnTo>
                  <a:close/>
                </a:path>
              </a:pathLst>
            </a:custGeom>
            <a:solidFill>
              <a:srgbClr val="064FB8"/>
            </a:solidFill>
          </p:spPr>
        </p:sp>
        <p:sp>
          <p:nvSpPr>
            <p:cNvPr name="TextBox 107" id="107"/>
            <p:cNvSpPr txBox="true"/>
            <p:nvPr/>
          </p:nvSpPr>
          <p:spPr>
            <a:xfrm>
              <a:off x="0" y="-57150"/>
              <a:ext cx="951470" cy="251047"/>
            </a:xfrm>
            <a:prstGeom prst="rect">
              <a:avLst/>
            </a:prstGeom>
          </p:spPr>
          <p:txBody>
            <a:bodyPr anchor="ctr" rtlCol="false" tIns="50800" lIns="50800" bIns="50800" rIns="50800"/>
            <a:lstStyle/>
            <a:p>
              <a:pPr algn="ctr">
                <a:lnSpc>
                  <a:spcPts val="2604"/>
                </a:lnSpc>
              </a:pPr>
            </a:p>
          </p:txBody>
        </p:sp>
      </p:grpSp>
      <p:sp>
        <p:nvSpPr>
          <p:cNvPr name="TextBox 108" id="108"/>
          <p:cNvSpPr txBox="true"/>
          <p:nvPr/>
        </p:nvSpPr>
        <p:spPr>
          <a:xfrm rot="0">
            <a:off x="6810661" y="8303755"/>
            <a:ext cx="3612613" cy="33375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MCMC SAMPLING</a:t>
            </a:r>
          </a:p>
        </p:txBody>
      </p:sp>
      <p:grpSp>
        <p:nvGrpSpPr>
          <p:cNvPr name="Group 109" id="109"/>
          <p:cNvGrpSpPr/>
          <p:nvPr/>
        </p:nvGrpSpPr>
        <p:grpSpPr>
          <a:xfrm rot="0">
            <a:off x="6810661" y="9025000"/>
            <a:ext cx="3612613" cy="736202"/>
            <a:chOff x="0" y="0"/>
            <a:chExt cx="951470" cy="193897"/>
          </a:xfrm>
        </p:grpSpPr>
        <p:sp>
          <p:nvSpPr>
            <p:cNvPr name="Freeform 110" id="110"/>
            <p:cNvSpPr/>
            <p:nvPr/>
          </p:nvSpPr>
          <p:spPr>
            <a:xfrm flipH="false" flipV="false" rot="0">
              <a:off x="0" y="0"/>
              <a:ext cx="951470" cy="193897"/>
            </a:xfrm>
            <a:custGeom>
              <a:avLst/>
              <a:gdLst/>
              <a:ahLst/>
              <a:cxnLst/>
              <a:rect r="r" b="b" t="t" l="l"/>
              <a:pathLst>
                <a:path h="193897" w="951470">
                  <a:moveTo>
                    <a:pt x="0" y="0"/>
                  </a:moveTo>
                  <a:lnTo>
                    <a:pt x="951470" y="0"/>
                  </a:lnTo>
                  <a:lnTo>
                    <a:pt x="951470" y="193897"/>
                  </a:lnTo>
                  <a:lnTo>
                    <a:pt x="0" y="193897"/>
                  </a:lnTo>
                  <a:close/>
                </a:path>
              </a:pathLst>
            </a:custGeom>
            <a:solidFill>
              <a:srgbClr val="064FB8"/>
            </a:solidFill>
          </p:spPr>
        </p:sp>
        <p:sp>
          <p:nvSpPr>
            <p:cNvPr name="TextBox 111" id="111"/>
            <p:cNvSpPr txBox="true"/>
            <p:nvPr/>
          </p:nvSpPr>
          <p:spPr>
            <a:xfrm>
              <a:off x="0" y="-57150"/>
              <a:ext cx="951470" cy="251047"/>
            </a:xfrm>
            <a:prstGeom prst="rect">
              <a:avLst/>
            </a:prstGeom>
          </p:spPr>
          <p:txBody>
            <a:bodyPr anchor="ctr" rtlCol="false" tIns="50800" lIns="50800" bIns="50800" rIns="50800"/>
            <a:lstStyle/>
            <a:p>
              <a:pPr algn="ctr">
                <a:lnSpc>
                  <a:spcPts val="2604"/>
                </a:lnSpc>
              </a:pPr>
            </a:p>
          </p:txBody>
        </p:sp>
      </p:grpSp>
      <p:sp>
        <p:nvSpPr>
          <p:cNvPr name="AutoShape 112" id="112"/>
          <p:cNvSpPr/>
          <p:nvPr/>
        </p:nvSpPr>
        <p:spPr>
          <a:xfrm flipH="true" flipV="true">
            <a:off x="6149468" y="9043571"/>
            <a:ext cx="661194" cy="349529"/>
          </a:xfrm>
          <a:prstGeom prst="line">
            <a:avLst/>
          </a:prstGeom>
          <a:ln cap="flat" w="38100">
            <a:solidFill>
              <a:srgbClr val="000000"/>
            </a:solidFill>
            <a:prstDash val="solid"/>
            <a:headEnd type="none" len="sm" w="sm"/>
            <a:tailEnd type="none" len="sm" w="sm"/>
          </a:ln>
        </p:spPr>
      </p:sp>
      <p:sp>
        <p:nvSpPr>
          <p:cNvPr name="AutoShape 113" id="113"/>
          <p:cNvSpPr/>
          <p:nvPr/>
        </p:nvSpPr>
        <p:spPr>
          <a:xfrm flipH="true" flipV="true">
            <a:off x="10423274" y="8552124"/>
            <a:ext cx="430964" cy="357162"/>
          </a:xfrm>
          <a:prstGeom prst="line">
            <a:avLst/>
          </a:prstGeom>
          <a:ln cap="flat" w="38100">
            <a:solidFill>
              <a:srgbClr val="000000"/>
            </a:solidFill>
            <a:prstDash val="solid"/>
            <a:headEnd type="none" len="sm" w="sm"/>
            <a:tailEnd type="none" len="sm" w="sm"/>
          </a:ln>
        </p:spPr>
      </p:sp>
      <p:sp>
        <p:nvSpPr>
          <p:cNvPr name="AutoShape 114" id="114"/>
          <p:cNvSpPr/>
          <p:nvPr/>
        </p:nvSpPr>
        <p:spPr>
          <a:xfrm flipH="true">
            <a:off x="10423274" y="8909286"/>
            <a:ext cx="430964" cy="430898"/>
          </a:xfrm>
          <a:prstGeom prst="line">
            <a:avLst/>
          </a:prstGeom>
          <a:ln cap="flat" w="38100">
            <a:solidFill>
              <a:srgbClr val="000000"/>
            </a:solidFill>
            <a:prstDash val="solid"/>
            <a:headEnd type="none" len="sm" w="sm"/>
            <a:tailEnd type="none" len="sm" w="sm"/>
          </a:ln>
        </p:spPr>
      </p:sp>
      <p:sp>
        <p:nvSpPr>
          <p:cNvPr name="AutoShape 115" id="115"/>
          <p:cNvSpPr/>
          <p:nvPr/>
        </p:nvSpPr>
        <p:spPr>
          <a:xfrm flipH="true" flipV="true">
            <a:off x="10658809" y="7964948"/>
            <a:ext cx="1394143" cy="467228"/>
          </a:xfrm>
          <a:prstGeom prst="line">
            <a:avLst/>
          </a:prstGeom>
          <a:ln cap="flat" w="38100">
            <a:solidFill>
              <a:srgbClr val="000000"/>
            </a:solidFill>
            <a:prstDash val="solid"/>
            <a:headEnd type="none" len="sm" w="sm"/>
            <a:tailEnd type="none" len="sm" w="sm"/>
          </a:ln>
        </p:spPr>
      </p:sp>
      <p:sp>
        <p:nvSpPr>
          <p:cNvPr name="AutoShape 116" id="116"/>
          <p:cNvSpPr/>
          <p:nvPr/>
        </p:nvSpPr>
        <p:spPr>
          <a:xfrm flipV="true">
            <a:off x="12052952" y="7910963"/>
            <a:ext cx="1706762" cy="521213"/>
          </a:xfrm>
          <a:prstGeom prst="line">
            <a:avLst/>
          </a:prstGeom>
          <a:ln cap="flat" w="38100">
            <a:solidFill>
              <a:srgbClr val="000000"/>
            </a:solidFill>
            <a:prstDash val="solid"/>
            <a:headEnd type="none" len="sm" w="sm"/>
            <a:tailEnd type="none" len="sm" w="sm"/>
          </a:ln>
        </p:spPr>
      </p:sp>
      <p:sp>
        <p:nvSpPr>
          <p:cNvPr name="AutoShape 117" id="117"/>
          <p:cNvSpPr/>
          <p:nvPr/>
        </p:nvSpPr>
        <p:spPr>
          <a:xfrm>
            <a:off x="16719794" y="7747104"/>
            <a:ext cx="11447" cy="996239"/>
          </a:xfrm>
          <a:prstGeom prst="line">
            <a:avLst/>
          </a:prstGeom>
          <a:ln cap="flat" w="38100">
            <a:solidFill>
              <a:srgbClr val="000000"/>
            </a:solidFill>
            <a:prstDash val="solid"/>
            <a:headEnd type="none" len="sm" w="sm"/>
            <a:tailEnd type="none" len="sm" w="sm"/>
          </a:ln>
        </p:spPr>
      </p:sp>
      <p:grpSp>
        <p:nvGrpSpPr>
          <p:cNvPr name="Group 118" id="118"/>
          <p:cNvGrpSpPr/>
          <p:nvPr/>
        </p:nvGrpSpPr>
        <p:grpSpPr>
          <a:xfrm rot="0">
            <a:off x="15351552" y="6700414"/>
            <a:ext cx="2736484" cy="1046690"/>
            <a:chOff x="0" y="0"/>
            <a:chExt cx="720720" cy="275671"/>
          </a:xfrm>
        </p:grpSpPr>
        <p:sp>
          <p:nvSpPr>
            <p:cNvPr name="Freeform 119" id="119"/>
            <p:cNvSpPr/>
            <p:nvPr/>
          </p:nvSpPr>
          <p:spPr>
            <a:xfrm flipH="false" flipV="false" rot="0">
              <a:off x="0" y="0"/>
              <a:ext cx="720720" cy="275671"/>
            </a:xfrm>
            <a:custGeom>
              <a:avLst/>
              <a:gdLst/>
              <a:ahLst/>
              <a:cxnLst/>
              <a:rect r="r" b="b" t="t" l="l"/>
              <a:pathLst>
                <a:path h="275671" w="720720">
                  <a:moveTo>
                    <a:pt x="0" y="0"/>
                  </a:moveTo>
                  <a:lnTo>
                    <a:pt x="720720" y="0"/>
                  </a:lnTo>
                  <a:lnTo>
                    <a:pt x="720720" y="275671"/>
                  </a:lnTo>
                  <a:lnTo>
                    <a:pt x="0" y="275671"/>
                  </a:lnTo>
                  <a:close/>
                </a:path>
              </a:pathLst>
            </a:custGeom>
            <a:solidFill>
              <a:srgbClr val="064FB8"/>
            </a:solidFill>
          </p:spPr>
        </p:sp>
        <p:sp>
          <p:nvSpPr>
            <p:cNvPr name="TextBox 120" id="120"/>
            <p:cNvSpPr txBox="true"/>
            <p:nvPr/>
          </p:nvSpPr>
          <p:spPr>
            <a:xfrm>
              <a:off x="0" y="-57150"/>
              <a:ext cx="720720" cy="332821"/>
            </a:xfrm>
            <a:prstGeom prst="rect">
              <a:avLst/>
            </a:prstGeom>
          </p:spPr>
          <p:txBody>
            <a:bodyPr anchor="ctr" rtlCol="false" tIns="50800" lIns="50800" bIns="50800" rIns="50800"/>
            <a:lstStyle/>
            <a:p>
              <a:pPr algn="ctr">
                <a:lnSpc>
                  <a:spcPts val="2604"/>
                </a:lnSpc>
              </a:pPr>
            </a:p>
          </p:txBody>
        </p:sp>
      </p:grpSp>
      <p:grpSp>
        <p:nvGrpSpPr>
          <p:cNvPr name="Group 121" id="121"/>
          <p:cNvGrpSpPr/>
          <p:nvPr/>
        </p:nvGrpSpPr>
        <p:grpSpPr>
          <a:xfrm rot="0">
            <a:off x="14152838" y="8432177"/>
            <a:ext cx="3521079" cy="1329025"/>
            <a:chOff x="0" y="0"/>
            <a:chExt cx="927362" cy="350031"/>
          </a:xfrm>
        </p:grpSpPr>
        <p:sp>
          <p:nvSpPr>
            <p:cNvPr name="Freeform 122" id="122"/>
            <p:cNvSpPr/>
            <p:nvPr/>
          </p:nvSpPr>
          <p:spPr>
            <a:xfrm flipH="false" flipV="false" rot="0">
              <a:off x="0" y="0"/>
              <a:ext cx="927362" cy="350031"/>
            </a:xfrm>
            <a:custGeom>
              <a:avLst/>
              <a:gdLst/>
              <a:ahLst/>
              <a:cxnLst/>
              <a:rect r="r" b="b" t="t" l="l"/>
              <a:pathLst>
                <a:path h="350031" w="927362">
                  <a:moveTo>
                    <a:pt x="0" y="0"/>
                  </a:moveTo>
                  <a:lnTo>
                    <a:pt x="927362" y="0"/>
                  </a:lnTo>
                  <a:lnTo>
                    <a:pt x="927362" y="350031"/>
                  </a:lnTo>
                  <a:lnTo>
                    <a:pt x="0" y="350031"/>
                  </a:lnTo>
                  <a:close/>
                </a:path>
              </a:pathLst>
            </a:custGeom>
            <a:solidFill>
              <a:srgbClr val="064FB8"/>
            </a:solidFill>
          </p:spPr>
        </p:sp>
        <p:sp>
          <p:nvSpPr>
            <p:cNvPr name="TextBox 123" id="123"/>
            <p:cNvSpPr txBox="true"/>
            <p:nvPr/>
          </p:nvSpPr>
          <p:spPr>
            <a:xfrm>
              <a:off x="0" y="-57150"/>
              <a:ext cx="927362" cy="407181"/>
            </a:xfrm>
            <a:prstGeom prst="rect">
              <a:avLst/>
            </a:prstGeom>
          </p:spPr>
          <p:txBody>
            <a:bodyPr anchor="ctr" rtlCol="false" tIns="50800" lIns="50800" bIns="50800" rIns="50800"/>
            <a:lstStyle/>
            <a:p>
              <a:pPr algn="ctr">
                <a:lnSpc>
                  <a:spcPts val="2604"/>
                </a:lnSpc>
              </a:pPr>
            </a:p>
          </p:txBody>
        </p:sp>
      </p:grpSp>
      <p:sp>
        <p:nvSpPr>
          <p:cNvPr name="AutoShape 124" id="124"/>
          <p:cNvSpPr/>
          <p:nvPr/>
        </p:nvSpPr>
        <p:spPr>
          <a:xfrm>
            <a:off x="13251667" y="8909286"/>
            <a:ext cx="901172" cy="198759"/>
          </a:xfrm>
          <a:prstGeom prst="line">
            <a:avLst/>
          </a:prstGeom>
          <a:ln cap="flat" w="38100">
            <a:solidFill>
              <a:srgbClr val="000000"/>
            </a:solidFill>
            <a:prstDash val="solid"/>
            <a:headEnd type="none" len="sm" w="sm"/>
            <a:tailEnd type="none" len="sm" w="sm"/>
          </a:ln>
        </p:spPr>
      </p:sp>
      <p:sp>
        <p:nvSpPr>
          <p:cNvPr name="TextBox 125" id="125"/>
          <p:cNvSpPr txBox="true"/>
          <p:nvPr/>
        </p:nvSpPr>
        <p:spPr>
          <a:xfrm rot="0">
            <a:off x="15521080" y="6753671"/>
            <a:ext cx="2397428" cy="98145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PREDICTED TOTAL INVESTMENT BUDGET</a:t>
            </a:r>
          </a:p>
        </p:txBody>
      </p:sp>
      <p:sp>
        <p:nvSpPr>
          <p:cNvPr name="TextBox 126" id="126"/>
          <p:cNvSpPr txBox="true"/>
          <p:nvPr/>
        </p:nvSpPr>
        <p:spPr>
          <a:xfrm rot="0">
            <a:off x="14152838" y="8750667"/>
            <a:ext cx="3521079" cy="65760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FUTURE BUDGET PREDICTION PER CHANNEL</a:t>
            </a:r>
          </a:p>
        </p:txBody>
      </p:sp>
      <p:sp>
        <p:nvSpPr>
          <p:cNvPr name="TextBox 127" id="127"/>
          <p:cNvSpPr txBox="true"/>
          <p:nvPr/>
        </p:nvSpPr>
        <p:spPr>
          <a:xfrm rot="0">
            <a:off x="6810661" y="9144731"/>
            <a:ext cx="3612613" cy="333756"/>
          </a:xfrm>
          <a:prstGeom prst="rect">
            <a:avLst/>
          </a:prstGeom>
        </p:spPr>
        <p:txBody>
          <a:bodyPr anchor="t" rtlCol="false" tIns="0" lIns="0" bIns="0" rIns="0">
            <a:spAutoFit/>
          </a:bodyPr>
          <a:lstStyle/>
          <a:p>
            <a:pPr algn="ctr">
              <a:lnSpc>
                <a:spcPts val="2604"/>
              </a:lnSpc>
              <a:spcBef>
                <a:spcPct val="0"/>
              </a:spcBef>
            </a:pPr>
            <a:r>
              <a:rPr lang="en-US" b="true" sz="1860">
                <a:solidFill>
                  <a:srgbClr val="FDFDFD"/>
                </a:solidFill>
                <a:latin typeface="Poppins Bold"/>
                <a:ea typeface="Poppins Bold"/>
                <a:cs typeface="Poppins Bold"/>
                <a:sym typeface="Poppins Bold"/>
              </a:rPr>
              <a:t>BAYESIAN PRIORS</a:t>
            </a:r>
          </a:p>
        </p:txBody>
      </p:sp>
      <p:sp>
        <p:nvSpPr>
          <p:cNvPr name="AutoShape 128" id="128"/>
          <p:cNvSpPr/>
          <p:nvPr/>
        </p:nvSpPr>
        <p:spPr>
          <a:xfrm>
            <a:off x="16045011" y="5850984"/>
            <a:ext cx="0" cy="84943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420617" y="1282606"/>
            <a:ext cx="8595547" cy="4323434"/>
            <a:chOff x="0" y="0"/>
            <a:chExt cx="1762306" cy="886414"/>
          </a:xfrm>
        </p:grpSpPr>
        <p:sp>
          <p:nvSpPr>
            <p:cNvPr name="Freeform 10" id="10"/>
            <p:cNvSpPr/>
            <p:nvPr/>
          </p:nvSpPr>
          <p:spPr>
            <a:xfrm flipH="false" flipV="false" rot="0">
              <a:off x="0" y="0"/>
              <a:ext cx="1762306" cy="886414"/>
            </a:xfrm>
            <a:custGeom>
              <a:avLst/>
              <a:gdLst/>
              <a:ahLst/>
              <a:cxnLst/>
              <a:rect r="r" b="b" t="t" l="l"/>
              <a:pathLst>
                <a:path h="886414" w="1762306">
                  <a:moveTo>
                    <a:pt x="24319" y="0"/>
                  </a:moveTo>
                  <a:lnTo>
                    <a:pt x="1737987" y="0"/>
                  </a:lnTo>
                  <a:cubicBezTo>
                    <a:pt x="1744437" y="0"/>
                    <a:pt x="1750623" y="2562"/>
                    <a:pt x="1755183" y="7123"/>
                  </a:cubicBezTo>
                  <a:cubicBezTo>
                    <a:pt x="1759744" y="11683"/>
                    <a:pt x="1762306" y="17869"/>
                    <a:pt x="1762306" y="24319"/>
                  </a:cubicBezTo>
                  <a:lnTo>
                    <a:pt x="1762306" y="862095"/>
                  </a:lnTo>
                  <a:cubicBezTo>
                    <a:pt x="1762306" y="875526"/>
                    <a:pt x="1751418" y="886414"/>
                    <a:pt x="1737987" y="886414"/>
                  </a:cubicBezTo>
                  <a:lnTo>
                    <a:pt x="24319" y="886414"/>
                  </a:lnTo>
                  <a:cubicBezTo>
                    <a:pt x="10888" y="886414"/>
                    <a:pt x="0" y="875526"/>
                    <a:pt x="0" y="862095"/>
                  </a:cubicBezTo>
                  <a:lnTo>
                    <a:pt x="0" y="24319"/>
                  </a:lnTo>
                  <a:cubicBezTo>
                    <a:pt x="0" y="10888"/>
                    <a:pt x="10888" y="0"/>
                    <a:pt x="24319" y="0"/>
                  </a:cubicBezTo>
                  <a:close/>
                </a:path>
              </a:pathLst>
            </a:custGeom>
            <a:solidFill>
              <a:srgbClr val="E1ECFD"/>
            </a:solidFill>
          </p:spPr>
        </p:sp>
        <p:sp>
          <p:nvSpPr>
            <p:cNvPr name="TextBox 11" id="11"/>
            <p:cNvSpPr txBox="true"/>
            <p:nvPr/>
          </p:nvSpPr>
          <p:spPr>
            <a:xfrm>
              <a:off x="0" y="-57150"/>
              <a:ext cx="1762306" cy="943564"/>
            </a:xfrm>
            <a:prstGeom prst="rect">
              <a:avLst/>
            </a:prstGeom>
          </p:spPr>
          <p:txBody>
            <a:bodyPr anchor="ctr" rtlCol="false" tIns="39873" lIns="39873" bIns="39873" rIns="39873"/>
            <a:lstStyle/>
            <a:p>
              <a:pPr algn="ctr">
                <a:lnSpc>
                  <a:spcPts val="2659"/>
                </a:lnSpc>
              </a:pPr>
            </a:p>
          </p:txBody>
        </p:sp>
      </p:grpSp>
      <p:grpSp>
        <p:nvGrpSpPr>
          <p:cNvPr name="Group 12" id="12"/>
          <p:cNvGrpSpPr/>
          <p:nvPr/>
        </p:nvGrpSpPr>
        <p:grpSpPr>
          <a:xfrm rot="0">
            <a:off x="9450809" y="5800673"/>
            <a:ext cx="8266648" cy="4291478"/>
            <a:chOff x="0" y="0"/>
            <a:chExt cx="1330298" cy="690600"/>
          </a:xfrm>
        </p:grpSpPr>
        <p:sp>
          <p:nvSpPr>
            <p:cNvPr name="Freeform 13" id="13"/>
            <p:cNvSpPr/>
            <p:nvPr/>
          </p:nvSpPr>
          <p:spPr>
            <a:xfrm flipH="false" flipV="false" rot="0">
              <a:off x="0" y="0"/>
              <a:ext cx="1330298" cy="690600"/>
            </a:xfrm>
            <a:custGeom>
              <a:avLst/>
              <a:gdLst/>
              <a:ahLst/>
              <a:cxnLst/>
              <a:rect r="r" b="b" t="t" l="l"/>
              <a:pathLst>
                <a:path h="690600" w="1330298">
                  <a:moveTo>
                    <a:pt x="25286" y="0"/>
                  </a:moveTo>
                  <a:lnTo>
                    <a:pt x="1305012" y="0"/>
                  </a:lnTo>
                  <a:cubicBezTo>
                    <a:pt x="1318977" y="0"/>
                    <a:pt x="1330298" y="11321"/>
                    <a:pt x="1330298" y="25286"/>
                  </a:cubicBezTo>
                  <a:lnTo>
                    <a:pt x="1330298" y="665314"/>
                  </a:lnTo>
                  <a:cubicBezTo>
                    <a:pt x="1330298" y="679279"/>
                    <a:pt x="1318977" y="690600"/>
                    <a:pt x="1305012" y="690600"/>
                  </a:cubicBezTo>
                  <a:lnTo>
                    <a:pt x="25286" y="690600"/>
                  </a:lnTo>
                  <a:cubicBezTo>
                    <a:pt x="11321" y="690600"/>
                    <a:pt x="0" y="679279"/>
                    <a:pt x="0" y="665314"/>
                  </a:cubicBezTo>
                  <a:lnTo>
                    <a:pt x="0" y="25286"/>
                  </a:lnTo>
                  <a:cubicBezTo>
                    <a:pt x="0" y="11321"/>
                    <a:pt x="11321" y="0"/>
                    <a:pt x="25286" y="0"/>
                  </a:cubicBezTo>
                  <a:close/>
                </a:path>
              </a:pathLst>
            </a:custGeom>
            <a:solidFill>
              <a:srgbClr val="E1ECFD"/>
            </a:solidFill>
          </p:spPr>
        </p:sp>
        <p:sp>
          <p:nvSpPr>
            <p:cNvPr name="TextBox 14" id="14"/>
            <p:cNvSpPr txBox="true"/>
            <p:nvPr/>
          </p:nvSpPr>
          <p:spPr>
            <a:xfrm>
              <a:off x="0" y="-57150"/>
              <a:ext cx="1330298" cy="74775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450809" y="6891156"/>
            <a:ext cx="7853399" cy="3070225"/>
          </a:xfrm>
          <a:prstGeom prst="rect">
            <a:avLst/>
          </a:prstGeom>
        </p:spPr>
        <p:txBody>
          <a:bodyPr anchor="t" rtlCol="false" tIns="0" lIns="0" bIns="0" rIns="0">
            <a:spAutoFit/>
          </a:bodyPr>
          <a:lstStyle/>
          <a:p>
            <a:pPr algn="just">
              <a:lnSpc>
                <a:spcPts val="3499"/>
              </a:lnSpc>
              <a:spcBef>
                <a:spcPct val="0"/>
              </a:spcBef>
            </a:pP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Compared original vs. optimized spend, revenue, and profit.</a:t>
            </a: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Visualized budget shifts across channels.</a:t>
            </a: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Reallocated budget proportionally based on ROI.</a:t>
            </a:r>
          </a:p>
          <a:p>
            <a:pPr algn="just">
              <a:lnSpc>
                <a:spcPts val="3499"/>
              </a:lnSpc>
              <a:spcBef>
                <a:spcPct val="0"/>
              </a:spcBef>
            </a:pPr>
          </a:p>
        </p:txBody>
      </p:sp>
      <p:grpSp>
        <p:nvGrpSpPr>
          <p:cNvPr name="Group 16" id="16"/>
          <p:cNvGrpSpPr/>
          <p:nvPr/>
        </p:nvGrpSpPr>
        <p:grpSpPr>
          <a:xfrm rot="0">
            <a:off x="355935" y="5837230"/>
            <a:ext cx="8595547" cy="4266414"/>
            <a:chOff x="0" y="0"/>
            <a:chExt cx="1443115" cy="716292"/>
          </a:xfrm>
        </p:grpSpPr>
        <p:sp>
          <p:nvSpPr>
            <p:cNvPr name="Freeform 17" id="17"/>
            <p:cNvSpPr/>
            <p:nvPr/>
          </p:nvSpPr>
          <p:spPr>
            <a:xfrm flipH="false" flipV="false" rot="0">
              <a:off x="0" y="0"/>
              <a:ext cx="1443115" cy="716292"/>
            </a:xfrm>
            <a:custGeom>
              <a:avLst/>
              <a:gdLst/>
              <a:ahLst/>
              <a:cxnLst/>
              <a:rect r="r" b="b" t="t" l="l"/>
              <a:pathLst>
                <a:path h="716292" w="1443115">
                  <a:moveTo>
                    <a:pt x="24319" y="0"/>
                  </a:moveTo>
                  <a:lnTo>
                    <a:pt x="1418796" y="0"/>
                  </a:lnTo>
                  <a:cubicBezTo>
                    <a:pt x="1425246" y="0"/>
                    <a:pt x="1431432" y="2562"/>
                    <a:pt x="1435992" y="7123"/>
                  </a:cubicBezTo>
                  <a:cubicBezTo>
                    <a:pt x="1440553" y="11683"/>
                    <a:pt x="1443115" y="17869"/>
                    <a:pt x="1443115" y="24319"/>
                  </a:cubicBezTo>
                  <a:lnTo>
                    <a:pt x="1443115" y="691974"/>
                  </a:lnTo>
                  <a:cubicBezTo>
                    <a:pt x="1443115" y="705405"/>
                    <a:pt x="1432227" y="716292"/>
                    <a:pt x="1418796" y="716292"/>
                  </a:cubicBezTo>
                  <a:lnTo>
                    <a:pt x="24319" y="716292"/>
                  </a:lnTo>
                  <a:cubicBezTo>
                    <a:pt x="10888" y="716292"/>
                    <a:pt x="0" y="705405"/>
                    <a:pt x="0" y="691974"/>
                  </a:cubicBezTo>
                  <a:lnTo>
                    <a:pt x="0" y="24319"/>
                  </a:lnTo>
                  <a:cubicBezTo>
                    <a:pt x="0" y="10888"/>
                    <a:pt x="10888" y="0"/>
                    <a:pt x="24319" y="0"/>
                  </a:cubicBezTo>
                  <a:close/>
                </a:path>
              </a:pathLst>
            </a:custGeom>
            <a:solidFill>
              <a:srgbClr val="E1ECFD"/>
            </a:solidFill>
          </p:spPr>
        </p:sp>
        <p:sp>
          <p:nvSpPr>
            <p:cNvPr name="TextBox 18" id="18"/>
            <p:cNvSpPr txBox="true"/>
            <p:nvPr/>
          </p:nvSpPr>
          <p:spPr>
            <a:xfrm>
              <a:off x="0" y="-57150"/>
              <a:ext cx="1443115" cy="773442"/>
            </a:xfrm>
            <a:prstGeom prst="rect">
              <a:avLst/>
            </a:prstGeom>
          </p:spPr>
          <p:txBody>
            <a:bodyPr anchor="ctr" rtlCol="false" tIns="48692" lIns="48692" bIns="48692" rIns="48692"/>
            <a:lstStyle/>
            <a:p>
              <a:pPr algn="ctr">
                <a:lnSpc>
                  <a:spcPts val="2659"/>
                </a:lnSpc>
              </a:pPr>
            </a:p>
          </p:txBody>
        </p:sp>
      </p:grpSp>
      <p:grpSp>
        <p:nvGrpSpPr>
          <p:cNvPr name="Group 19" id="19"/>
          <p:cNvGrpSpPr/>
          <p:nvPr/>
        </p:nvGrpSpPr>
        <p:grpSpPr>
          <a:xfrm rot="0">
            <a:off x="9225595" y="1282606"/>
            <a:ext cx="8303827" cy="4323434"/>
            <a:chOff x="0" y="0"/>
            <a:chExt cx="1336281" cy="695742"/>
          </a:xfrm>
        </p:grpSpPr>
        <p:sp>
          <p:nvSpPr>
            <p:cNvPr name="Freeform 20" id="20"/>
            <p:cNvSpPr/>
            <p:nvPr/>
          </p:nvSpPr>
          <p:spPr>
            <a:xfrm flipH="false" flipV="false" rot="0">
              <a:off x="0" y="0"/>
              <a:ext cx="1336281" cy="695742"/>
            </a:xfrm>
            <a:custGeom>
              <a:avLst/>
              <a:gdLst/>
              <a:ahLst/>
              <a:cxnLst/>
              <a:rect r="r" b="b" t="t" l="l"/>
              <a:pathLst>
                <a:path h="695742" w="1336281">
                  <a:moveTo>
                    <a:pt x="25173" y="0"/>
                  </a:moveTo>
                  <a:lnTo>
                    <a:pt x="1311108" y="0"/>
                  </a:lnTo>
                  <a:cubicBezTo>
                    <a:pt x="1325011" y="0"/>
                    <a:pt x="1336281" y="11270"/>
                    <a:pt x="1336281" y="25173"/>
                  </a:cubicBezTo>
                  <a:lnTo>
                    <a:pt x="1336281" y="670569"/>
                  </a:lnTo>
                  <a:cubicBezTo>
                    <a:pt x="1336281" y="684472"/>
                    <a:pt x="1325011" y="695742"/>
                    <a:pt x="1311108" y="695742"/>
                  </a:cubicBezTo>
                  <a:lnTo>
                    <a:pt x="25173" y="695742"/>
                  </a:lnTo>
                  <a:cubicBezTo>
                    <a:pt x="11270" y="695742"/>
                    <a:pt x="0" y="684472"/>
                    <a:pt x="0" y="670569"/>
                  </a:cubicBezTo>
                  <a:lnTo>
                    <a:pt x="0" y="25173"/>
                  </a:lnTo>
                  <a:cubicBezTo>
                    <a:pt x="0" y="11270"/>
                    <a:pt x="11270" y="0"/>
                    <a:pt x="25173" y="0"/>
                  </a:cubicBezTo>
                  <a:close/>
                </a:path>
              </a:pathLst>
            </a:custGeom>
            <a:solidFill>
              <a:srgbClr val="E1ECFD"/>
            </a:solidFill>
          </p:spPr>
        </p:sp>
        <p:sp>
          <p:nvSpPr>
            <p:cNvPr name="TextBox 21" id="21"/>
            <p:cNvSpPr txBox="true"/>
            <p:nvPr/>
          </p:nvSpPr>
          <p:spPr>
            <a:xfrm>
              <a:off x="0" y="-57150"/>
              <a:ext cx="1336281" cy="752892"/>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615104" y="1890705"/>
            <a:ext cx="8077210" cy="3946525"/>
          </a:xfrm>
          <a:prstGeom prst="rect">
            <a:avLst/>
          </a:prstGeom>
        </p:spPr>
        <p:txBody>
          <a:bodyPr anchor="t" rtlCol="false" tIns="0" lIns="0" bIns="0" rIns="0">
            <a:spAutoFit/>
          </a:bodyPr>
          <a:lstStyle/>
          <a:p>
            <a:pPr algn="just">
              <a:lnSpc>
                <a:spcPts val="3499"/>
              </a:lnSpc>
            </a:pPr>
          </a:p>
          <a:p>
            <a:pPr algn="just" marL="539749" indent="-269875" lvl="1">
              <a:lnSpc>
                <a:spcPts val="3499"/>
              </a:lnSpc>
              <a:buFont typeface="Arial"/>
              <a:buChar char="•"/>
            </a:pPr>
            <a:r>
              <a:rPr lang="en-US" sz="2499">
                <a:solidFill>
                  <a:srgbClr val="000000"/>
                </a:solidFill>
                <a:latin typeface="Poppins"/>
                <a:ea typeface="Poppins"/>
                <a:cs typeface="Poppins"/>
                <a:sym typeface="Poppins"/>
              </a:rPr>
              <a:t>Defined marketing channels &amp; external fact</a:t>
            </a:r>
            <a:r>
              <a:rPr lang="en-US" sz="2499">
                <a:solidFill>
                  <a:srgbClr val="000000"/>
                </a:solidFill>
                <a:latin typeface="Poppins"/>
                <a:ea typeface="Poppins"/>
                <a:cs typeface="Poppins"/>
                <a:sym typeface="Poppins"/>
              </a:rPr>
              <a:t>ors.</a:t>
            </a:r>
          </a:p>
          <a:p>
            <a:pPr algn="just" marL="539749" indent="-269875" lvl="1">
              <a:lnSpc>
                <a:spcPts val="3499"/>
              </a:lnSpc>
              <a:buFont typeface="Arial"/>
              <a:buChar char="•"/>
            </a:pPr>
            <a:r>
              <a:rPr lang="en-US" sz="2499">
                <a:solidFill>
                  <a:srgbClr val="000000"/>
                </a:solidFill>
                <a:latin typeface="Poppins"/>
                <a:ea typeface="Poppins"/>
                <a:cs typeface="Poppins"/>
                <a:sym typeface="Poppins"/>
              </a:rPr>
              <a:t>Applied adstock (decay = 0.3) for carryover effects.</a:t>
            </a:r>
          </a:p>
          <a:p>
            <a:pPr algn="just" marL="539749" indent="-269875" lvl="1">
              <a:lnSpc>
                <a:spcPts val="3499"/>
              </a:lnSpc>
              <a:buFont typeface="Arial"/>
              <a:buChar char="•"/>
            </a:pPr>
            <a:r>
              <a:rPr lang="en-US" sz="2499">
                <a:solidFill>
                  <a:srgbClr val="000000"/>
                </a:solidFill>
                <a:latin typeface="Poppins"/>
                <a:ea typeface="Poppins"/>
                <a:cs typeface="Poppins"/>
                <a:sym typeface="Poppins"/>
              </a:rPr>
              <a:t>Set Bayesian priors for base revenue, channels, and external effects.</a:t>
            </a:r>
          </a:p>
          <a:p>
            <a:pPr algn="just" marL="539749" indent="-269875" lvl="1">
              <a:lnSpc>
                <a:spcPts val="3499"/>
              </a:lnSpc>
              <a:buFont typeface="Arial"/>
              <a:buChar char="•"/>
            </a:pPr>
            <a:r>
              <a:rPr lang="en-US" sz="2499">
                <a:solidFill>
                  <a:srgbClr val="000000"/>
                </a:solidFill>
                <a:latin typeface="Poppins"/>
                <a:ea typeface="Poppins"/>
                <a:cs typeface="Poppins"/>
                <a:sym typeface="Poppins"/>
              </a:rPr>
              <a:t>Modeled revenue using PyMC; sampled with NUTS (3,000 samples, 4 chains).</a:t>
            </a:r>
          </a:p>
          <a:p>
            <a:pPr algn="just">
              <a:lnSpc>
                <a:spcPts val="3499"/>
              </a:lnSpc>
            </a:pPr>
          </a:p>
        </p:txBody>
      </p:sp>
      <p:sp>
        <p:nvSpPr>
          <p:cNvPr name="TextBox 23" id="23"/>
          <p:cNvSpPr txBox="true"/>
          <p:nvPr/>
        </p:nvSpPr>
        <p:spPr>
          <a:xfrm rot="0">
            <a:off x="4954383" y="193002"/>
            <a:ext cx="7427238"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BUDGET REDUCTION STRATEGY</a:t>
            </a:r>
          </a:p>
        </p:txBody>
      </p:sp>
      <p:sp>
        <p:nvSpPr>
          <p:cNvPr name="TextBox 24" id="24"/>
          <p:cNvSpPr txBox="true"/>
          <p:nvPr/>
        </p:nvSpPr>
        <p:spPr>
          <a:xfrm rot="0">
            <a:off x="756372" y="6573611"/>
            <a:ext cx="7794674" cy="3946525"/>
          </a:xfrm>
          <a:prstGeom prst="rect">
            <a:avLst/>
          </a:prstGeom>
        </p:spPr>
        <p:txBody>
          <a:bodyPr anchor="t" rtlCol="false" tIns="0" lIns="0" bIns="0" rIns="0">
            <a:spAutoFit/>
          </a:bodyPr>
          <a:lstStyle/>
          <a:p>
            <a:pPr algn="just">
              <a:lnSpc>
                <a:spcPts val="3499"/>
              </a:lnSpc>
              <a:spcBef>
                <a:spcPct val="0"/>
              </a:spcBef>
            </a:pP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Objective: Maximize profit under ±5% revenue constraint.</a:t>
            </a: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Penalty applied for constraint violation</a:t>
            </a: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Optimized spend using Bayesian optimization.</a:t>
            </a: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Spend Bounds: 80%–120% of original per channel.</a:t>
            </a:r>
          </a:p>
          <a:p>
            <a:pPr algn="just">
              <a:lnSpc>
                <a:spcPts val="3499"/>
              </a:lnSpc>
              <a:spcBef>
                <a:spcPct val="0"/>
              </a:spcBef>
            </a:pPr>
          </a:p>
        </p:txBody>
      </p:sp>
      <p:sp>
        <p:nvSpPr>
          <p:cNvPr name="TextBox 25" id="25"/>
          <p:cNvSpPr txBox="true"/>
          <p:nvPr/>
        </p:nvSpPr>
        <p:spPr>
          <a:xfrm rot="0">
            <a:off x="9428675" y="2138005"/>
            <a:ext cx="8070374" cy="3070225"/>
          </a:xfrm>
          <a:prstGeom prst="rect">
            <a:avLst/>
          </a:prstGeom>
        </p:spPr>
        <p:txBody>
          <a:bodyPr anchor="t" rtlCol="false" tIns="0" lIns="0" bIns="0" rIns="0">
            <a:spAutoFit/>
          </a:bodyPr>
          <a:lstStyle/>
          <a:p>
            <a:pPr algn="just">
              <a:lnSpc>
                <a:spcPts val="3499"/>
              </a:lnSpc>
            </a:pPr>
            <a:r>
              <a:rPr lang="en-US" sz="2499" b="true">
                <a:solidFill>
                  <a:srgbClr val="000000"/>
                </a:solidFill>
                <a:latin typeface="Poppins Bold"/>
                <a:ea typeface="Poppins Bold"/>
                <a:cs typeface="Poppins Bold"/>
                <a:sym typeface="Poppins Bold"/>
              </a:rPr>
              <a:t>    </a:t>
            </a:r>
          </a:p>
          <a:p>
            <a:pPr algn="just" marL="539749" indent="-269875" lvl="1">
              <a:lnSpc>
                <a:spcPts val="3499"/>
              </a:lnSpc>
              <a:buFont typeface="Arial"/>
              <a:buChar char="•"/>
            </a:pPr>
            <a:r>
              <a:rPr lang="en-US" sz="2499">
                <a:solidFill>
                  <a:srgbClr val="000000"/>
                </a:solidFill>
                <a:latin typeface="Poppins"/>
                <a:ea typeface="Poppins"/>
                <a:cs typeface="Poppins"/>
                <a:sym typeface="Poppins"/>
              </a:rPr>
              <a:t>Est</a:t>
            </a:r>
            <a:r>
              <a:rPr lang="en-US" sz="2499">
                <a:solidFill>
                  <a:srgbClr val="000000"/>
                </a:solidFill>
                <a:latin typeface="Poppins"/>
                <a:ea typeface="Poppins"/>
                <a:cs typeface="Poppins"/>
                <a:sym typeface="Poppins"/>
              </a:rPr>
              <a:t>imated channel-wise ROI via Bay</a:t>
            </a:r>
            <a:r>
              <a:rPr lang="en-US" sz="2499">
                <a:solidFill>
                  <a:srgbClr val="000000"/>
                </a:solidFill>
                <a:latin typeface="Poppins"/>
                <a:ea typeface="Poppins"/>
                <a:cs typeface="Poppins"/>
                <a:sym typeface="Poppins"/>
              </a:rPr>
              <a:t>esian inference.</a:t>
            </a:r>
          </a:p>
          <a:p>
            <a:pPr algn="just" marL="539749" indent="-269875" lvl="1">
              <a:lnSpc>
                <a:spcPts val="3499"/>
              </a:lnSpc>
              <a:buFont typeface="Arial"/>
              <a:buChar char="•"/>
            </a:pPr>
            <a:r>
              <a:rPr lang="en-US" sz="2499">
                <a:solidFill>
                  <a:srgbClr val="000000"/>
                </a:solidFill>
                <a:latin typeface="Poppins"/>
                <a:ea typeface="Poppins"/>
                <a:cs typeface="Poppins"/>
                <a:sym typeface="Poppins"/>
              </a:rPr>
              <a:t>ROI = Profit / Investment per channel</a:t>
            </a:r>
          </a:p>
          <a:p>
            <a:pPr algn="just" marL="539749" indent="-269875" lvl="1">
              <a:lnSpc>
                <a:spcPts val="3499"/>
              </a:lnSpc>
              <a:buFont typeface="Arial"/>
              <a:buChar char="•"/>
            </a:pPr>
            <a:r>
              <a:rPr lang="en-US" sz="2499">
                <a:solidFill>
                  <a:srgbClr val="000000"/>
                </a:solidFill>
                <a:latin typeface="Poppins"/>
                <a:ea typeface="Poppins"/>
                <a:cs typeface="Poppins"/>
                <a:sym typeface="Poppins"/>
              </a:rPr>
              <a:t>Predicted original revenue from estimated ROIs.</a:t>
            </a:r>
          </a:p>
          <a:p>
            <a:pPr algn="just">
              <a:lnSpc>
                <a:spcPts val="3499"/>
              </a:lnSpc>
            </a:pPr>
          </a:p>
        </p:txBody>
      </p:sp>
      <p:grpSp>
        <p:nvGrpSpPr>
          <p:cNvPr name="Group 26" id="26"/>
          <p:cNvGrpSpPr/>
          <p:nvPr/>
        </p:nvGrpSpPr>
        <p:grpSpPr>
          <a:xfrm rot="0">
            <a:off x="9078479" y="1168306"/>
            <a:ext cx="6606284" cy="1036374"/>
            <a:chOff x="0" y="0"/>
            <a:chExt cx="8808378" cy="1381832"/>
          </a:xfrm>
        </p:grpSpPr>
        <p:grpSp>
          <p:nvGrpSpPr>
            <p:cNvPr name="Group 27" id="27"/>
            <p:cNvGrpSpPr/>
            <p:nvPr/>
          </p:nvGrpSpPr>
          <p:grpSpPr>
            <a:xfrm rot="0">
              <a:off x="352199" y="148508"/>
              <a:ext cx="8456179" cy="1233324"/>
              <a:chOff x="0" y="0"/>
              <a:chExt cx="1670356" cy="243619"/>
            </a:xfrm>
          </p:grpSpPr>
          <p:sp>
            <p:nvSpPr>
              <p:cNvPr name="Freeform 28" id="28"/>
              <p:cNvSpPr/>
              <p:nvPr/>
            </p:nvSpPr>
            <p:spPr>
              <a:xfrm flipH="false" flipV="false" rot="0">
                <a:off x="0" y="0"/>
                <a:ext cx="1670356" cy="243619"/>
              </a:xfrm>
              <a:custGeom>
                <a:avLst/>
                <a:gdLst/>
                <a:ahLst/>
                <a:cxnLst/>
                <a:rect r="r" b="b" t="t" l="l"/>
                <a:pathLst>
                  <a:path h="243619" w="1670356">
                    <a:moveTo>
                      <a:pt x="62256" y="0"/>
                    </a:moveTo>
                    <a:lnTo>
                      <a:pt x="1608100" y="0"/>
                    </a:lnTo>
                    <a:cubicBezTo>
                      <a:pt x="1642483" y="0"/>
                      <a:pt x="1670356" y="27873"/>
                      <a:pt x="1670356" y="62256"/>
                    </a:cubicBezTo>
                    <a:lnTo>
                      <a:pt x="1670356" y="181363"/>
                    </a:lnTo>
                    <a:cubicBezTo>
                      <a:pt x="1670356" y="215746"/>
                      <a:pt x="1642483" y="243619"/>
                      <a:pt x="1608100" y="243619"/>
                    </a:cubicBezTo>
                    <a:lnTo>
                      <a:pt x="62256" y="243619"/>
                    </a:lnTo>
                    <a:cubicBezTo>
                      <a:pt x="27873" y="243619"/>
                      <a:pt x="0" y="215746"/>
                      <a:pt x="0" y="181363"/>
                    </a:cubicBezTo>
                    <a:lnTo>
                      <a:pt x="0" y="62256"/>
                    </a:lnTo>
                    <a:cubicBezTo>
                      <a:pt x="0" y="27873"/>
                      <a:pt x="27873" y="0"/>
                      <a:pt x="62256" y="0"/>
                    </a:cubicBezTo>
                    <a:close/>
                  </a:path>
                </a:pathLst>
              </a:custGeom>
              <a:solidFill>
                <a:srgbClr val="FAFCFF"/>
              </a:solidFill>
              <a:ln w="38100" cap="rnd">
                <a:solidFill>
                  <a:srgbClr val="073C91"/>
                </a:solidFill>
                <a:prstDash val="solid"/>
                <a:round/>
              </a:ln>
            </p:spPr>
          </p:sp>
          <p:sp>
            <p:nvSpPr>
              <p:cNvPr name="TextBox 29" id="29"/>
              <p:cNvSpPr txBox="true"/>
              <p:nvPr/>
            </p:nvSpPr>
            <p:spPr>
              <a:xfrm>
                <a:off x="0" y="-47625"/>
                <a:ext cx="1670356" cy="291244"/>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0" y="0"/>
              <a:ext cx="1377777" cy="137777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57150" cap="sq">
                <a:solidFill>
                  <a:srgbClr val="073C91"/>
                </a:solidFill>
                <a:prstDash val="sysDot"/>
                <a:miter/>
              </a:ln>
            </p:spPr>
          </p:sp>
          <p:sp>
            <p:nvSpPr>
              <p:cNvPr name="TextBox 32" id="32"/>
              <p:cNvSpPr txBox="true"/>
              <p:nvPr/>
            </p:nvSpPr>
            <p:spPr>
              <a:xfrm>
                <a:off x="76200" y="28575"/>
                <a:ext cx="660400" cy="708025"/>
              </a:xfrm>
              <a:prstGeom prst="rect">
                <a:avLst/>
              </a:prstGeom>
            </p:spPr>
            <p:txBody>
              <a:bodyPr anchor="ctr" rtlCol="false" tIns="24497" lIns="24497" bIns="24497" rIns="24497"/>
              <a:lstStyle/>
              <a:p>
                <a:pPr algn="ctr">
                  <a:lnSpc>
                    <a:spcPts val="2659"/>
                  </a:lnSpc>
                </a:pPr>
              </a:p>
            </p:txBody>
          </p:sp>
        </p:grpSp>
        <p:sp>
          <p:nvSpPr>
            <p:cNvPr name="TextBox 33" id="33"/>
            <p:cNvSpPr txBox="true"/>
            <p:nvPr/>
          </p:nvSpPr>
          <p:spPr>
            <a:xfrm rot="0">
              <a:off x="427127" y="99606"/>
              <a:ext cx="523523" cy="1129826"/>
            </a:xfrm>
            <a:prstGeom prst="rect">
              <a:avLst/>
            </a:prstGeom>
          </p:spPr>
          <p:txBody>
            <a:bodyPr anchor="t" rtlCol="false" tIns="0" lIns="0" bIns="0" rIns="0">
              <a:spAutoFit/>
            </a:bodyPr>
            <a:lstStyle/>
            <a:p>
              <a:pPr algn="just">
                <a:lnSpc>
                  <a:spcPts val="6865"/>
                </a:lnSpc>
              </a:pPr>
              <a:r>
                <a:rPr lang="en-US" b="true" sz="4903">
                  <a:solidFill>
                    <a:srgbClr val="073C91"/>
                  </a:solidFill>
                  <a:latin typeface="Poppins Bold"/>
                  <a:ea typeface="Poppins Bold"/>
                  <a:cs typeface="Poppins Bold"/>
                  <a:sym typeface="Poppins Bold"/>
                </a:rPr>
                <a:t>2</a:t>
              </a:r>
            </a:p>
          </p:txBody>
        </p:sp>
      </p:grpSp>
      <p:sp>
        <p:nvSpPr>
          <p:cNvPr name="TextBox 34" id="34"/>
          <p:cNvSpPr txBox="true"/>
          <p:nvPr/>
        </p:nvSpPr>
        <p:spPr>
          <a:xfrm rot="0">
            <a:off x="10236546" y="1435151"/>
            <a:ext cx="4873852"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73C91"/>
                </a:solidFill>
                <a:latin typeface="Poppins Bold"/>
                <a:ea typeface="Poppins Bold"/>
                <a:cs typeface="Poppins Bold"/>
                <a:sym typeface="Poppins Bold"/>
              </a:rPr>
              <a:t>B</a:t>
            </a:r>
            <a:r>
              <a:rPr lang="en-US" b="true" sz="3000">
                <a:solidFill>
                  <a:srgbClr val="073C91"/>
                </a:solidFill>
                <a:latin typeface="Poppins Bold"/>
                <a:ea typeface="Poppins Bold"/>
                <a:cs typeface="Poppins Bold"/>
                <a:sym typeface="Poppins Bold"/>
              </a:rPr>
              <a:t>ayesian ROI Estimation</a:t>
            </a:r>
          </a:p>
        </p:txBody>
      </p:sp>
      <p:grpSp>
        <p:nvGrpSpPr>
          <p:cNvPr name="Group 35" id="35"/>
          <p:cNvGrpSpPr/>
          <p:nvPr/>
        </p:nvGrpSpPr>
        <p:grpSpPr>
          <a:xfrm rot="0">
            <a:off x="169600" y="1232809"/>
            <a:ext cx="6648943" cy="1033333"/>
            <a:chOff x="0" y="0"/>
            <a:chExt cx="8865258" cy="1377777"/>
          </a:xfrm>
        </p:grpSpPr>
        <p:grpSp>
          <p:nvGrpSpPr>
            <p:cNvPr name="Group 36" id="36"/>
            <p:cNvGrpSpPr/>
            <p:nvPr/>
          </p:nvGrpSpPr>
          <p:grpSpPr>
            <a:xfrm rot="0">
              <a:off x="409079" y="72227"/>
              <a:ext cx="8456179" cy="1233324"/>
              <a:chOff x="0" y="0"/>
              <a:chExt cx="1670356" cy="243619"/>
            </a:xfrm>
          </p:grpSpPr>
          <p:sp>
            <p:nvSpPr>
              <p:cNvPr name="Freeform 37" id="37"/>
              <p:cNvSpPr/>
              <p:nvPr/>
            </p:nvSpPr>
            <p:spPr>
              <a:xfrm flipH="false" flipV="false" rot="0">
                <a:off x="0" y="0"/>
                <a:ext cx="1670356" cy="243619"/>
              </a:xfrm>
              <a:custGeom>
                <a:avLst/>
                <a:gdLst/>
                <a:ahLst/>
                <a:cxnLst/>
                <a:rect r="r" b="b" t="t" l="l"/>
                <a:pathLst>
                  <a:path h="243619" w="1670356">
                    <a:moveTo>
                      <a:pt x="62256" y="0"/>
                    </a:moveTo>
                    <a:lnTo>
                      <a:pt x="1608100" y="0"/>
                    </a:lnTo>
                    <a:cubicBezTo>
                      <a:pt x="1642483" y="0"/>
                      <a:pt x="1670356" y="27873"/>
                      <a:pt x="1670356" y="62256"/>
                    </a:cubicBezTo>
                    <a:lnTo>
                      <a:pt x="1670356" y="181363"/>
                    </a:lnTo>
                    <a:cubicBezTo>
                      <a:pt x="1670356" y="215746"/>
                      <a:pt x="1642483" y="243619"/>
                      <a:pt x="1608100" y="243619"/>
                    </a:cubicBezTo>
                    <a:lnTo>
                      <a:pt x="62256" y="243619"/>
                    </a:lnTo>
                    <a:cubicBezTo>
                      <a:pt x="27873" y="243619"/>
                      <a:pt x="0" y="215746"/>
                      <a:pt x="0" y="181363"/>
                    </a:cubicBezTo>
                    <a:lnTo>
                      <a:pt x="0" y="62256"/>
                    </a:lnTo>
                    <a:cubicBezTo>
                      <a:pt x="0" y="27873"/>
                      <a:pt x="27873" y="0"/>
                      <a:pt x="62256" y="0"/>
                    </a:cubicBezTo>
                    <a:close/>
                  </a:path>
                </a:pathLst>
              </a:custGeom>
              <a:solidFill>
                <a:srgbClr val="FAFCFF"/>
              </a:solidFill>
              <a:ln w="38100" cap="rnd">
                <a:solidFill>
                  <a:srgbClr val="073C91"/>
                </a:solidFill>
                <a:prstDash val="solid"/>
                <a:round/>
              </a:ln>
            </p:spPr>
          </p:sp>
          <p:sp>
            <p:nvSpPr>
              <p:cNvPr name="TextBox 38" id="38"/>
              <p:cNvSpPr txBox="true"/>
              <p:nvPr/>
            </p:nvSpPr>
            <p:spPr>
              <a:xfrm>
                <a:off x="0" y="-47625"/>
                <a:ext cx="1670356" cy="291244"/>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0" y="0"/>
              <a:ext cx="1377777" cy="137777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57150" cap="sq">
                <a:solidFill>
                  <a:srgbClr val="073C91"/>
                </a:solidFill>
                <a:prstDash val="sysDot"/>
                <a:miter/>
              </a:ln>
            </p:spPr>
          </p:sp>
          <p:sp>
            <p:nvSpPr>
              <p:cNvPr name="TextBox 41" id="41"/>
              <p:cNvSpPr txBox="true"/>
              <p:nvPr/>
            </p:nvSpPr>
            <p:spPr>
              <a:xfrm>
                <a:off x="76200" y="28575"/>
                <a:ext cx="660400" cy="708025"/>
              </a:xfrm>
              <a:prstGeom prst="rect">
                <a:avLst/>
              </a:prstGeom>
            </p:spPr>
            <p:txBody>
              <a:bodyPr anchor="ctr" rtlCol="false" tIns="24497" lIns="24497" bIns="24497" rIns="24497"/>
              <a:lstStyle/>
              <a:p>
                <a:pPr algn="ctr">
                  <a:lnSpc>
                    <a:spcPts val="2659"/>
                  </a:lnSpc>
                </a:pPr>
              </a:p>
            </p:txBody>
          </p:sp>
        </p:grpSp>
        <p:sp>
          <p:nvSpPr>
            <p:cNvPr name="TextBox 42" id="42"/>
            <p:cNvSpPr txBox="true"/>
            <p:nvPr/>
          </p:nvSpPr>
          <p:spPr>
            <a:xfrm rot="0">
              <a:off x="421701" y="57301"/>
              <a:ext cx="526465" cy="1129826"/>
            </a:xfrm>
            <a:prstGeom prst="rect">
              <a:avLst/>
            </a:prstGeom>
          </p:spPr>
          <p:txBody>
            <a:bodyPr anchor="t" rtlCol="false" tIns="0" lIns="0" bIns="0" rIns="0">
              <a:spAutoFit/>
            </a:bodyPr>
            <a:lstStyle/>
            <a:p>
              <a:pPr algn="just">
                <a:lnSpc>
                  <a:spcPts val="6865"/>
                </a:lnSpc>
              </a:pPr>
              <a:r>
                <a:rPr lang="en-US" b="true" sz="4903">
                  <a:solidFill>
                    <a:srgbClr val="073C91"/>
                  </a:solidFill>
                  <a:latin typeface="Poppins Bold"/>
                  <a:ea typeface="Poppins Bold"/>
                  <a:cs typeface="Poppins Bold"/>
                  <a:sym typeface="Poppins Bold"/>
                </a:rPr>
                <a:t>1</a:t>
              </a:r>
            </a:p>
          </p:txBody>
        </p:sp>
        <p:sp>
          <p:nvSpPr>
            <p:cNvPr name="TextBox 43" id="43"/>
            <p:cNvSpPr txBox="true"/>
            <p:nvPr/>
          </p:nvSpPr>
          <p:spPr>
            <a:xfrm rot="0">
              <a:off x="1610736" y="315079"/>
              <a:ext cx="6417359" cy="695325"/>
            </a:xfrm>
            <a:prstGeom prst="rect">
              <a:avLst/>
            </a:prstGeom>
          </p:spPr>
          <p:txBody>
            <a:bodyPr anchor="t" rtlCol="false" tIns="0" lIns="0" bIns="0" rIns="0">
              <a:spAutoFit/>
            </a:bodyPr>
            <a:lstStyle/>
            <a:p>
              <a:pPr algn="ctr">
                <a:lnSpc>
                  <a:spcPts val="4200"/>
                </a:lnSpc>
                <a:spcBef>
                  <a:spcPct val="0"/>
                </a:spcBef>
              </a:pPr>
              <a:r>
                <a:rPr lang="en-US" b="true" sz="3000">
                  <a:solidFill>
                    <a:srgbClr val="073C91"/>
                  </a:solidFill>
                  <a:latin typeface="Poppins Bold"/>
                  <a:ea typeface="Poppins Bold"/>
                  <a:cs typeface="Poppins Bold"/>
                  <a:sym typeface="Poppins Bold"/>
                </a:rPr>
                <a:t>B</a:t>
              </a:r>
              <a:r>
                <a:rPr lang="en-US" b="true" sz="3000">
                  <a:solidFill>
                    <a:srgbClr val="073C91"/>
                  </a:solidFill>
                  <a:latin typeface="Poppins Bold"/>
                  <a:ea typeface="Poppins Bold"/>
                  <a:cs typeface="Poppins Bold"/>
                  <a:sym typeface="Poppins Bold"/>
                </a:rPr>
                <a:t>ayesian ROI Estimation</a:t>
              </a:r>
            </a:p>
          </p:txBody>
        </p:sp>
      </p:grpSp>
      <p:grpSp>
        <p:nvGrpSpPr>
          <p:cNvPr name="Group 44" id="44"/>
          <p:cNvGrpSpPr/>
          <p:nvPr/>
        </p:nvGrpSpPr>
        <p:grpSpPr>
          <a:xfrm rot="0">
            <a:off x="9130464" y="5680068"/>
            <a:ext cx="6648943" cy="1033333"/>
            <a:chOff x="0" y="0"/>
            <a:chExt cx="8865258" cy="1377777"/>
          </a:xfrm>
        </p:grpSpPr>
        <p:grpSp>
          <p:nvGrpSpPr>
            <p:cNvPr name="Group 45" id="45"/>
            <p:cNvGrpSpPr/>
            <p:nvPr/>
          </p:nvGrpSpPr>
          <p:grpSpPr>
            <a:xfrm rot="0">
              <a:off x="409079" y="72227"/>
              <a:ext cx="8456179" cy="1233324"/>
              <a:chOff x="0" y="0"/>
              <a:chExt cx="1670356" cy="243619"/>
            </a:xfrm>
          </p:grpSpPr>
          <p:sp>
            <p:nvSpPr>
              <p:cNvPr name="Freeform 46" id="46"/>
              <p:cNvSpPr/>
              <p:nvPr/>
            </p:nvSpPr>
            <p:spPr>
              <a:xfrm flipH="false" flipV="false" rot="0">
                <a:off x="0" y="0"/>
                <a:ext cx="1670356" cy="243619"/>
              </a:xfrm>
              <a:custGeom>
                <a:avLst/>
                <a:gdLst/>
                <a:ahLst/>
                <a:cxnLst/>
                <a:rect r="r" b="b" t="t" l="l"/>
                <a:pathLst>
                  <a:path h="243619" w="1670356">
                    <a:moveTo>
                      <a:pt x="62256" y="0"/>
                    </a:moveTo>
                    <a:lnTo>
                      <a:pt x="1608100" y="0"/>
                    </a:lnTo>
                    <a:cubicBezTo>
                      <a:pt x="1642483" y="0"/>
                      <a:pt x="1670356" y="27873"/>
                      <a:pt x="1670356" y="62256"/>
                    </a:cubicBezTo>
                    <a:lnTo>
                      <a:pt x="1670356" y="181363"/>
                    </a:lnTo>
                    <a:cubicBezTo>
                      <a:pt x="1670356" y="215746"/>
                      <a:pt x="1642483" y="243619"/>
                      <a:pt x="1608100" y="243619"/>
                    </a:cubicBezTo>
                    <a:lnTo>
                      <a:pt x="62256" y="243619"/>
                    </a:lnTo>
                    <a:cubicBezTo>
                      <a:pt x="27873" y="243619"/>
                      <a:pt x="0" y="215746"/>
                      <a:pt x="0" y="181363"/>
                    </a:cubicBezTo>
                    <a:lnTo>
                      <a:pt x="0" y="62256"/>
                    </a:lnTo>
                    <a:cubicBezTo>
                      <a:pt x="0" y="27873"/>
                      <a:pt x="27873" y="0"/>
                      <a:pt x="62256" y="0"/>
                    </a:cubicBezTo>
                    <a:close/>
                  </a:path>
                </a:pathLst>
              </a:custGeom>
              <a:solidFill>
                <a:srgbClr val="FAFCFF"/>
              </a:solidFill>
              <a:ln w="38100" cap="rnd">
                <a:solidFill>
                  <a:srgbClr val="073C91"/>
                </a:solidFill>
                <a:prstDash val="solid"/>
                <a:round/>
              </a:ln>
            </p:spPr>
          </p:sp>
          <p:sp>
            <p:nvSpPr>
              <p:cNvPr name="TextBox 47" id="47"/>
              <p:cNvSpPr txBox="true"/>
              <p:nvPr/>
            </p:nvSpPr>
            <p:spPr>
              <a:xfrm>
                <a:off x="0" y="-47625"/>
                <a:ext cx="1670356" cy="291244"/>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0" y="0"/>
              <a:ext cx="1377777" cy="1377777"/>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57150" cap="sq">
                <a:solidFill>
                  <a:srgbClr val="073C91"/>
                </a:solidFill>
                <a:prstDash val="sysDot"/>
                <a:miter/>
              </a:ln>
            </p:spPr>
          </p:sp>
          <p:sp>
            <p:nvSpPr>
              <p:cNvPr name="TextBox 50" id="50"/>
              <p:cNvSpPr txBox="true"/>
              <p:nvPr/>
            </p:nvSpPr>
            <p:spPr>
              <a:xfrm>
                <a:off x="76200" y="28575"/>
                <a:ext cx="660400" cy="708025"/>
              </a:xfrm>
              <a:prstGeom prst="rect">
                <a:avLst/>
              </a:prstGeom>
            </p:spPr>
            <p:txBody>
              <a:bodyPr anchor="ctr" rtlCol="false" tIns="24497" lIns="24497" bIns="24497" rIns="24497"/>
              <a:lstStyle/>
              <a:p>
                <a:pPr algn="ctr">
                  <a:lnSpc>
                    <a:spcPts val="2659"/>
                  </a:lnSpc>
                </a:pPr>
              </a:p>
            </p:txBody>
          </p:sp>
        </p:grpSp>
        <p:sp>
          <p:nvSpPr>
            <p:cNvPr name="TextBox 51" id="51"/>
            <p:cNvSpPr txBox="true"/>
            <p:nvPr/>
          </p:nvSpPr>
          <p:spPr>
            <a:xfrm rot="0">
              <a:off x="443140" y="74016"/>
              <a:ext cx="491497" cy="1129826"/>
            </a:xfrm>
            <a:prstGeom prst="rect">
              <a:avLst/>
            </a:prstGeom>
          </p:spPr>
          <p:txBody>
            <a:bodyPr anchor="t" rtlCol="false" tIns="0" lIns="0" bIns="0" rIns="0">
              <a:spAutoFit/>
            </a:bodyPr>
            <a:lstStyle/>
            <a:p>
              <a:pPr algn="just">
                <a:lnSpc>
                  <a:spcPts val="6865"/>
                </a:lnSpc>
              </a:pPr>
              <a:r>
                <a:rPr lang="en-US" b="true" sz="4903">
                  <a:solidFill>
                    <a:srgbClr val="073C91"/>
                  </a:solidFill>
                  <a:latin typeface="Poppins Bold"/>
                  <a:ea typeface="Poppins Bold"/>
                  <a:cs typeface="Poppins Bold"/>
                  <a:sym typeface="Poppins Bold"/>
                </a:rPr>
                <a:t>4</a:t>
              </a:r>
            </a:p>
          </p:txBody>
        </p:sp>
        <p:sp>
          <p:nvSpPr>
            <p:cNvPr name="TextBox 52" id="52"/>
            <p:cNvSpPr txBox="true"/>
            <p:nvPr/>
          </p:nvSpPr>
          <p:spPr>
            <a:xfrm rot="0">
              <a:off x="1513186" y="311651"/>
              <a:ext cx="7063208" cy="695325"/>
            </a:xfrm>
            <a:prstGeom prst="rect">
              <a:avLst/>
            </a:prstGeom>
          </p:spPr>
          <p:txBody>
            <a:bodyPr anchor="t" rtlCol="false" tIns="0" lIns="0" bIns="0" rIns="0">
              <a:spAutoFit/>
            </a:bodyPr>
            <a:lstStyle/>
            <a:p>
              <a:pPr algn="ctr">
                <a:lnSpc>
                  <a:spcPts val="4200"/>
                </a:lnSpc>
                <a:spcBef>
                  <a:spcPct val="0"/>
                </a:spcBef>
              </a:pPr>
              <a:r>
                <a:rPr lang="en-US" b="true" sz="3000">
                  <a:solidFill>
                    <a:srgbClr val="073C91"/>
                  </a:solidFill>
                  <a:latin typeface="Poppins Bold"/>
                  <a:ea typeface="Poppins Bold"/>
                  <a:cs typeface="Poppins Bold"/>
                  <a:sym typeface="Poppins Bold"/>
                </a:rPr>
                <a:t>Po</a:t>
              </a:r>
              <a:r>
                <a:rPr lang="en-US" b="true" sz="3000">
                  <a:solidFill>
                    <a:srgbClr val="073C91"/>
                  </a:solidFill>
                  <a:latin typeface="Poppins Bold"/>
                  <a:ea typeface="Poppins Bold"/>
                  <a:cs typeface="Poppins Bold"/>
                  <a:sym typeface="Poppins Bold"/>
                </a:rPr>
                <a:t>st-Optimization Insights</a:t>
              </a:r>
            </a:p>
          </p:txBody>
        </p:sp>
      </p:grpSp>
      <p:grpSp>
        <p:nvGrpSpPr>
          <p:cNvPr name="Group 53" id="53"/>
          <p:cNvGrpSpPr/>
          <p:nvPr/>
        </p:nvGrpSpPr>
        <p:grpSpPr>
          <a:xfrm rot="0">
            <a:off x="181824" y="5800673"/>
            <a:ext cx="6648943" cy="1033333"/>
            <a:chOff x="0" y="0"/>
            <a:chExt cx="8865258" cy="1377777"/>
          </a:xfrm>
        </p:grpSpPr>
        <p:grpSp>
          <p:nvGrpSpPr>
            <p:cNvPr name="Group 54" id="54"/>
            <p:cNvGrpSpPr/>
            <p:nvPr/>
          </p:nvGrpSpPr>
          <p:grpSpPr>
            <a:xfrm rot="0">
              <a:off x="409079" y="72227"/>
              <a:ext cx="8456179" cy="1233324"/>
              <a:chOff x="0" y="0"/>
              <a:chExt cx="1670356" cy="243619"/>
            </a:xfrm>
          </p:grpSpPr>
          <p:sp>
            <p:nvSpPr>
              <p:cNvPr name="Freeform 55" id="55"/>
              <p:cNvSpPr/>
              <p:nvPr/>
            </p:nvSpPr>
            <p:spPr>
              <a:xfrm flipH="false" flipV="false" rot="0">
                <a:off x="0" y="0"/>
                <a:ext cx="1670356" cy="243619"/>
              </a:xfrm>
              <a:custGeom>
                <a:avLst/>
                <a:gdLst/>
                <a:ahLst/>
                <a:cxnLst/>
                <a:rect r="r" b="b" t="t" l="l"/>
                <a:pathLst>
                  <a:path h="243619" w="1670356">
                    <a:moveTo>
                      <a:pt x="62256" y="0"/>
                    </a:moveTo>
                    <a:lnTo>
                      <a:pt x="1608100" y="0"/>
                    </a:lnTo>
                    <a:cubicBezTo>
                      <a:pt x="1642483" y="0"/>
                      <a:pt x="1670356" y="27873"/>
                      <a:pt x="1670356" y="62256"/>
                    </a:cubicBezTo>
                    <a:lnTo>
                      <a:pt x="1670356" y="181363"/>
                    </a:lnTo>
                    <a:cubicBezTo>
                      <a:pt x="1670356" y="215746"/>
                      <a:pt x="1642483" y="243619"/>
                      <a:pt x="1608100" y="243619"/>
                    </a:cubicBezTo>
                    <a:lnTo>
                      <a:pt x="62256" y="243619"/>
                    </a:lnTo>
                    <a:cubicBezTo>
                      <a:pt x="27873" y="243619"/>
                      <a:pt x="0" y="215746"/>
                      <a:pt x="0" y="181363"/>
                    </a:cubicBezTo>
                    <a:lnTo>
                      <a:pt x="0" y="62256"/>
                    </a:lnTo>
                    <a:cubicBezTo>
                      <a:pt x="0" y="27873"/>
                      <a:pt x="27873" y="0"/>
                      <a:pt x="62256" y="0"/>
                    </a:cubicBezTo>
                    <a:close/>
                  </a:path>
                </a:pathLst>
              </a:custGeom>
              <a:solidFill>
                <a:srgbClr val="FAFCFF"/>
              </a:solidFill>
              <a:ln w="38100" cap="rnd">
                <a:solidFill>
                  <a:srgbClr val="073C91"/>
                </a:solidFill>
                <a:prstDash val="solid"/>
                <a:round/>
              </a:ln>
            </p:spPr>
          </p:sp>
          <p:sp>
            <p:nvSpPr>
              <p:cNvPr name="TextBox 56" id="56"/>
              <p:cNvSpPr txBox="true"/>
              <p:nvPr/>
            </p:nvSpPr>
            <p:spPr>
              <a:xfrm>
                <a:off x="0" y="-47625"/>
                <a:ext cx="1670356" cy="291244"/>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0" y="0"/>
              <a:ext cx="1377777" cy="137777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57150" cap="sq">
                <a:solidFill>
                  <a:srgbClr val="073C91"/>
                </a:solidFill>
                <a:prstDash val="sysDot"/>
                <a:miter/>
              </a:ln>
            </p:spPr>
          </p:sp>
          <p:sp>
            <p:nvSpPr>
              <p:cNvPr name="TextBox 59" id="59"/>
              <p:cNvSpPr txBox="true"/>
              <p:nvPr/>
            </p:nvSpPr>
            <p:spPr>
              <a:xfrm>
                <a:off x="76200" y="28575"/>
                <a:ext cx="660400" cy="708025"/>
              </a:xfrm>
              <a:prstGeom prst="rect">
                <a:avLst/>
              </a:prstGeom>
            </p:spPr>
            <p:txBody>
              <a:bodyPr anchor="ctr" rtlCol="false" tIns="24497" lIns="24497" bIns="24497" rIns="24497"/>
              <a:lstStyle/>
              <a:p>
                <a:pPr algn="ctr">
                  <a:lnSpc>
                    <a:spcPts val="2659"/>
                  </a:lnSpc>
                </a:pPr>
              </a:p>
            </p:txBody>
          </p:sp>
        </p:grpSp>
        <p:sp>
          <p:nvSpPr>
            <p:cNvPr name="TextBox 60" id="60"/>
            <p:cNvSpPr txBox="true"/>
            <p:nvPr/>
          </p:nvSpPr>
          <p:spPr>
            <a:xfrm rot="0">
              <a:off x="426753" y="74016"/>
              <a:ext cx="524272" cy="1122971"/>
            </a:xfrm>
            <a:prstGeom prst="rect">
              <a:avLst/>
            </a:prstGeom>
          </p:spPr>
          <p:txBody>
            <a:bodyPr anchor="t" rtlCol="false" tIns="0" lIns="0" bIns="0" rIns="0">
              <a:spAutoFit/>
            </a:bodyPr>
            <a:lstStyle/>
            <a:p>
              <a:pPr algn="just">
                <a:lnSpc>
                  <a:spcPts val="6865"/>
                </a:lnSpc>
              </a:pPr>
              <a:r>
                <a:rPr lang="en-US" b="true" sz="4903">
                  <a:solidFill>
                    <a:srgbClr val="073C91"/>
                  </a:solidFill>
                  <a:latin typeface="Poppins Bold"/>
                  <a:ea typeface="Poppins Bold"/>
                  <a:cs typeface="Poppins Bold"/>
                  <a:sym typeface="Poppins Bold"/>
                </a:rPr>
                <a:t>3</a:t>
              </a:r>
            </a:p>
          </p:txBody>
        </p:sp>
        <p:sp>
          <p:nvSpPr>
            <p:cNvPr name="TextBox 61" id="61"/>
            <p:cNvSpPr txBox="true"/>
            <p:nvPr/>
          </p:nvSpPr>
          <p:spPr>
            <a:xfrm rot="0">
              <a:off x="1670138" y="298364"/>
              <a:ext cx="6357958" cy="695325"/>
            </a:xfrm>
            <a:prstGeom prst="rect">
              <a:avLst/>
            </a:prstGeom>
          </p:spPr>
          <p:txBody>
            <a:bodyPr anchor="t" rtlCol="false" tIns="0" lIns="0" bIns="0" rIns="0">
              <a:spAutoFit/>
            </a:bodyPr>
            <a:lstStyle/>
            <a:p>
              <a:pPr algn="ctr">
                <a:lnSpc>
                  <a:spcPts val="4200"/>
                </a:lnSpc>
                <a:spcBef>
                  <a:spcPct val="0"/>
                </a:spcBef>
              </a:pPr>
              <a:r>
                <a:rPr lang="en-US" b="true" sz="3000">
                  <a:solidFill>
                    <a:srgbClr val="073C91"/>
                  </a:solidFill>
                  <a:latin typeface="Poppins Bold"/>
                  <a:ea typeface="Poppins Bold"/>
                  <a:cs typeface="Poppins Bold"/>
                  <a:sym typeface="Poppins Bold"/>
                </a:rPr>
                <a:t>Optimization Approach</a:t>
              </a:r>
            </a:p>
          </p:txBody>
        </p:sp>
      </p:gr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29548" y="371214"/>
          <a:ext cx="17228903" cy="9544571"/>
        </p:xfrm>
        <a:graphic>
          <a:graphicData uri="http://schemas.openxmlformats.org/drawingml/2006/table">
            <a:tbl>
              <a:tblPr/>
              <a:tblGrid>
                <a:gridCol w="2403333"/>
                <a:gridCol w="1667839"/>
                <a:gridCol w="1925527"/>
                <a:gridCol w="2724694"/>
                <a:gridCol w="3129852"/>
                <a:gridCol w="2982129"/>
                <a:gridCol w="2395529"/>
              </a:tblGrid>
              <a:tr h="1261585">
                <a:tc>
                  <a:txBody>
                    <a:bodyPr anchor="t" rtlCol="false"/>
                    <a:lstStyle/>
                    <a:p>
                      <a:pPr algn="ctr">
                        <a:lnSpc>
                          <a:spcPts val="1960"/>
                        </a:lnSpc>
                        <a:defRPr/>
                      </a:pPr>
                      <a:r>
                        <a:rPr lang="en-US" sz="1400" b="true">
                          <a:solidFill>
                            <a:srgbClr val="FFFFFF"/>
                          </a:solidFill>
                          <a:latin typeface="Poppins Bold"/>
                          <a:ea typeface="Poppins Bold"/>
                          <a:cs typeface="Poppins Bold"/>
                          <a:sym typeface="Poppins Bold"/>
                        </a:rPr>
                        <a:t>Channel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73C91"/>
                    </a:solidFill>
                  </a:tcPr>
                </a:tc>
                <a:tc>
                  <a:txBody>
                    <a:bodyPr anchor="t" rtlCol="false"/>
                    <a:lstStyle/>
                    <a:p>
                      <a:pPr algn="ctr">
                        <a:lnSpc>
                          <a:spcPts val="1960"/>
                        </a:lnSpc>
                        <a:defRPr/>
                      </a:pPr>
                      <a:r>
                        <a:rPr lang="en-US" sz="1400" b="true">
                          <a:solidFill>
                            <a:srgbClr val="FFFFFF"/>
                          </a:solidFill>
                          <a:latin typeface="Poppins Bold"/>
                          <a:ea typeface="Poppins Bold"/>
                          <a:cs typeface="Poppins Bold"/>
                          <a:sym typeface="Poppins Bold"/>
                        </a:rPr>
                        <a:t>Prev ROI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c>
                  <a:txBody>
                    <a:bodyPr anchor="t" rtlCol="false"/>
                    <a:lstStyle/>
                    <a:p>
                      <a:pPr algn="l">
                        <a:lnSpc>
                          <a:spcPts val="1960"/>
                        </a:lnSpc>
                        <a:defRPr/>
                      </a:pPr>
                      <a:r>
                        <a:rPr lang="en-US" sz="1400">
                          <a:solidFill>
                            <a:srgbClr val="FFFFFF"/>
                          </a:solidFill>
                          <a:latin typeface="Poppins"/>
                          <a:ea typeface="Poppins"/>
                          <a:cs typeface="Poppins"/>
                          <a:sym typeface="Poppins"/>
                        </a:rPr>
                        <a:t>Optimized ROI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c>
                  <a:txBody>
                    <a:bodyPr anchor="t" rtlCol="false"/>
                    <a:lstStyle/>
                    <a:p>
                      <a:pPr algn="l">
                        <a:lnSpc>
                          <a:spcPts val="1960"/>
                        </a:lnSpc>
                        <a:defRPr/>
                      </a:pPr>
                      <a:r>
                        <a:rPr lang="en-US" sz="1400">
                          <a:solidFill>
                            <a:srgbClr val="FFFFFF"/>
                          </a:solidFill>
                          <a:latin typeface="Poppins"/>
                          <a:ea typeface="Poppins"/>
                          <a:cs typeface="Poppins"/>
                          <a:sym typeface="Poppins"/>
                        </a:rPr>
                        <a:t>ROI Improvement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c>
                  <a:txBody>
                    <a:bodyPr anchor="t" rtlCol="false"/>
                    <a:lstStyle/>
                    <a:p>
                      <a:pPr algn="l">
                        <a:lnSpc>
                          <a:spcPts val="1960"/>
                        </a:lnSpc>
                        <a:defRPr/>
                      </a:pPr>
                      <a:r>
                        <a:rPr lang="en-US" sz="1400">
                          <a:solidFill>
                            <a:srgbClr val="FFFFFF"/>
                          </a:solidFill>
                          <a:latin typeface="Poppins"/>
                          <a:ea typeface="Poppins"/>
                          <a:cs typeface="Poppins"/>
                          <a:sym typeface="Poppins"/>
                        </a:rPr>
                        <a:t>Previous Investment</a:t>
                      </a:r>
                      <a:endParaRPr lang="en-US" sz="1100"/>
                    </a:p>
                    <a:p>
                      <a:pPr algn="l">
                        <a:lnSpc>
                          <a:spcPts val="1960"/>
                        </a:lnSpc>
                      </a:pPr>
                      <a:r>
                        <a:rPr lang="en-US" sz="1400">
                          <a:solidFill>
                            <a:srgbClr val="FFFFFF"/>
                          </a:solidFill>
                          <a:latin typeface="Poppins"/>
                          <a:ea typeface="Poppins"/>
                          <a:cs typeface="Poppins"/>
                          <a:sym typeface="Poppins"/>
                        </a:rPr>
                        <a:t>(in Cr.)</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c>
                  <a:txBody>
                    <a:bodyPr anchor="t" rtlCol="false"/>
                    <a:lstStyle/>
                    <a:p>
                      <a:pPr algn="l">
                        <a:lnSpc>
                          <a:spcPts val="1960"/>
                        </a:lnSpc>
                        <a:defRPr/>
                      </a:pPr>
                      <a:r>
                        <a:rPr lang="en-US" sz="1400">
                          <a:solidFill>
                            <a:srgbClr val="FFFFFF"/>
                          </a:solidFill>
                          <a:latin typeface="Poppins"/>
                          <a:ea typeface="Poppins"/>
                          <a:cs typeface="Poppins"/>
                          <a:sym typeface="Poppins"/>
                        </a:rPr>
                        <a:t>Predicted Investment</a:t>
                      </a:r>
                      <a:endParaRPr lang="en-US" sz="1100"/>
                    </a:p>
                    <a:p>
                      <a:pPr algn="l">
                        <a:lnSpc>
                          <a:spcPts val="1960"/>
                        </a:lnSpc>
                      </a:pPr>
                      <a:r>
                        <a:rPr lang="en-US" sz="1400">
                          <a:solidFill>
                            <a:srgbClr val="FFFFFF"/>
                          </a:solidFill>
                          <a:latin typeface="Poppins"/>
                          <a:ea typeface="Poppins"/>
                          <a:cs typeface="Poppins"/>
                          <a:sym typeface="Poppins"/>
                        </a:rPr>
                        <a:t>(in Cr.)</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c>
                  <a:txBody>
                    <a:bodyPr anchor="t" rtlCol="false"/>
                    <a:lstStyle/>
                    <a:p>
                      <a:pPr algn="l">
                        <a:lnSpc>
                          <a:spcPts val="1960"/>
                        </a:lnSpc>
                        <a:defRPr/>
                      </a:pPr>
                      <a:r>
                        <a:rPr lang="en-US" sz="1400">
                          <a:solidFill>
                            <a:srgbClr val="FFFFFF"/>
                          </a:solidFill>
                          <a:latin typeface="Poppins"/>
                          <a:ea typeface="Poppins"/>
                          <a:cs typeface="Poppins"/>
                          <a:sym typeface="Poppins"/>
                        </a:rPr>
                        <a:t>Profit in Investment</a:t>
                      </a:r>
                      <a:endParaRPr lang="en-US" sz="1100"/>
                    </a:p>
                    <a:p>
                      <a:pPr algn="l">
                        <a:lnSpc>
                          <a:spcPts val="1960"/>
                        </a:lnSpc>
                      </a:pPr>
                      <a:r>
                        <a:rPr lang="en-US" sz="1400">
                          <a:solidFill>
                            <a:srgbClr val="FFFFFF"/>
                          </a:solidFill>
                          <a:latin typeface="Poppins"/>
                          <a:ea typeface="Poppins"/>
                          <a:cs typeface="Poppins"/>
                          <a:sym typeface="Poppins"/>
                        </a:rPr>
                        <a:t>(in Cr.)</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r>
              <a:tr h="894018">
                <a:tc>
                  <a:txBody>
                    <a:bodyPr anchor="t" rtlCol="false"/>
                    <a:lstStyle/>
                    <a:p>
                      <a:pPr algn="ctr">
                        <a:lnSpc>
                          <a:spcPts val="1960"/>
                        </a:lnSpc>
                        <a:defRPr/>
                      </a:pPr>
                      <a:r>
                        <a:rPr lang="en-US" sz="1400">
                          <a:solidFill>
                            <a:srgbClr val="FFFFFF"/>
                          </a:solidFill>
                          <a:latin typeface="Poppins"/>
                          <a:ea typeface="Poppins"/>
                          <a:cs typeface="Poppins"/>
                          <a:sym typeface="Poppins"/>
                        </a:rPr>
                        <a:t>Online Marketing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-84.41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-99.45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-15.04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61.36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strike="noStrike" u="none">
                          <a:solidFill>
                            <a:srgbClr val="000000"/>
                          </a:solidFill>
                          <a:latin typeface="Poppins"/>
                          <a:ea typeface="Poppins"/>
                          <a:cs typeface="Poppins"/>
                          <a:sym typeface="Poppins"/>
                        </a:rPr>
                        <a:t>15.65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960"/>
                        </a:lnSpc>
                        <a:defRPr/>
                      </a:pPr>
                      <a:r>
                        <a:rPr lang="en-US" sz="1400">
                          <a:solidFill>
                            <a:srgbClr val="000000"/>
                          </a:solidFill>
                          <a:latin typeface="Poppins"/>
                          <a:ea typeface="Poppins"/>
                          <a:cs typeface="Poppins"/>
                          <a:sym typeface="Poppins"/>
                        </a:rPr>
                        <a:t>+45.71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94018">
                <a:tc>
                  <a:txBody>
                    <a:bodyPr anchor="t" rtlCol="false"/>
                    <a:lstStyle/>
                    <a:p>
                      <a:pPr algn="ctr">
                        <a:lnSpc>
                          <a:spcPts val="1960"/>
                        </a:lnSpc>
                        <a:defRPr/>
                      </a:pPr>
                      <a:r>
                        <a:rPr lang="en-US" sz="1400">
                          <a:solidFill>
                            <a:srgbClr val="FFFFFF"/>
                          </a:solidFill>
                          <a:latin typeface="Poppins"/>
                          <a:ea typeface="Poppins"/>
                          <a:cs typeface="Poppins"/>
                          <a:sym typeface="Poppins"/>
                        </a:rPr>
                        <a:t>SEM</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-90.30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-75.59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14.71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4.67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strike="noStrike" u="none">
                          <a:solidFill>
                            <a:srgbClr val="000000"/>
                          </a:solidFill>
                          <a:latin typeface="Poppins"/>
                          <a:ea typeface="Poppins"/>
                          <a:cs typeface="Poppins"/>
                          <a:sym typeface="Poppins"/>
                        </a:rPr>
                        <a:t>4.47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960"/>
                        </a:lnSpc>
                        <a:defRPr/>
                      </a:pPr>
                      <a:r>
                        <a:rPr lang="en-US" sz="1400">
                          <a:solidFill>
                            <a:srgbClr val="000000"/>
                          </a:solidFill>
                          <a:latin typeface="Poppins"/>
                          <a:ea typeface="Poppins"/>
                          <a:cs typeface="Poppins"/>
                          <a:sym typeface="Poppins"/>
                        </a:rPr>
                        <a:t>+0.20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94018">
                <a:tc>
                  <a:txBody>
                    <a:bodyPr anchor="t" rtlCol="false"/>
                    <a:lstStyle/>
                    <a:p>
                      <a:pPr algn="ctr">
                        <a:lnSpc>
                          <a:spcPts val="1960"/>
                        </a:lnSpc>
                        <a:defRPr/>
                      </a:pPr>
                      <a:r>
                        <a:rPr lang="en-US" sz="1400">
                          <a:solidFill>
                            <a:srgbClr val="FFFFFF"/>
                          </a:solidFill>
                          <a:latin typeface="Poppins"/>
                          <a:ea typeface="Poppins"/>
                          <a:cs typeface="Poppins"/>
                          <a:sym typeface="Poppins"/>
                        </a:rPr>
                        <a:t>Affiliates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-93.35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-72.81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20.53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91.20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13.51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960"/>
                        </a:lnSpc>
                        <a:defRPr/>
                      </a:pPr>
                      <a:r>
                        <a:rPr lang="en-US" sz="1400">
                          <a:solidFill>
                            <a:srgbClr val="000000"/>
                          </a:solidFill>
                          <a:latin typeface="Poppins"/>
                          <a:ea typeface="Poppins"/>
                          <a:cs typeface="Poppins"/>
                          <a:sym typeface="Poppins"/>
                        </a:rPr>
                        <a:t>+77.69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1130839">
                <a:tc>
                  <a:txBody>
                    <a:bodyPr anchor="t" rtlCol="false"/>
                    <a:lstStyle/>
                    <a:p>
                      <a:pPr algn="ctr">
                        <a:lnSpc>
                          <a:spcPts val="1960"/>
                        </a:lnSpc>
                        <a:defRPr/>
                      </a:pPr>
                      <a:r>
                        <a:rPr lang="en-US" sz="1400">
                          <a:solidFill>
                            <a:srgbClr val="FFFFFF"/>
                          </a:solidFill>
                          <a:latin typeface="Poppins"/>
                          <a:ea typeface="Poppins"/>
                          <a:cs typeface="Poppins"/>
                          <a:sym typeface="Poppins"/>
                        </a:rPr>
                        <a:t>Content Marketing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-99.06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-73.25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25.81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193.64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strike="noStrike" u="none">
                          <a:solidFill>
                            <a:srgbClr val="000000"/>
                          </a:solidFill>
                          <a:latin typeface="Poppins"/>
                          <a:ea typeface="Poppins"/>
                          <a:cs typeface="Poppins"/>
                          <a:sym typeface="Poppins"/>
                        </a:rPr>
                        <a:t>39.35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960"/>
                        </a:lnSpc>
                        <a:defRPr/>
                      </a:pPr>
                      <a:r>
                        <a:rPr lang="en-US" sz="1400">
                          <a:solidFill>
                            <a:srgbClr val="000000"/>
                          </a:solidFill>
                          <a:latin typeface="Poppins"/>
                          <a:ea typeface="Poppins"/>
                          <a:cs typeface="Poppins"/>
                          <a:sym typeface="Poppins"/>
                        </a:rPr>
                        <a:t>+154.29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94018">
                <a:tc>
                  <a:txBody>
                    <a:bodyPr anchor="t" rtlCol="false"/>
                    <a:lstStyle/>
                    <a:p>
                      <a:pPr algn="ctr">
                        <a:lnSpc>
                          <a:spcPts val="1960"/>
                        </a:lnSpc>
                        <a:defRPr/>
                      </a:pPr>
                      <a:r>
                        <a:rPr lang="en-US" sz="1400">
                          <a:solidFill>
                            <a:srgbClr val="FFFFFF"/>
                          </a:solidFill>
                          <a:latin typeface="Poppins"/>
                          <a:ea typeface="Poppins"/>
                          <a:cs typeface="Poppins"/>
                          <a:sym typeface="Poppins"/>
                        </a:rPr>
                        <a:t>Sponsorship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-78.57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-81.80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-3.23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8.03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7.99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960"/>
                        </a:lnSpc>
                        <a:defRPr/>
                      </a:pPr>
                      <a:r>
                        <a:rPr lang="en-US" sz="1400">
                          <a:solidFill>
                            <a:srgbClr val="000000"/>
                          </a:solidFill>
                          <a:latin typeface="Poppins"/>
                          <a:ea typeface="Poppins"/>
                          <a:cs typeface="Poppins"/>
                          <a:sym typeface="Poppins"/>
                        </a:rPr>
                        <a:t>+0.04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94018">
                <a:tc>
                  <a:txBody>
                    <a:bodyPr anchor="t" rtlCol="false"/>
                    <a:lstStyle/>
                    <a:p>
                      <a:pPr algn="ctr">
                        <a:lnSpc>
                          <a:spcPts val="1960"/>
                        </a:lnSpc>
                        <a:defRPr/>
                      </a:pPr>
                      <a:r>
                        <a:rPr lang="en-US" sz="1400">
                          <a:solidFill>
                            <a:srgbClr val="FFFFFF"/>
                          </a:solidFill>
                          <a:latin typeface="Poppins"/>
                          <a:ea typeface="Poppins"/>
                          <a:cs typeface="Poppins"/>
                          <a:sym typeface="Poppins"/>
                        </a:rPr>
                        <a:t>Other</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-93.67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-86.53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7.14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353.59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105.44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960"/>
                        </a:lnSpc>
                        <a:defRPr/>
                      </a:pPr>
                      <a:r>
                        <a:rPr lang="en-US" sz="1400">
                          <a:solidFill>
                            <a:srgbClr val="000000"/>
                          </a:solidFill>
                          <a:latin typeface="Poppins"/>
                          <a:ea typeface="Poppins"/>
                          <a:cs typeface="Poppins"/>
                          <a:sym typeface="Poppins"/>
                        </a:rPr>
                        <a:t>+248.15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94018">
                <a:tc>
                  <a:txBody>
                    <a:bodyPr anchor="t" rtlCol="false"/>
                    <a:lstStyle/>
                    <a:p>
                      <a:pPr algn="ctr">
                        <a:lnSpc>
                          <a:spcPts val="1960"/>
                        </a:lnSpc>
                        <a:defRPr/>
                      </a:pPr>
                      <a:r>
                        <a:rPr lang="en-US" sz="1400">
                          <a:solidFill>
                            <a:srgbClr val="FFFFFF"/>
                          </a:solidFill>
                          <a:latin typeface="Poppins"/>
                          <a:ea typeface="Poppins"/>
                          <a:cs typeface="Poppins"/>
                          <a:sym typeface="Poppins"/>
                        </a:rPr>
                        <a:t>TV</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-93.52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-65.89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27.62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29.66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3.22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960"/>
                        </a:lnSpc>
                        <a:defRPr/>
                      </a:pPr>
                      <a:r>
                        <a:rPr lang="en-US" sz="1400">
                          <a:solidFill>
                            <a:srgbClr val="000000"/>
                          </a:solidFill>
                          <a:latin typeface="Poppins"/>
                          <a:ea typeface="Poppins"/>
                          <a:cs typeface="Poppins"/>
                          <a:sym typeface="Poppins"/>
                        </a:rPr>
                        <a:t>+26.44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94018">
                <a:tc>
                  <a:txBody>
                    <a:bodyPr anchor="t" rtlCol="false"/>
                    <a:lstStyle/>
                    <a:p>
                      <a:pPr algn="ctr">
                        <a:lnSpc>
                          <a:spcPts val="1960"/>
                        </a:lnSpc>
                        <a:defRPr/>
                      </a:pPr>
                      <a:r>
                        <a:rPr lang="en-US" sz="1400">
                          <a:solidFill>
                            <a:srgbClr val="FFFFFF"/>
                          </a:solidFill>
                          <a:latin typeface="Poppins"/>
                          <a:ea typeface="Poppins"/>
                          <a:cs typeface="Poppins"/>
                          <a:sym typeface="Poppins"/>
                        </a:rPr>
                        <a:t>Radio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-99.35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-87.48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11.87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48.02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6.76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960"/>
                        </a:lnSpc>
                        <a:defRPr/>
                      </a:pPr>
                      <a:r>
                        <a:rPr lang="en-US" sz="1400">
                          <a:solidFill>
                            <a:srgbClr val="000000"/>
                          </a:solidFill>
                          <a:latin typeface="Poppins"/>
                          <a:ea typeface="Poppins"/>
                          <a:cs typeface="Poppins"/>
                          <a:sym typeface="Poppins"/>
                        </a:rPr>
                        <a:t>+41.26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94018">
                <a:tc>
                  <a:txBody>
                    <a:bodyPr anchor="t" rtlCol="false"/>
                    <a:lstStyle/>
                    <a:p>
                      <a:pPr algn="ctr">
                        <a:lnSpc>
                          <a:spcPts val="1960"/>
                        </a:lnSpc>
                        <a:defRPr/>
                      </a:pPr>
                      <a:r>
                        <a:rPr lang="en-US" sz="1400">
                          <a:solidFill>
                            <a:srgbClr val="FFFFFF"/>
                          </a:solidFill>
                          <a:latin typeface="Poppins"/>
                          <a:ea typeface="Poppins"/>
                          <a:cs typeface="Poppins"/>
                          <a:sym typeface="Poppins"/>
                        </a:rPr>
                        <a:t>Digital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-95.64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--91.39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l">
                        <a:lnSpc>
                          <a:spcPts val="1960"/>
                        </a:lnSpc>
                        <a:defRPr/>
                      </a:pPr>
                      <a:r>
                        <a:rPr lang="en-US" sz="1400">
                          <a:solidFill>
                            <a:srgbClr val="000000"/>
                          </a:solidFill>
                          <a:latin typeface="Poppins"/>
                          <a:ea typeface="Poppins"/>
                          <a:cs typeface="Poppins"/>
                          <a:sym typeface="Poppins"/>
                        </a:rPr>
                        <a:t>4.25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365.37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just">
                        <a:lnSpc>
                          <a:spcPts val="1960"/>
                        </a:lnSpc>
                        <a:defRPr/>
                      </a:pPr>
                      <a:r>
                        <a:rPr lang="en-US" sz="1400">
                          <a:solidFill>
                            <a:srgbClr val="000000"/>
                          </a:solidFill>
                          <a:latin typeface="Poppins"/>
                          <a:ea typeface="Poppins"/>
                          <a:cs typeface="Poppins"/>
                          <a:sym typeface="Poppins"/>
                        </a:rPr>
                        <a:t>183.45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960"/>
                        </a:lnSpc>
                        <a:defRPr/>
                      </a:pPr>
                      <a:r>
                        <a:rPr lang="en-US" sz="1400">
                          <a:solidFill>
                            <a:srgbClr val="000000"/>
                          </a:solidFill>
                          <a:latin typeface="Poppins"/>
                          <a:ea typeface="Poppins"/>
                          <a:cs typeface="Poppins"/>
                          <a:sym typeface="Poppins"/>
                        </a:rPr>
                        <a:t>+181.92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bl>
          </a:graphicData>
        </a:graphic>
      </p:graphicFrame>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412025" y="153034"/>
            <a:ext cx="9070539"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SOLUTION 2: BUDGET REALLOCATION </a:t>
            </a:r>
          </a:p>
        </p:txBody>
      </p:sp>
      <p:sp>
        <p:nvSpPr>
          <p:cNvPr name="Freeform 6" id="6"/>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367479" y="4353750"/>
            <a:ext cx="0" cy="270691"/>
          </a:xfrm>
          <a:prstGeom prst="line">
            <a:avLst/>
          </a:prstGeom>
          <a:ln cap="flat" w="38100">
            <a:solidFill>
              <a:srgbClr val="000000"/>
            </a:solidFill>
            <a:prstDash val="solid"/>
            <a:headEnd type="none" len="sm" w="sm"/>
            <a:tailEnd type="none" len="sm" w="sm"/>
          </a:ln>
        </p:spPr>
      </p:sp>
      <p:grpSp>
        <p:nvGrpSpPr>
          <p:cNvPr name="Group 11" id="11"/>
          <p:cNvGrpSpPr/>
          <p:nvPr/>
        </p:nvGrpSpPr>
        <p:grpSpPr>
          <a:xfrm rot="0">
            <a:off x="154008" y="3665342"/>
            <a:ext cx="2426943" cy="688408"/>
            <a:chOff x="0" y="0"/>
            <a:chExt cx="639195" cy="181309"/>
          </a:xfrm>
        </p:grpSpPr>
        <p:sp>
          <p:nvSpPr>
            <p:cNvPr name="Freeform 12" id="12"/>
            <p:cNvSpPr/>
            <p:nvPr/>
          </p:nvSpPr>
          <p:spPr>
            <a:xfrm flipH="false" flipV="false" rot="0">
              <a:off x="0" y="0"/>
              <a:ext cx="639195" cy="181309"/>
            </a:xfrm>
            <a:custGeom>
              <a:avLst/>
              <a:gdLst/>
              <a:ahLst/>
              <a:cxnLst/>
              <a:rect r="r" b="b" t="t" l="l"/>
              <a:pathLst>
                <a:path h="181309" w="639195">
                  <a:moveTo>
                    <a:pt x="0" y="0"/>
                  </a:moveTo>
                  <a:lnTo>
                    <a:pt x="639195" y="0"/>
                  </a:lnTo>
                  <a:lnTo>
                    <a:pt x="639195" y="181309"/>
                  </a:lnTo>
                  <a:lnTo>
                    <a:pt x="0" y="181309"/>
                  </a:lnTo>
                  <a:close/>
                </a:path>
              </a:pathLst>
            </a:custGeom>
            <a:solidFill>
              <a:srgbClr val="064FB8"/>
            </a:solidFill>
          </p:spPr>
        </p:sp>
        <p:sp>
          <p:nvSpPr>
            <p:cNvPr name="TextBox 13" id="13"/>
            <p:cNvSpPr txBox="true"/>
            <p:nvPr/>
          </p:nvSpPr>
          <p:spPr>
            <a:xfrm>
              <a:off x="0" y="-47625"/>
              <a:ext cx="639195" cy="228934"/>
            </a:xfrm>
            <a:prstGeom prst="rect">
              <a:avLst/>
            </a:prstGeom>
          </p:spPr>
          <p:txBody>
            <a:bodyPr anchor="ctr" rtlCol="false" tIns="50800" lIns="50800" bIns="50800" rIns="50800"/>
            <a:lstStyle/>
            <a:p>
              <a:pPr algn="ctr">
                <a:lnSpc>
                  <a:spcPts val="2464"/>
                </a:lnSpc>
              </a:pPr>
            </a:p>
          </p:txBody>
        </p:sp>
      </p:grpSp>
      <p:sp>
        <p:nvSpPr>
          <p:cNvPr name="TextBox 14" id="14"/>
          <p:cNvSpPr txBox="true"/>
          <p:nvPr/>
        </p:nvSpPr>
        <p:spPr>
          <a:xfrm rot="0">
            <a:off x="154008" y="3794598"/>
            <a:ext cx="2426943" cy="3077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DATA</a:t>
            </a:r>
          </a:p>
        </p:txBody>
      </p:sp>
      <p:grpSp>
        <p:nvGrpSpPr>
          <p:cNvPr name="Group 15" id="15"/>
          <p:cNvGrpSpPr/>
          <p:nvPr/>
        </p:nvGrpSpPr>
        <p:grpSpPr>
          <a:xfrm rot="0">
            <a:off x="154008" y="4624442"/>
            <a:ext cx="2426943" cy="688408"/>
            <a:chOff x="0" y="0"/>
            <a:chExt cx="639195" cy="181309"/>
          </a:xfrm>
        </p:grpSpPr>
        <p:sp>
          <p:nvSpPr>
            <p:cNvPr name="Freeform 16" id="16"/>
            <p:cNvSpPr/>
            <p:nvPr/>
          </p:nvSpPr>
          <p:spPr>
            <a:xfrm flipH="false" flipV="false" rot="0">
              <a:off x="0" y="0"/>
              <a:ext cx="639195" cy="181309"/>
            </a:xfrm>
            <a:custGeom>
              <a:avLst/>
              <a:gdLst/>
              <a:ahLst/>
              <a:cxnLst/>
              <a:rect r="r" b="b" t="t" l="l"/>
              <a:pathLst>
                <a:path h="181309" w="639195">
                  <a:moveTo>
                    <a:pt x="0" y="0"/>
                  </a:moveTo>
                  <a:lnTo>
                    <a:pt x="639195" y="0"/>
                  </a:lnTo>
                  <a:lnTo>
                    <a:pt x="639195" y="181309"/>
                  </a:lnTo>
                  <a:lnTo>
                    <a:pt x="0" y="181309"/>
                  </a:lnTo>
                  <a:close/>
                </a:path>
              </a:pathLst>
            </a:custGeom>
            <a:solidFill>
              <a:srgbClr val="064FB8"/>
            </a:solidFill>
          </p:spPr>
        </p:sp>
        <p:sp>
          <p:nvSpPr>
            <p:cNvPr name="TextBox 17" id="17"/>
            <p:cNvSpPr txBox="true"/>
            <p:nvPr/>
          </p:nvSpPr>
          <p:spPr>
            <a:xfrm>
              <a:off x="0" y="-47625"/>
              <a:ext cx="639195" cy="228934"/>
            </a:xfrm>
            <a:prstGeom prst="rect">
              <a:avLst/>
            </a:prstGeom>
          </p:spPr>
          <p:txBody>
            <a:bodyPr anchor="ctr" rtlCol="false" tIns="50800" lIns="50800" bIns="50800" rIns="50800"/>
            <a:lstStyle/>
            <a:p>
              <a:pPr algn="ctr">
                <a:lnSpc>
                  <a:spcPts val="2464"/>
                </a:lnSpc>
              </a:pPr>
            </a:p>
          </p:txBody>
        </p:sp>
      </p:grpSp>
      <p:sp>
        <p:nvSpPr>
          <p:cNvPr name="TextBox 18" id="18"/>
          <p:cNvSpPr txBox="true"/>
          <p:nvPr/>
        </p:nvSpPr>
        <p:spPr>
          <a:xfrm rot="0">
            <a:off x="154008" y="4753698"/>
            <a:ext cx="2426943" cy="3077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DATA CLEANING</a:t>
            </a:r>
          </a:p>
        </p:txBody>
      </p:sp>
      <p:grpSp>
        <p:nvGrpSpPr>
          <p:cNvPr name="Group 19" id="19"/>
          <p:cNvGrpSpPr/>
          <p:nvPr/>
        </p:nvGrpSpPr>
        <p:grpSpPr>
          <a:xfrm rot="0">
            <a:off x="3085776" y="1871862"/>
            <a:ext cx="3063692" cy="688408"/>
            <a:chOff x="0" y="0"/>
            <a:chExt cx="806898" cy="181309"/>
          </a:xfrm>
        </p:grpSpPr>
        <p:sp>
          <p:nvSpPr>
            <p:cNvPr name="Freeform 20" id="20"/>
            <p:cNvSpPr/>
            <p:nvPr/>
          </p:nvSpPr>
          <p:spPr>
            <a:xfrm flipH="false" flipV="false" rot="0">
              <a:off x="0" y="0"/>
              <a:ext cx="806898" cy="181309"/>
            </a:xfrm>
            <a:custGeom>
              <a:avLst/>
              <a:gdLst/>
              <a:ahLst/>
              <a:cxnLst/>
              <a:rect r="r" b="b" t="t" l="l"/>
              <a:pathLst>
                <a:path h="181309" w="806898">
                  <a:moveTo>
                    <a:pt x="0" y="0"/>
                  </a:moveTo>
                  <a:lnTo>
                    <a:pt x="806898" y="0"/>
                  </a:lnTo>
                  <a:lnTo>
                    <a:pt x="806898" y="181309"/>
                  </a:lnTo>
                  <a:lnTo>
                    <a:pt x="0" y="181309"/>
                  </a:lnTo>
                  <a:close/>
                </a:path>
              </a:pathLst>
            </a:custGeom>
            <a:solidFill>
              <a:srgbClr val="064FB8"/>
            </a:solidFill>
          </p:spPr>
        </p:sp>
        <p:sp>
          <p:nvSpPr>
            <p:cNvPr name="TextBox 21" id="21"/>
            <p:cNvSpPr txBox="true"/>
            <p:nvPr/>
          </p:nvSpPr>
          <p:spPr>
            <a:xfrm>
              <a:off x="0" y="-47625"/>
              <a:ext cx="806898" cy="228934"/>
            </a:xfrm>
            <a:prstGeom prst="rect">
              <a:avLst/>
            </a:prstGeom>
          </p:spPr>
          <p:txBody>
            <a:bodyPr anchor="ctr" rtlCol="false" tIns="50800" lIns="50800" bIns="50800" rIns="50800"/>
            <a:lstStyle/>
            <a:p>
              <a:pPr algn="ctr">
                <a:lnSpc>
                  <a:spcPts val="2464"/>
                </a:lnSpc>
              </a:pPr>
            </a:p>
          </p:txBody>
        </p:sp>
      </p:grpSp>
      <p:sp>
        <p:nvSpPr>
          <p:cNvPr name="TextBox 22" id="22"/>
          <p:cNvSpPr txBox="true"/>
          <p:nvPr/>
        </p:nvSpPr>
        <p:spPr>
          <a:xfrm rot="0">
            <a:off x="3085776" y="2001118"/>
            <a:ext cx="3063692" cy="3077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DATA PREPARATION</a:t>
            </a:r>
          </a:p>
        </p:txBody>
      </p:sp>
      <p:grpSp>
        <p:nvGrpSpPr>
          <p:cNvPr name="Group 23" id="23"/>
          <p:cNvGrpSpPr/>
          <p:nvPr/>
        </p:nvGrpSpPr>
        <p:grpSpPr>
          <a:xfrm rot="0">
            <a:off x="3085776" y="3763223"/>
            <a:ext cx="3063692" cy="688408"/>
            <a:chOff x="0" y="0"/>
            <a:chExt cx="806898" cy="181309"/>
          </a:xfrm>
        </p:grpSpPr>
        <p:sp>
          <p:nvSpPr>
            <p:cNvPr name="Freeform 24" id="24"/>
            <p:cNvSpPr/>
            <p:nvPr/>
          </p:nvSpPr>
          <p:spPr>
            <a:xfrm flipH="false" flipV="false" rot="0">
              <a:off x="0" y="0"/>
              <a:ext cx="806898" cy="181309"/>
            </a:xfrm>
            <a:custGeom>
              <a:avLst/>
              <a:gdLst/>
              <a:ahLst/>
              <a:cxnLst/>
              <a:rect r="r" b="b" t="t" l="l"/>
              <a:pathLst>
                <a:path h="181309" w="806898">
                  <a:moveTo>
                    <a:pt x="0" y="0"/>
                  </a:moveTo>
                  <a:lnTo>
                    <a:pt x="806898" y="0"/>
                  </a:lnTo>
                  <a:lnTo>
                    <a:pt x="806898" y="181309"/>
                  </a:lnTo>
                  <a:lnTo>
                    <a:pt x="0" y="181309"/>
                  </a:lnTo>
                  <a:close/>
                </a:path>
              </a:pathLst>
            </a:custGeom>
            <a:solidFill>
              <a:srgbClr val="064FB8"/>
            </a:solidFill>
          </p:spPr>
        </p:sp>
        <p:sp>
          <p:nvSpPr>
            <p:cNvPr name="TextBox 25" id="25"/>
            <p:cNvSpPr txBox="true"/>
            <p:nvPr/>
          </p:nvSpPr>
          <p:spPr>
            <a:xfrm>
              <a:off x="0" y="-47625"/>
              <a:ext cx="806898" cy="228934"/>
            </a:xfrm>
            <a:prstGeom prst="rect">
              <a:avLst/>
            </a:prstGeom>
          </p:spPr>
          <p:txBody>
            <a:bodyPr anchor="ctr" rtlCol="false" tIns="50800" lIns="50800" bIns="50800" rIns="50800"/>
            <a:lstStyle/>
            <a:p>
              <a:pPr algn="ctr">
                <a:lnSpc>
                  <a:spcPts val="2464"/>
                </a:lnSpc>
              </a:pPr>
            </a:p>
          </p:txBody>
        </p:sp>
      </p:grpSp>
      <p:sp>
        <p:nvSpPr>
          <p:cNvPr name="TextBox 26" id="26"/>
          <p:cNvSpPr txBox="true"/>
          <p:nvPr/>
        </p:nvSpPr>
        <p:spPr>
          <a:xfrm rot="0">
            <a:off x="3085776" y="3892480"/>
            <a:ext cx="3063692" cy="3077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BAYESIAN MMM</a:t>
            </a:r>
          </a:p>
        </p:txBody>
      </p:sp>
      <p:grpSp>
        <p:nvGrpSpPr>
          <p:cNvPr name="Group 27" id="27"/>
          <p:cNvGrpSpPr/>
          <p:nvPr/>
        </p:nvGrpSpPr>
        <p:grpSpPr>
          <a:xfrm rot="0">
            <a:off x="3085776" y="5135969"/>
            <a:ext cx="3063692" cy="1039718"/>
            <a:chOff x="0" y="0"/>
            <a:chExt cx="806898" cy="273835"/>
          </a:xfrm>
        </p:grpSpPr>
        <p:sp>
          <p:nvSpPr>
            <p:cNvPr name="Freeform 28" id="28"/>
            <p:cNvSpPr/>
            <p:nvPr/>
          </p:nvSpPr>
          <p:spPr>
            <a:xfrm flipH="false" flipV="false" rot="0">
              <a:off x="0" y="0"/>
              <a:ext cx="806898" cy="273835"/>
            </a:xfrm>
            <a:custGeom>
              <a:avLst/>
              <a:gdLst/>
              <a:ahLst/>
              <a:cxnLst/>
              <a:rect r="r" b="b" t="t" l="l"/>
              <a:pathLst>
                <a:path h="273835" w="806898">
                  <a:moveTo>
                    <a:pt x="0" y="0"/>
                  </a:moveTo>
                  <a:lnTo>
                    <a:pt x="806898" y="0"/>
                  </a:lnTo>
                  <a:lnTo>
                    <a:pt x="806898" y="273835"/>
                  </a:lnTo>
                  <a:lnTo>
                    <a:pt x="0" y="273835"/>
                  </a:lnTo>
                  <a:close/>
                </a:path>
              </a:pathLst>
            </a:custGeom>
            <a:solidFill>
              <a:srgbClr val="064FB8"/>
            </a:solidFill>
          </p:spPr>
        </p:sp>
        <p:sp>
          <p:nvSpPr>
            <p:cNvPr name="TextBox 29" id="29"/>
            <p:cNvSpPr txBox="true"/>
            <p:nvPr/>
          </p:nvSpPr>
          <p:spPr>
            <a:xfrm>
              <a:off x="0" y="-47625"/>
              <a:ext cx="806898" cy="321460"/>
            </a:xfrm>
            <a:prstGeom prst="rect">
              <a:avLst/>
            </a:prstGeom>
          </p:spPr>
          <p:txBody>
            <a:bodyPr anchor="ctr" rtlCol="false" tIns="50800" lIns="50800" bIns="50800" rIns="50800"/>
            <a:lstStyle/>
            <a:p>
              <a:pPr algn="ctr">
                <a:lnSpc>
                  <a:spcPts val="2464"/>
                </a:lnSpc>
              </a:pPr>
            </a:p>
          </p:txBody>
        </p:sp>
      </p:grpSp>
      <p:sp>
        <p:nvSpPr>
          <p:cNvPr name="TextBox 30" id="30"/>
          <p:cNvSpPr txBox="true"/>
          <p:nvPr/>
        </p:nvSpPr>
        <p:spPr>
          <a:xfrm rot="0">
            <a:off x="3085776" y="5265225"/>
            <a:ext cx="3063692" cy="612521"/>
          </a:xfrm>
          <a:prstGeom prst="rect">
            <a:avLst/>
          </a:prstGeom>
        </p:spPr>
        <p:txBody>
          <a:bodyPr anchor="t" rtlCol="false" tIns="0" lIns="0" bIns="0" rIns="0">
            <a:spAutoFit/>
          </a:bodyPr>
          <a:lstStyle/>
          <a:p>
            <a:pPr algn="ctr">
              <a:lnSpc>
                <a:spcPts val="2464"/>
              </a:lnSpc>
            </a:pPr>
            <a:r>
              <a:rPr lang="en-US" b="true" sz="1760">
                <a:solidFill>
                  <a:srgbClr val="FDFDFD"/>
                </a:solidFill>
                <a:latin typeface="Poppins Bold"/>
                <a:ea typeface="Poppins Bold"/>
                <a:cs typeface="Poppins Bold"/>
                <a:sym typeface="Poppins Bold"/>
              </a:rPr>
              <a:t>CONSTRAINED</a:t>
            </a:r>
          </a:p>
          <a:p>
            <a:pPr algn="ctr">
              <a:lnSpc>
                <a:spcPts val="2464"/>
              </a:lnSpc>
              <a:spcBef>
                <a:spcPct val="0"/>
              </a:spcBef>
            </a:pPr>
            <a:r>
              <a:rPr lang="en-US" b="true" sz="1760">
                <a:solidFill>
                  <a:srgbClr val="FDFDFD"/>
                </a:solidFill>
                <a:latin typeface="Poppins Bold"/>
                <a:ea typeface="Poppins Bold"/>
                <a:cs typeface="Poppins Bold"/>
                <a:sym typeface="Poppins Bold"/>
              </a:rPr>
              <a:t>OPTIMIZATION</a:t>
            </a:r>
          </a:p>
        </p:txBody>
      </p:sp>
      <p:grpSp>
        <p:nvGrpSpPr>
          <p:cNvPr name="Group 31" id="31"/>
          <p:cNvGrpSpPr/>
          <p:nvPr/>
        </p:nvGrpSpPr>
        <p:grpSpPr>
          <a:xfrm rot="0">
            <a:off x="6597143" y="1355576"/>
            <a:ext cx="3612613" cy="938188"/>
            <a:chOff x="0" y="0"/>
            <a:chExt cx="951470" cy="247095"/>
          </a:xfrm>
        </p:grpSpPr>
        <p:sp>
          <p:nvSpPr>
            <p:cNvPr name="Freeform 32" id="32"/>
            <p:cNvSpPr/>
            <p:nvPr/>
          </p:nvSpPr>
          <p:spPr>
            <a:xfrm flipH="false" flipV="false" rot="0">
              <a:off x="0" y="0"/>
              <a:ext cx="951470" cy="247095"/>
            </a:xfrm>
            <a:custGeom>
              <a:avLst/>
              <a:gdLst/>
              <a:ahLst/>
              <a:cxnLst/>
              <a:rect r="r" b="b" t="t" l="l"/>
              <a:pathLst>
                <a:path h="247095" w="951470">
                  <a:moveTo>
                    <a:pt x="0" y="0"/>
                  </a:moveTo>
                  <a:lnTo>
                    <a:pt x="951470" y="0"/>
                  </a:lnTo>
                  <a:lnTo>
                    <a:pt x="951470" y="247095"/>
                  </a:lnTo>
                  <a:lnTo>
                    <a:pt x="0" y="247095"/>
                  </a:lnTo>
                  <a:close/>
                </a:path>
              </a:pathLst>
            </a:custGeom>
            <a:solidFill>
              <a:srgbClr val="064FB8"/>
            </a:solidFill>
          </p:spPr>
        </p:sp>
        <p:sp>
          <p:nvSpPr>
            <p:cNvPr name="TextBox 33" id="33"/>
            <p:cNvSpPr txBox="true"/>
            <p:nvPr/>
          </p:nvSpPr>
          <p:spPr>
            <a:xfrm>
              <a:off x="0" y="-47625"/>
              <a:ext cx="951470" cy="294720"/>
            </a:xfrm>
            <a:prstGeom prst="rect">
              <a:avLst/>
            </a:prstGeom>
          </p:spPr>
          <p:txBody>
            <a:bodyPr anchor="ctr" rtlCol="false" tIns="50800" lIns="50800" bIns="50800" rIns="50800"/>
            <a:lstStyle/>
            <a:p>
              <a:pPr algn="ctr">
                <a:lnSpc>
                  <a:spcPts val="2464"/>
                </a:lnSpc>
              </a:pPr>
            </a:p>
          </p:txBody>
        </p:sp>
      </p:grpSp>
      <p:grpSp>
        <p:nvGrpSpPr>
          <p:cNvPr name="Group 34" id="34"/>
          <p:cNvGrpSpPr/>
          <p:nvPr/>
        </p:nvGrpSpPr>
        <p:grpSpPr>
          <a:xfrm rot="0">
            <a:off x="6597143" y="2484265"/>
            <a:ext cx="3612613" cy="688408"/>
            <a:chOff x="0" y="0"/>
            <a:chExt cx="951470" cy="181309"/>
          </a:xfrm>
        </p:grpSpPr>
        <p:sp>
          <p:nvSpPr>
            <p:cNvPr name="Freeform 35" id="35"/>
            <p:cNvSpPr/>
            <p:nvPr/>
          </p:nvSpPr>
          <p:spPr>
            <a:xfrm flipH="false" flipV="false" rot="0">
              <a:off x="0" y="0"/>
              <a:ext cx="951470" cy="181309"/>
            </a:xfrm>
            <a:custGeom>
              <a:avLst/>
              <a:gdLst/>
              <a:ahLst/>
              <a:cxnLst/>
              <a:rect r="r" b="b" t="t" l="l"/>
              <a:pathLst>
                <a:path h="181309" w="951470">
                  <a:moveTo>
                    <a:pt x="0" y="0"/>
                  </a:moveTo>
                  <a:lnTo>
                    <a:pt x="951470" y="0"/>
                  </a:lnTo>
                  <a:lnTo>
                    <a:pt x="951470" y="181309"/>
                  </a:lnTo>
                  <a:lnTo>
                    <a:pt x="0" y="181309"/>
                  </a:lnTo>
                  <a:close/>
                </a:path>
              </a:pathLst>
            </a:custGeom>
            <a:solidFill>
              <a:srgbClr val="064FB8"/>
            </a:solidFill>
          </p:spPr>
        </p:sp>
        <p:sp>
          <p:nvSpPr>
            <p:cNvPr name="TextBox 36" id="36"/>
            <p:cNvSpPr txBox="true"/>
            <p:nvPr/>
          </p:nvSpPr>
          <p:spPr>
            <a:xfrm>
              <a:off x="0" y="-47625"/>
              <a:ext cx="951470" cy="228934"/>
            </a:xfrm>
            <a:prstGeom prst="rect">
              <a:avLst/>
            </a:prstGeom>
          </p:spPr>
          <p:txBody>
            <a:bodyPr anchor="ctr" rtlCol="false" tIns="50800" lIns="50800" bIns="50800" rIns="50800"/>
            <a:lstStyle/>
            <a:p>
              <a:pPr algn="ctr">
                <a:lnSpc>
                  <a:spcPts val="2464"/>
                </a:lnSpc>
              </a:pPr>
            </a:p>
          </p:txBody>
        </p:sp>
      </p:grpSp>
      <p:grpSp>
        <p:nvGrpSpPr>
          <p:cNvPr name="Group 37" id="37"/>
          <p:cNvGrpSpPr/>
          <p:nvPr/>
        </p:nvGrpSpPr>
        <p:grpSpPr>
          <a:xfrm rot="0">
            <a:off x="6657516" y="3763223"/>
            <a:ext cx="3612613" cy="688408"/>
            <a:chOff x="0" y="0"/>
            <a:chExt cx="951470" cy="181309"/>
          </a:xfrm>
        </p:grpSpPr>
        <p:sp>
          <p:nvSpPr>
            <p:cNvPr name="Freeform 38" id="38"/>
            <p:cNvSpPr/>
            <p:nvPr/>
          </p:nvSpPr>
          <p:spPr>
            <a:xfrm flipH="false" flipV="false" rot="0">
              <a:off x="0" y="0"/>
              <a:ext cx="951470" cy="181309"/>
            </a:xfrm>
            <a:custGeom>
              <a:avLst/>
              <a:gdLst/>
              <a:ahLst/>
              <a:cxnLst/>
              <a:rect r="r" b="b" t="t" l="l"/>
              <a:pathLst>
                <a:path h="181309" w="951470">
                  <a:moveTo>
                    <a:pt x="0" y="0"/>
                  </a:moveTo>
                  <a:lnTo>
                    <a:pt x="951470" y="0"/>
                  </a:lnTo>
                  <a:lnTo>
                    <a:pt x="951470" y="181309"/>
                  </a:lnTo>
                  <a:lnTo>
                    <a:pt x="0" y="181309"/>
                  </a:lnTo>
                  <a:close/>
                </a:path>
              </a:pathLst>
            </a:custGeom>
            <a:solidFill>
              <a:srgbClr val="064FB8"/>
            </a:solidFill>
          </p:spPr>
        </p:sp>
        <p:sp>
          <p:nvSpPr>
            <p:cNvPr name="TextBox 39" id="39"/>
            <p:cNvSpPr txBox="true"/>
            <p:nvPr/>
          </p:nvSpPr>
          <p:spPr>
            <a:xfrm>
              <a:off x="0" y="-47625"/>
              <a:ext cx="951470" cy="228934"/>
            </a:xfrm>
            <a:prstGeom prst="rect">
              <a:avLst/>
            </a:prstGeom>
          </p:spPr>
          <p:txBody>
            <a:bodyPr anchor="ctr" rtlCol="false" tIns="50800" lIns="50800" bIns="50800" rIns="50800"/>
            <a:lstStyle/>
            <a:p>
              <a:pPr algn="ctr">
                <a:lnSpc>
                  <a:spcPts val="2464"/>
                </a:lnSpc>
              </a:pPr>
            </a:p>
          </p:txBody>
        </p:sp>
      </p:grpSp>
      <p:sp>
        <p:nvSpPr>
          <p:cNvPr name="TextBox 40" id="40"/>
          <p:cNvSpPr txBox="true"/>
          <p:nvPr/>
        </p:nvSpPr>
        <p:spPr>
          <a:xfrm rot="0">
            <a:off x="6657516" y="3892480"/>
            <a:ext cx="3612613" cy="612521"/>
          </a:xfrm>
          <a:prstGeom prst="rect">
            <a:avLst/>
          </a:prstGeom>
        </p:spPr>
        <p:txBody>
          <a:bodyPr anchor="t" rtlCol="false" tIns="0" lIns="0" bIns="0" rIns="0">
            <a:spAutoFit/>
          </a:bodyPr>
          <a:lstStyle/>
          <a:p>
            <a:pPr algn="ctr">
              <a:lnSpc>
                <a:spcPts val="2464"/>
              </a:lnSpc>
            </a:pPr>
            <a:r>
              <a:rPr lang="en-US" b="true" sz="1760">
                <a:solidFill>
                  <a:srgbClr val="FDFDFD"/>
                </a:solidFill>
                <a:latin typeface="Poppins Bold"/>
                <a:ea typeface="Poppins Bold"/>
                <a:cs typeface="Poppins Bold"/>
                <a:sym typeface="Poppins Bold"/>
              </a:rPr>
              <a:t>BAYESIAN INFERENCE</a:t>
            </a:r>
          </a:p>
          <a:p>
            <a:pPr algn="ctr">
              <a:lnSpc>
                <a:spcPts val="2464"/>
              </a:lnSpc>
              <a:spcBef>
                <a:spcPct val="0"/>
              </a:spcBef>
            </a:pPr>
          </a:p>
        </p:txBody>
      </p:sp>
      <p:grpSp>
        <p:nvGrpSpPr>
          <p:cNvPr name="Group 41" id="41"/>
          <p:cNvGrpSpPr/>
          <p:nvPr/>
        </p:nvGrpSpPr>
        <p:grpSpPr>
          <a:xfrm rot="0">
            <a:off x="10692983" y="3763223"/>
            <a:ext cx="2558684" cy="688408"/>
            <a:chOff x="0" y="0"/>
            <a:chExt cx="673892" cy="181309"/>
          </a:xfrm>
        </p:grpSpPr>
        <p:sp>
          <p:nvSpPr>
            <p:cNvPr name="Freeform 42" id="42"/>
            <p:cNvSpPr/>
            <p:nvPr/>
          </p:nvSpPr>
          <p:spPr>
            <a:xfrm flipH="false" flipV="false" rot="0">
              <a:off x="0" y="0"/>
              <a:ext cx="673892" cy="181309"/>
            </a:xfrm>
            <a:custGeom>
              <a:avLst/>
              <a:gdLst/>
              <a:ahLst/>
              <a:cxnLst/>
              <a:rect r="r" b="b" t="t" l="l"/>
              <a:pathLst>
                <a:path h="181309" w="673892">
                  <a:moveTo>
                    <a:pt x="0" y="0"/>
                  </a:moveTo>
                  <a:lnTo>
                    <a:pt x="673892" y="0"/>
                  </a:lnTo>
                  <a:lnTo>
                    <a:pt x="673892" y="181309"/>
                  </a:lnTo>
                  <a:lnTo>
                    <a:pt x="0" y="181309"/>
                  </a:lnTo>
                  <a:close/>
                </a:path>
              </a:pathLst>
            </a:custGeom>
            <a:solidFill>
              <a:srgbClr val="064FB8"/>
            </a:solidFill>
          </p:spPr>
        </p:sp>
        <p:sp>
          <p:nvSpPr>
            <p:cNvPr name="TextBox 43" id="43"/>
            <p:cNvSpPr txBox="true"/>
            <p:nvPr/>
          </p:nvSpPr>
          <p:spPr>
            <a:xfrm>
              <a:off x="0" y="-47625"/>
              <a:ext cx="673892" cy="228934"/>
            </a:xfrm>
            <a:prstGeom prst="rect">
              <a:avLst/>
            </a:prstGeom>
          </p:spPr>
          <p:txBody>
            <a:bodyPr anchor="ctr" rtlCol="false" tIns="50800" lIns="50800" bIns="50800" rIns="50800"/>
            <a:lstStyle/>
            <a:p>
              <a:pPr algn="ctr">
                <a:lnSpc>
                  <a:spcPts val="2464"/>
                </a:lnSpc>
              </a:pPr>
            </a:p>
          </p:txBody>
        </p:sp>
      </p:grpSp>
      <p:sp>
        <p:nvSpPr>
          <p:cNvPr name="TextBox 44" id="44"/>
          <p:cNvSpPr txBox="true"/>
          <p:nvPr/>
        </p:nvSpPr>
        <p:spPr>
          <a:xfrm rot="0">
            <a:off x="10692983" y="3892480"/>
            <a:ext cx="2558684" cy="612521"/>
          </a:xfrm>
          <a:prstGeom prst="rect">
            <a:avLst/>
          </a:prstGeom>
        </p:spPr>
        <p:txBody>
          <a:bodyPr anchor="t" rtlCol="false" tIns="0" lIns="0" bIns="0" rIns="0">
            <a:spAutoFit/>
          </a:bodyPr>
          <a:lstStyle/>
          <a:p>
            <a:pPr algn="ctr">
              <a:lnSpc>
                <a:spcPts val="2464"/>
              </a:lnSpc>
            </a:pPr>
            <a:r>
              <a:rPr lang="en-US" b="true" sz="1760">
                <a:solidFill>
                  <a:srgbClr val="FDFDFD"/>
                </a:solidFill>
                <a:latin typeface="Poppins Bold"/>
                <a:ea typeface="Poppins Bold"/>
                <a:cs typeface="Poppins Bold"/>
                <a:sym typeface="Poppins Bold"/>
              </a:rPr>
              <a:t>ROI ESTIMATION</a:t>
            </a:r>
          </a:p>
          <a:p>
            <a:pPr algn="ctr">
              <a:lnSpc>
                <a:spcPts val="2464"/>
              </a:lnSpc>
              <a:spcBef>
                <a:spcPct val="0"/>
              </a:spcBef>
            </a:pPr>
          </a:p>
        </p:txBody>
      </p:sp>
      <p:sp>
        <p:nvSpPr>
          <p:cNvPr name="AutoShape 45" id="45"/>
          <p:cNvSpPr/>
          <p:nvPr/>
        </p:nvSpPr>
        <p:spPr>
          <a:xfrm flipV="true">
            <a:off x="6149468" y="1824671"/>
            <a:ext cx="447675" cy="391395"/>
          </a:xfrm>
          <a:prstGeom prst="line">
            <a:avLst/>
          </a:prstGeom>
          <a:ln cap="flat" w="38100">
            <a:solidFill>
              <a:srgbClr val="000000"/>
            </a:solidFill>
            <a:prstDash val="solid"/>
            <a:headEnd type="none" len="sm" w="sm"/>
            <a:tailEnd type="none" len="sm" w="sm"/>
          </a:ln>
        </p:spPr>
      </p:sp>
      <p:sp>
        <p:nvSpPr>
          <p:cNvPr name="AutoShape 46" id="46"/>
          <p:cNvSpPr/>
          <p:nvPr/>
        </p:nvSpPr>
        <p:spPr>
          <a:xfrm>
            <a:off x="6149468" y="2216066"/>
            <a:ext cx="447675" cy="612403"/>
          </a:xfrm>
          <a:prstGeom prst="line">
            <a:avLst/>
          </a:prstGeom>
          <a:ln cap="flat" w="38100">
            <a:solidFill>
              <a:srgbClr val="000000"/>
            </a:solidFill>
            <a:prstDash val="solid"/>
            <a:headEnd type="none" len="sm" w="sm"/>
            <a:tailEnd type="none" len="sm" w="sm"/>
          </a:ln>
        </p:spPr>
      </p:sp>
      <p:sp>
        <p:nvSpPr>
          <p:cNvPr name="AutoShape 47" id="47"/>
          <p:cNvSpPr/>
          <p:nvPr/>
        </p:nvSpPr>
        <p:spPr>
          <a:xfrm>
            <a:off x="6149468" y="4070153"/>
            <a:ext cx="508048" cy="37275"/>
          </a:xfrm>
          <a:prstGeom prst="line">
            <a:avLst/>
          </a:prstGeom>
          <a:ln cap="flat" w="38100">
            <a:solidFill>
              <a:srgbClr val="000000"/>
            </a:solidFill>
            <a:prstDash val="solid"/>
            <a:headEnd type="none" len="sm" w="sm"/>
            <a:tailEnd type="none" len="sm" w="sm"/>
          </a:ln>
        </p:spPr>
      </p:sp>
      <p:sp>
        <p:nvSpPr>
          <p:cNvPr name="AutoShape 48" id="48"/>
          <p:cNvSpPr/>
          <p:nvPr/>
        </p:nvSpPr>
        <p:spPr>
          <a:xfrm flipV="true">
            <a:off x="2580951" y="2216066"/>
            <a:ext cx="504825" cy="2715305"/>
          </a:xfrm>
          <a:prstGeom prst="line">
            <a:avLst/>
          </a:prstGeom>
          <a:ln cap="flat" w="38100">
            <a:solidFill>
              <a:srgbClr val="000000"/>
            </a:solidFill>
            <a:prstDash val="solid"/>
            <a:headEnd type="none" len="sm" w="sm"/>
            <a:tailEnd type="none" len="sm" w="sm"/>
          </a:ln>
        </p:spPr>
      </p:sp>
      <p:sp>
        <p:nvSpPr>
          <p:cNvPr name="AutoShape 49" id="49"/>
          <p:cNvSpPr/>
          <p:nvPr/>
        </p:nvSpPr>
        <p:spPr>
          <a:xfrm flipV="true">
            <a:off x="2580951" y="4107428"/>
            <a:ext cx="504825" cy="823944"/>
          </a:xfrm>
          <a:prstGeom prst="line">
            <a:avLst/>
          </a:prstGeom>
          <a:ln cap="flat" w="38100">
            <a:solidFill>
              <a:srgbClr val="000000"/>
            </a:solidFill>
            <a:prstDash val="solid"/>
            <a:headEnd type="none" len="sm" w="sm"/>
            <a:tailEnd type="none" len="sm" w="sm"/>
          </a:ln>
        </p:spPr>
      </p:sp>
      <p:sp>
        <p:nvSpPr>
          <p:cNvPr name="AutoShape 50" id="50"/>
          <p:cNvSpPr/>
          <p:nvPr/>
        </p:nvSpPr>
        <p:spPr>
          <a:xfrm>
            <a:off x="2580951" y="4931371"/>
            <a:ext cx="504825" cy="724456"/>
          </a:xfrm>
          <a:prstGeom prst="line">
            <a:avLst/>
          </a:prstGeom>
          <a:ln cap="flat" w="38100">
            <a:solidFill>
              <a:srgbClr val="000000"/>
            </a:solidFill>
            <a:prstDash val="solid"/>
            <a:headEnd type="none" len="sm" w="sm"/>
            <a:tailEnd type="none" len="sm" w="sm"/>
          </a:ln>
        </p:spPr>
      </p:sp>
      <p:sp>
        <p:nvSpPr>
          <p:cNvPr name="AutoShape 51" id="51"/>
          <p:cNvSpPr/>
          <p:nvPr/>
        </p:nvSpPr>
        <p:spPr>
          <a:xfrm flipV="true">
            <a:off x="10270129" y="4107428"/>
            <a:ext cx="422854" cy="0"/>
          </a:xfrm>
          <a:prstGeom prst="line">
            <a:avLst/>
          </a:prstGeom>
          <a:ln cap="flat" w="38100">
            <a:solidFill>
              <a:srgbClr val="000000"/>
            </a:solidFill>
            <a:prstDash val="solid"/>
            <a:headEnd type="none" len="sm" w="sm"/>
            <a:tailEnd type="none" len="sm" w="sm"/>
          </a:ln>
        </p:spPr>
      </p:sp>
      <p:grpSp>
        <p:nvGrpSpPr>
          <p:cNvPr name="Group 52" id="52"/>
          <p:cNvGrpSpPr/>
          <p:nvPr/>
        </p:nvGrpSpPr>
        <p:grpSpPr>
          <a:xfrm rot="0">
            <a:off x="13917930" y="2750774"/>
            <a:ext cx="4216062" cy="688408"/>
            <a:chOff x="0" y="0"/>
            <a:chExt cx="1110403" cy="181309"/>
          </a:xfrm>
        </p:grpSpPr>
        <p:sp>
          <p:nvSpPr>
            <p:cNvPr name="Freeform 53" id="53"/>
            <p:cNvSpPr/>
            <p:nvPr/>
          </p:nvSpPr>
          <p:spPr>
            <a:xfrm flipH="false" flipV="false" rot="0">
              <a:off x="0" y="0"/>
              <a:ext cx="1110403" cy="181309"/>
            </a:xfrm>
            <a:custGeom>
              <a:avLst/>
              <a:gdLst/>
              <a:ahLst/>
              <a:cxnLst/>
              <a:rect r="r" b="b" t="t" l="l"/>
              <a:pathLst>
                <a:path h="181309" w="1110403">
                  <a:moveTo>
                    <a:pt x="0" y="0"/>
                  </a:moveTo>
                  <a:lnTo>
                    <a:pt x="1110403" y="0"/>
                  </a:lnTo>
                  <a:lnTo>
                    <a:pt x="1110403" y="181309"/>
                  </a:lnTo>
                  <a:lnTo>
                    <a:pt x="0" y="181309"/>
                  </a:lnTo>
                  <a:close/>
                </a:path>
              </a:pathLst>
            </a:custGeom>
            <a:solidFill>
              <a:srgbClr val="064FB8"/>
            </a:solidFill>
          </p:spPr>
        </p:sp>
        <p:sp>
          <p:nvSpPr>
            <p:cNvPr name="TextBox 54" id="54"/>
            <p:cNvSpPr txBox="true"/>
            <p:nvPr/>
          </p:nvSpPr>
          <p:spPr>
            <a:xfrm>
              <a:off x="0" y="-47625"/>
              <a:ext cx="1110403" cy="228934"/>
            </a:xfrm>
            <a:prstGeom prst="rect">
              <a:avLst/>
            </a:prstGeom>
          </p:spPr>
          <p:txBody>
            <a:bodyPr anchor="ctr" rtlCol="false" tIns="50800" lIns="50800" bIns="50800" rIns="50800"/>
            <a:lstStyle/>
            <a:p>
              <a:pPr algn="ctr">
                <a:lnSpc>
                  <a:spcPts val="2464"/>
                </a:lnSpc>
              </a:pPr>
            </a:p>
          </p:txBody>
        </p:sp>
      </p:grpSp>
      <p:sp>
        <p:nvSpPr>
          <p:cNvPr name="TextBox 55" id="55"/>
          <p:cNvSpPr txBox="true"/>
          <p:nvPr/>
        </p:nvSpPr>
        <p:spPr>
          <a:xfrm rot="0">
            <a:off x="13917930" y="2880031"/>
            <a:ext cx="4170106" cy="917321"/>
          </a:xfrm>
          <a:prstGeom prst="rect">
            <a:avLst/>
          </a:prstGeom>
        </p:spPr>
        <p:txBody>
          <a:bodyPr anchor="t" rtlCol="false" tIns="0" lIns="0" bIns="0" rIns="0">
            <a:spAutoFit/>
          </a:bodyPr>
          <a:lstStyle/>
          <a:p>
            <a:pPr algn="ctr">
              <a:lnSpc>
                <a:spcPts val="2464"/>
              </a:lnSpc>
            </a:pPr>
            <a:r>
              <a:rPr lang="en-US" b="true" sz="1760">
                <a:solidFill>
                  <a:srgbClr val="FDFDFD"/>
                </a:solidFill>
                <a:latin typeface="Poppins Bold"/>
                <a:ea typeface="Poppins Bold"/>
                <a:cs typeface="Poppins Bold"/>
                <a:sym typeface="Poppins Bold"/>
              </a:rPr>
              <a:t>ROI = PROFIT / INVESTMENT</a:t>
            </a:r>
          </a:p>
          <a:p>
            <a:pPr algn="ctr">
              <a:lnSpc>
                <a:spcPts val="2464"/>
              </a:lnSpc>
            </a:pPr>
          </a:p>
          <a:p>
            <a:pPr algn="ctr">
              <a:lnSpc>
                <a:spcPts val="2464"/>
              </a:lnSpc>
              <a:spcBef>
                <a:spcPct val="0"/>
              </a:spcBef>
            </a:pPr>
          </a:p>
        </p:txBody>
      </p:sp>
      <p:grpSp>
        <p:nvGrpSpPr>
          <p:cNvPr name="Group 56" id="56"/>
          <p:cNvGrpSpPr/>
          <p:nvPr/>
        </p:nvGrpSpPr>
        <p:grpSpPr>
          <a:xfrm rot="0">
            <a:off x="13917930" y="3601108"/>
            <a:ext cx="4216062" cy="1061675"/>
            <a:chOff x="0" y="0"/>
            <a:chExt cx="1110403" cy="279618"/>
          </a:xfrm>
        </p:grpSpPr>
        <p:sp>
          <p:nvSpPr>
            <p:cNvPr name="Freeform 57" id="57"/>
            <p:cNvSpPr/>
            <p:nvPr/>
          </p:nvSpPr>
          <p:spPr>
            <a:xfrm flipH="false" flipV="false" rot="0">
              <a:off x="0" y="0"/>
              <a:ext cx="1110403" cy="279618"/>
            </a:xfrm>
            <a:custGeom>
              <a:avLst/>
              <a:gdLst/>
              <a:ahLst/>
              <a:cxnLst/>
              <a:rect r="r" b="b" t="t" l="l"/>
              <a:pathLst>
                <a:path h="279618" w="1110403">
                  <a:moveTo>
                    <a:pt x="0" y="0"/>
                  </a:moveTo>
                  <a:lnTo>
                    <a:pt x="1110403" y="0"/>
                  </a:lnTo>
                  <a:lnTo>
                    <a:pt x="1110403" y="279618"/>
                  </a:lnTo>
                  <a:lnTo>
                    <a:pt x="0" y="279618"/>
                  </a:lnTo>
                  <a:close/>
                </a:path>
              </a:pathLst>
            </a:custGeom>
            <a:solidFill>
              <a:srgbClr val="064FB8"/>
            </a:solidFill>
          </p:spPr>
        </p:sp>
        <p:sp>
          <p:nvSpPr>
            <p:cNvPr name="TextBox 58" id="58"/>
            <p:cNvSpPr txBox="true"/>
            <p:nvPr/>
          </p:nvSpPr>
          <p:spPr>
            <a:xfrm>
              <a:off x="0" y="-47625"/>
              <a:ext cx="1110403" cy="327243"/>
            </a:xfrm>
            <a:prstGeom prst="rect">
              <a:avLst/>
            </a:prstGeom>
          </p:spPr>
          <p:txBody>
            <a:bodyPr anchor="ctr" rtlCol="false" tIns="50800" lIns="50800" bIns="50800" rIns="50800"/>
            <a:lstStyle/>
            <a:p>
              <a:pPr algn="ctr">
                <a:lnSpc>
                  <a:spcPts val="2464"/>
                </a:lnSpc>
              </a:pPr>
            </a:p>
          </p:txBody>
        </p:sp>
      </p:grpSp>
      <p:sp>
        <p:nvSpPr>
          <p:cNvPr name="TextBox 59" id="59"/>
          <p:cNvSpPr txBox="true"/>
          <p:nvPr/>
        </p:nvSpPr>
        <p:spPr>
          <a:xfrm rot="0">
            <a:off x="13917930" y="3730364"/>
            <a:ext cx="4216062" cy="6125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PREDICT REVENUE USING ROI + INITIAL SPEND</a:t>
            </a:r>
          </a:p>
        </p:txBody>
      </p:sp>
      <p:sp>
        <p:nvSpPr>
          <p:cNvPr name="AutoShape 60" id="60"/>
          <p:cNvSpPr/>
          <p:nvPr/>
        </p:nvSpPr>
        <p:spPr>
          <a:xfrm flipV="true">
            <a:off x="13251667" y="3094979"/>
            <a:ext cx="666263" cy="1012449"/>
          </a:xfrm>
          <a:prstGeom prst="line">
            <a:avLst/>
          </a:prstGeom>
          <a:ln cap="flat" w="38100">
            <a:solidFill>
              <a:srgbClr val="000000"/>
            </a:solidFill>
            <a:prstDash val="solid"/>
            <a:headEnd type="none" len="sm" w="sm"/>
            <a:tailEnd type="none" len="sm" w="sm"/>
          </a:ln>
        </p:spPr>
      </p:sp>
      <p:sp>
        <p:nvSpPr>
          <p:cNvPr name="AutoShape 61" id="61"/>
          <p:cNvSpPr/>
          <p:nvPr/>
        </p:nvSpPr>
        <p:spPr>
          <a:xfrm flipV="true">
            <a:off x="13251667" y="4060437"/>
            <a:ext cx="666263" cy="46990"/>
          </a:xfrm>
          <a:prstGeom prst="line">
            <a:avLst/>
          </a:prstGeom>
          <a:ln cap="flat" w="38100">
            <a:solidFill>
              <a:srgbClr val="000000"/>
            </a:solidFill>
            <a:prstDash val="solid"/>
            <a:headEnd type="none" len="sm" w="sm"/>
            <a:tailEnd type="none" len="sm" w="sm"/>
          </a:ln>
        </p:spPr>
      </p:sp>
      <p:grpSp>
        <p:nvGrpSpPr>
          <p:cNvPr name="Group 62" id="62"/>
          <p:cNvGrpSpPr/>
          <p:nvPr/>
        </p:nvGrpSpPr>
        <p:grpSpPr>
          <a:xfrm rot="0">
            <a:off x="6810661" y="4796565"/>
            <a:ext cx="3612613" cy="688408"/>
            <a:chOff x="0" y="0"/>
            <a:chExt cx="951470" cy="181309"/>
          </a:xfrm>
        </p:grpSpPr>
        <p:sp>
          <p:nvSpPr>
            <p:cNvPr name="Freeform 63" id="63"/>
            <p:cNvSpPr/>
            <p:nvPr/>
          </p:nvSpPr>
          <p:spPr>
            <a:xfrm flipH="false" flipV="false" rot="0">
              <a:off x="0" y="0"/>
              <a:ext cx="951470" cy="181309"/>
            </a:xfrm>
            <a:custGeom>
              <a:avLst/>
              <a:gdLst/>
              <a:ahLst/>
              <a:cxnLst/>
              <a:rect r="r" b="b" t="t" l="l"/>
              <a:pathLst>
                <a:path h="181309" w="951470">
                  <a:moveTo>
                    <a:pt x="0" y="0"/>
                  </a:moveTo>
                  <a:lnTo>
                    <a:pt x="951470" y="0"/>
                  </a:lnTo>
                  <a:lnTo>
                    <a:pt x="951470" y="181309"/>
                  </a:lnTo>
                  <a:lnTo>
                    <a:pt x="0" y="181309"/>
                  </a:lnTo>
                  <a:close/>
                </a:path>
              </a:pathLst>
            </a:custGeom>
            <a:solidFill>
              <a:srgbClr val="064FB8"/>
            </a:solidFill>
          </p:spPr>
        </p:sp>
        <p:sp>
          <p:nvSpPr>
            <p:cNvPr name="TextBox 64" id="64"/>
            <p:cNvSpPr txBox="true"/>
            <p:nvPr/>
          </p:nvSpPr>
          <p:spPr>
            <a:xfrm>
              <a:off x="0" y="-47625"/>
              <a:ext cx="951470" cy="228934"/>
            </a:xfrm>
            <a:prstGeom prst="rect">
              <a:avLst/>
            </a:prstGeom>
          </p:spPr>
          <p:txBody>
            <a:bodyPr anchor="ctr" rtlCol="false" tIns="50800" lIns="50800" bIns="50800" rIns="50800"/>
            <a:lstStyle/>
            <a:p>
              <a:pPr algn="ctr">
                <a:lnSpc>
                  <a:spcPts val="2464"/>
                </a:lnSpc>
              </a:pPr>
            </a:p>
          </p:txBody>
        </p:sp>
      </p:grpSp>
      <p:sp>
        <p:nvSpPr>
          <p:cNvPr name="TextBox 65" id="65"/>
          <p:cNvSpPr txBox="true"/>
          <p:nvPr/>
        </p:nvSpPr>
        <p:spPr>
          <a:xfrm rot="0">
            <a:off x="6810661" y="4925821"/>
            <a:ext cx="3612613" cy="3077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DIFFERENTIAL EVOLUTION</a:t>
            </a:r>
          </a:p>
        </p:txBody>
      </p:sp>
      <p:grpSp>
        <p:nvGrpSpPr>
          <p:cNvPr name="Group 66" id="66"/>
          <p:cNvGrpSpPr/>
          <p:nvPr/>
        </p:nvGrpSpPr>
        <p:grpSpPr>
          <a:xfrm rot="0">
            <a:off x="6810661" y="5652296"/>
            <a:ext cx="3612613" cy="951891"/>
            <a:chOff x="0" y="0"/>
            <a:chExt cx="951470" cy="250704"/>
          </a:xfrm>
        </p:grpSpPr>
        <p:sp>
          <p:nvSpPr>
            <p:cNvPr name="Freeform 67" id="67"/>
            <p:cNvSpPr/>
            <p:nvPr/>
          </p:nvSpPr>
          <p:spPr>
            <a:xfrm flipH="false" flipV="false" rot="0">
              <a:off x="0" y="0"/>
              <a:ext cx="951470" cy="250704"/>
            </a:xfrm>
            <a:custGeom>
              <a:avLst/>
              <a:gdLst/>
              <a:ahLst/>
              <a:cxnLst/>
              <a:rect r="r" b="b" t="t" l="l"/>
              <a:pathLst>
                <a:path h="250704" w="951470">
                  <a:moveTo>
                    <a:pt x="0" y="0"/>
                  </a:moveTo>
                  <a:lnTo>
                    <a:pt x="951470" y="0"/>
                  </a:lnTo>
                  <a:lnTo>
                    <a:pt x="951470" y="250704"/>
                  </a:lnTo>
                  <a:lnTo>
                    <a:pt x="0" y="250704"/>
                  </a:lnTo>
                  <a:close/>
                </a:path>
              </a:pathLst>
            </a:custGeom>
            <a:solidFill>
              <a:srgbClr val="064FB8"/>
            </a:solidFill>
          </p:spPr>
        </p:sp>
        <p:sp>
          <p:nvSpPr>
            <p:cNvPr name="TextBox 68" id="68"/>
            <p:cNvSpPr txBox="true"/>
            <p:nvPr/>
          </p:nvSpPr>
          <p:spPr>
            <a:xfrm>
              <a:off x="0" y="-47625"/>
              <a:ext cx="951470" cy="298329"/>
            </a:xfrm>
            <a:prstGeom prst="rect">
              <a:avLst/>
            </a:prstGeom>
          </p:spPr>
          <p:txBody>
            <a:bodyPr anchor="ctr" rtlCol="false" tIns="50800" lIns="50800" bIns="50800" rIns="50800"/>
            <a:lstStyle/>
            <a:p>
              <a:pPr algn="ctr">
                <a:lnSpc>
                  <a:spcPts val="2464"/>
                </a:lnSpc>
              </a:pPr>
            </a:p>
          </p:txBody>
        </p:sp>
      </p:grpSp>
      <p:sp>
        <p:nvSpPr>
          <p:cNvPr name="TextBox 69" id="69"/>
          <p:cNvSpPr txBox="true"/>
          <p:nvPr/>
        </p:nvSpPr>
        <p:spPr>
          <a:xfrm rot="0">
            <a:off x="6810661" y="5689092"/>
            <a:ext cx="3612613" cy="6125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BUDGET PROPORTIONS MUST SUM TO 1</a:t>
            </a:r>
          </a:p>
        </p:txBody>
      </p:sp>
      <p:sp>
        <p:nvSpPr>
          <p:cNvPr name="AutoShape 70" id="70"/>
          <p:cNvSpPr/>
          <p:nvPr/>
        </p:nvSpPr>
        <p:spPr>
          <a:xfrm flipV="true">
            <a:off x="6149468" y="5140769"/>
            <a:ext cx="661194" cy="515059"/>
          </a:xfrm>
          <a:prstGeom prst="line">
            <a:avLst/>
          </a:prstGeom>
          <a:ln cap="flat" w="38100">
            <a:solidFill>
              <a:srgbClr val="000000"/>
            </a:solidFill>
            <a:prstDash val="solid"/>
            <a:headEnd type="none" len="sm" w="sm"/>
            <a:tailEnd type="none" len="sm" w="sm"/>
          </a:ln>
        </p:spPr>
      </p:sp>
      <p:sp>
        <p:nvSpPr>
          <p:cNvPr name="AutoShape 71" id="71"/>
          <p:cNvSpPr/>
          <p:nvPr/>
        </p:nvSpPr>
        <p:spPr>
          <a:xfrm>
            <a:off x="6149468" y="5595298"/>
            <a:ext cx="661194" cy="532943"/>
          </a:xfrm>
          <a:prstGeom prst="line">
            <a:avLst/>
          </a:prstGeom>
          <a:ln cap="flat" w="38100">
            <a:solidFill>
              <a:srgbClr val="000000"/>
            </a:solidFill>
            <a:prstDash val="solid"/>
            <a:headEnd type="none" len="sm" w="sm"/>
            <a:tailEnd type="none" len="sm" w="sm"/>
          </a:ln>
        </p:spPr>
      </p:sp>
      <p:grpSp>
        <p:nvGrpSpPr>
          <p:cNvPr name="Group 72" id="72"/>
          <p:cNvGrpSpPr/>
          <p:nvPr/>
        </p:nvGrpSpPr>
        <p:grpSpPr>
          <a:xfrm rot="0">
            <a:off x="10702021" y="5029105"/>
            <a:ext cx="2549646" cy="1246381"/>
            <a:chOff x="0" y="0"/>
            <a:chExt cx="671512" cy="328265"/>
          </a:xfrm>
        </p:grpSpPr>
        <p:sp>
          <p:nvSpPr>
            <p:cNvPr name="Freeform 73" id="73"/>
            <p:cNvSpPr/>
            <p:nvPr/>
          </p:nvSpPr>
          <p:spPr>
            <a:xfrm flipH="false" flipV="false" rot="0">
              <a:off x="0" y="0"/>
              <a:ext cx="671512" cy="328265"/>
            </a:xfrm>
            <a:custGeom>
              <a:avLst/>
              <a:gdLst/>
              <a:ahLst/>
              <a:cxnLst/>
              <a:rect r="r" b="b" t="t" l="l"/>
              <a:pathLst>
                <a:path h="328265" w="671512">
                  <a:moveTo>
                    <a:pt x="0" y="0"/>
                  </a:moveTo>
                  <a:lnTo>
                    <a:pt x="671512" y="0"/>
                  </a:lnTo>
                  <a:lnTo>
                    <a:pt x="671512" y="328265"/>
                  </a:lnTo>
                  <a:lnTo>
                    <a:pt x="0" y="328265"/>
                  </a:lnTo>
                  <a:close/>
                </a:path>
              </a:pathLst>
            </a:custGeom>
            <a:solidFill>
              <a:srgbClr val="064FB8"/>
            </a:solidFill>
          </p:spPr>
        </p:sp>
        <p:sp>
          <p:nvSpPr>
            <p:cNvPr name="TextBox 74" id="74"/>
            <p:cNvSpPr txBox="true"/>
            <p:nvPr/>
          </p:nvSpPr>
          <p:spPr>
            <a:xfrm>
              <a:off x="0" y="-47625"/>
              <a:ext cx="671512" cy="375890"/>
            </a:xfrm>
            <a:prstGeom prst="rect">
              <a:avLst/>
            </a:prstGeom>
          </p:spPr>
          <p:txBody>
            <a:bodyPr anchor="ctr" rtlCol="false" tIns="50800" lIns="50800" bIns="50800" rIns="50800"/>
            <a:lstStyle/>
            <a:p>
              <a:pPr algn="ctr">
                <a:lnSpc>
                  <a:spcPts val="2464"/>
                </a:lnSpc>
              </a:pPr>
            </a:p>
          </p:txBody>
        </p:sp>
      </p:grpSp>
      <p:sp>
        <p:nvSpPr>
          <p:cNvPr name="TextBox 75" id="75"/>
          <p:cNvSpPr txBox="true"/>
          <p:nvPr/>
        </p:nvSpPr>
        <p:spPr>
          <a:xfrm rot="0">
            <a:off x="10702021" y="5027745"/>
            <a:ext cx="2549646" cy="6125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POST-OPTIMIZATION ANALYSIS</a:t>
            </a:r>
          </a:p>
        </p:txBody>
      </p:sp>
      <p:sp>
        <p:nvSpPr>
          <p:cNvPr name="AutoShape 76" id="76"/>
          <p:cNvSpPr/>
          <p:nvPr/>
        </p:nvSpPr>
        <p:spPr>
          <a:xfrm>
            <a:off x="10423274" y="5140769"/>
            <a:ext cx="278747" cy="511527"/>
          </a:xfrm>
          <a:prstGeom prst="line">
            <a:avLst/>
          </a:prstGeom>
          <a:ln cap="flat" w="38100">
            <a:solidFill>
              <a:srgbClr val="000000"/>
            </a:solidFill>
            <a:prstDash val="solid"/>
            <a:headEnd type="none" len="sm" w="sm"/>
            <a:tailEnd type="none" len="sm" w="sm"/>
          </a:ln>
        </p:spPr>
      </p:sp>
      <p:sp>
        <p:nvSpPr>
          <p:cNvPr name="AutoShape 77" id="77"/>
          <p:cNvSpPr/>
          <p:nvPr/>
        </p:nvSpPr>
        <p:spPr>
          <a:xfrm flipV="true">
            <a:off x="10423274" y="5652296"/>
            <a:ext cx="278747" cy="475945"/>
          </a:xfrm>
          <a:prstGeom prst="line">
            <a:avLst/>
          </a:prstGeom>
          <a:ln cap="flat" w="38100">
            <a:solidFill>
              <a:srgbClr val="000000"/>
            </a:solidFill>
            <a:prstDash val="solid"/>
            <a:headEnd type="none" len="sm" w="sm"/>
            <a:tailEnd type="none" len="sm" w="sm"/>
          </a:ln>
        </p:spPr>
      </p:sp>
      <p:grpSp>
        <p:nvGrpSpPr>
          <p:cNvPr name="Group 78" id="78"/>
          <p:cNvGrpSpPr/>
          <p:nvPr/>
        </p:nvGrpSpPr>
        <p:grpSpPr>
          <a:xfrm rot="0">
            <a:off x="12348852" y="6970811"/>
            <a:ext cx="2821726" cy="940152"/>
            <a:chOff x="0" y="0"/>
            <a:chExt cx="743171" cy="247612"/>
          </a:xfrm>
        </p:grpSpPr>
        <p:sp>
          <p:nvSpPr>
            <p:cNvPr name="Freeform 79" id="79"/>
            <p:cNvSpPr/>
            <p:nvPr/>
          </p:nvSpPr>
          <p:spPr>
            <a:xfrm flipH="false" flipV="false" rot="0">
              <a:off x="0" y="0"/>
              <a:ext cx="743171" cy="247612"/>
            </a:xfrm>
            <a:custGeom>
              <a:avLst/>
              <a:gdLst/>
              <a:ahLst/>
              <a:cxnLst/>
              <a:rect r="r" b="b" t="t" l="l"/>
              <a:pathLst>
                <a:path h="247612" w="743171">
                  <a:moveTo>
                    <a:pt x="0" y="0"/>
                  </a:moveTo>
                  <a:lnTo>
                    <a:pt x="743171" y="0"/>
                  </a:lnTo>
                  <a:lnTo>
                    <a:pt x="743171" y="247612"/>
                  </a:lnTo>
                  <a:lnTo>
                    <a:pt x="0" y="247612"/>
                  </a:lnTo>
                  <a:close/>
                </a:path>
              </a:pathLst>
            </a:custGeom>
            <a:solidFill>
              <a:srgbClr val="064FB8"/>
            </a:solidFill>
          </p:spPr>
        </p:sp>
        <p:sp>
          <p:nvSpPr>
            <p:cNvPr name="TextBox 80" id="80"/>
            <p:cNvSpPr txBox="true"/>
            <p:nvPr/>
          </p:nvSpPr>
          <p:spPr>
            <a:xfrm>
              <a:off x="0" y="-47625"/>
              <a:ext cx="743171" cy="295237"/>
            </a:xfrm>
            <a:prstGeom prst="rect">
              <a:avLst/>
            </a:prstGeom>
          </p:spPr>
          <p:txBody>
            <a:bodyPr anchor="ctr" rtlCol="false" tIns="50800" lIns="50800" bIns="50800" rIns="50800"/>
            <a:lstStyle/>
            <a:p>
              <a:pPr algn="ctr">
                <a:lnSpc>
                  <a:spcPts val="2464"/>
                </a:lnSpc>
              </a:pPr>
            </a:p>
          </p:txBody>
        </p:sp>
      </p:grpSp>
      <p:sp>
        <p:nvSpPr>
          <p:cNvPr name="TextBox 81" id="81"/>
          <p:cNvSpPr txBox="true"/>
          <p:nvPr/>
        </p:nvSpPr>
        <p:spPr>
          <a:xfrm rot="0">
            <a:off x="12348852" y="6988460"/>
            <a:ext cx="2821726" cy="917321"/>
          </a:xfrm>
          <a:prstGeom prst="rect">
            <a:avLst/>
          </a:prstGeom>
        </p:spPr>
        <p:txBody>
          <a:bodyPr anchor="t" rtlCol="false" tIns="0" lIns="0" bIns="0" rIns="0">
            <a:spAutoFit/>
          </a:bodyPr>
          <a:lstStyle/>
          <a:p>
            <a:pPr algn="ctr">
              <a:lnSpc>
                <a:spcPts val="2464"/>
              </a:lnSpc>
            </a:pPr>
            <a:r>
              <a:rPr lang="en-US" b="true" sz="1760">
                <a:solidFill>
                  <a:srgbClr val="FDFDFD"/>
                </a:solidFill>
                <a:latin typeface="Poppins Bold"/>
                <a:ea typeface="Poppins Bold"/>
                <a:cs typeface="Poppins Bold"/>
                <a:sym typeface="Poppins Bold"/>
              </a:rPr>
              <a:t>VISUALIZE BUDGET SHIFTS PER CHANNEL</a:t>
            </a:r>
          </a:p>
          <a:p>
            <a:pPr algn="ctr">
              <a:lnSpc>
                <a:spcPts val="2464"/>
              </a:lnSpc>
              <a:spcBef>
                <a:spcPct val="0"/>
              </a:spcBef>
            </a:pPr>
          </a:p>
        </p:txBody>
      </p:sp>
      <p:grpSp>
        <p:nvGrpSpPr>
          <p:cNvPr name="Group 82" id="82"/>
          <p:cNvGrpSpPr/>
          <p:nvPr/>
        </p:nvGrpSpPr>
        <p:grpSpPr>
          <a:xfrm rot="0">
            <a:off x="9148552" y="6961934"/>
            <a:ext cx="3020514" cy="1003014"/>
            <a:chOff x="0" y="0"/>
            <a:chExt cx="795526" cy="264168"/>
          </a:xfrm>
        </p:grpSpPr>
        <p:sp>
          <p:nvSpPr>
            <p:cNvPr name="Freeform 83" id="83"/>
            <p:cNvSpPr/>
            <p:nvPr/>
          </p:nvSpPr>
          <p:spPr>
            <a:xfrm flipH="false" flipV="false" rot="0">
              <a:off x="0" y="0"/>
              <a:ext cx="795526" cy="264168"/>
            </a:xfrm>
            <a:custGeom>
              <a:avLst/>
              <a:gdLst/>
              <a:ahLst/>
              <a:cxnLst/>
              <a:rect r="r" b="b" t="t" l="l"/>
              <a:pathLst>
                <a:path h="264168" w="795526">
                  <a:moveTo>
                    <a:pt x="0" y="0"/>
                  </a:moveTo>
                  <a:lnTo>
                    <a:pt x="795526" y="0"/>
                  </a:lnTo>
                  <a:lnTo>
                    <a:pt x="795526" y="264168"/>
                  </a:lnTo>
                  <a:lnTo>
                    <a:pt x="0" y="264168"/>
                  </a:lnTo>
                  <a:close/>
                </a:path>
              </a:pathLst>
            </a:custGeom>
            <a:solidFill>
              <a:srgbClr val="064FB8"/>
            </a:solidFill>
          </p:spPr>
        </p:sp>
        <p:sp>
          <p:nvSpPr>
            <p:cNvPr name="TextBox 84" id="84"/>
            <p:cNvSpPr txBox="true"/>
            <p:nvPr/>
          </p:nvSpPr>
          <p:spPr>
            <a:xfrm>
              <a:off x="0" y="-47625"/>
              <a:ext cx="795526" cy="311793"/>
            </a:xfrm>
            <a:prstGeom prst="rect">
              <a:avLst/>
            </a:prstGeom>
          </p:spPr>
          <p:txBody>
            <a:bodyPr anchor="ctr" rtlCol="false" tIns="50800" lIns="50800" bIns="50800" rIns="50800"/>
            <a:lstStyle/>
            <a:p>
              <a:pPr algn="ctr">
                <a:lnSpc>
                  <a:spcPts val="2464"/>
                </a:lnSpc>
              </a:pPr>
            </a:p>
          </p:txBody>
        </p:sp>
      </p:grpSp>
      <p:sp>
        <p:nvSpPr>
          <p:cNvPr name="TextBox 85" id="85"/>
          <p:cNvSpPr txBox="true"/>
          <p:nvPr/>
        </p:nvSpPr>
        <p:spPr>
          <a:xfrm rot="0">
            <a:off x="8616968" y="6998730"/>
            <a:ext cx="4170106" cy="612521"/>
          </a:xfrm>
          <a:prstGeom prst="rect">
            <a:avLst/>
          </a:prstGeom>
        </p:spPr>
        <p:txBody>
          <a:bodyPr anchor="t" rtlCol="false" tIns="0" lIns="0" bIns="0" rIns="0">
            <a:spAutoFit/>
          </a:bodyPr>
          <a:lstStyle/>
          <a:p>
            <a:pPr algn="ctr">
              <a:lnSpc>
                <a:spcPts val="2464"/>
              </a:lnSpc>
            </a:pPr>
            <a:r>
              <a:rPr lang="en-US" b="true" sz="1760">
                <a:solidFill>
                  <a:srgbClr val="FDFDFD"/>
                </a:solidFill>
                <a:latin typeface="Poppins Bold"/>
                <a:ea typeface="Poppins Bold"/>
                <a:cs typeface="Poppins Bold"/>
                <a:sym typeface="Poppins Bold"/>
              </a:rPr>
              <a:t>CHANGE BUDGET </a:t>
            </a:r>
          </a:p>
          <a:p>
            <a:pPr algn="ctr">
              <a:lnSpc>
                <a:spcPts val="2464"/>
              </a:lnSpc>
              <a:spcBef>
                <a:spcPct val="0"/>
              </a:spcBef>
            </a:pPr>
            <a:r>
              <a:rPr lang="en-US" b="true" sz="1760">
                <a:solidFill>
                  <a:srgbClr val="FDFDFD"/>
                </a:solidFill>
                <a:latin typeface="Poppins Bold"/>
                <a:ea typeface="Poppins Bold"/>
                <a:cs typeface="Poppins Bold"/>
                <a:sym typeface="Poppins Bold"/>
              </a:rPr>
              <a:t>PROPORTIONALLY TO ROI</a:t>
            </a:r>
          </a:p>
        </p:txBody>
      </p:sp>
      <p:sp>
        <p:nvSpPr>
          <p:cNvPr name="AutoShape 86" id="86"/>
          <p:cNvSpPr/>
          <p:nvPr/>
        </p:nvSpPr>
        <p:spPr>
          <a:xfrm>
            <a:off x="12787074" y="6275486"/>
            <a:ext cx="972641" cy="695325"/>
          </a:xfrm>
          <a:prstGeom prst="line">
            <a:avLst/>
          </a:prstGeom>
          <a:ln cap="flat" w="38100">
            <a:solidFill>
              <a:srgbClr val="000000"/>
            </a:solidFill>
            <a:prstDash val="solid"/>
            <a:headEnd type="none" len="sm" w="sm"/>
            <a:tailEnd type="none" len="sm" w="sm"/>
          </a:ln>
        </p:spPr>
      </p:sp>
      <p:sp>
        <p:nvSpPr>
          <p:cNvPr name="AutoShape 87" id="87"/>
          <p:cNvSpPr/>
          <p:nvPr/>
        </p:nvSpPr>
        <p:spPr>
          <a:xfrm flipH="true">
            <a:off x="10658809" y="6275486"/>
            <a:ext cx="1318035" cy="686448"/>
          </a:xfrm>
          <a:prstGeom prst="line">
            <a:avLst/>
          </a:prstGeom>
          <a:ln cap="flat" w="38100">
            <a:solidFill>
              <a:srgbClr val="000000"/>
            </a:solidFill>
            <a:prstDash val="solid"/>
            <a:headEnd type="none" len="sm" w="sm"/>
            <a:tailEnd type="none" len="sm" w="sm"/>
          </a:ln>
        </p:spPr>
      </p:sp>
      <p:grpSp>
        <p:nvGrpSpPr>
          <p:cNvPr name="Group 88" id="88"/>
          <p:cNvGrpSpPr/>
          <p:nvPr/>
        </p:nvGrpSpPr>
        <p:grpSpPr>
          <a:xfrm rot="0">
            <a:off x="3085776" y="8566462"/>
            <a:ext cx="3063692" cy="976096"/>
            <a:chOff x="0" y="0"/>
            <a:chExt cx="806898" cy="257079"/>
          </a:xfrm>
        </p:grpSpPr>
        <p:sp>
          <p:nvSpPr>
            <p:cNvPr name="Freeform 89" id="89"/>
            <p:cNvSpPr/>
            <p:nvPr/>
          </p:nvSpPr>
          <p:spPr>
            <a:xfrm flipH="false" flipV="false" rot="0">
              <a:off x="0" y="0"/>
              <a:ext cx="806898" cy="257079"/>
            </a:xfrm>
            <a:custGeom>
              <a:avLst/>
              <a:gdLst/>
              <a:ahLst/>
              <a:cxnLst/>
              <a:rect r="r" b="b" t="t" l="l"/>
              <a:pathLst>
                <a:path h="257079" w="806898">
                  <a:moveTo>
                    <a:pt x="0" y="0"/>
                  </a:moveTo>
                  <a:lnTo>
                    <a:pt x="806898" y="0"/>
                  </a:lnTo>
                  <a:lnTo>
                    <a:pt x="806898" y="257079"/>
                  </a:lnTo>
                  <a:lnTo>
                    <a:pt x="0" y="257079"/>
                  </a:lnTo>
                  <a:close/>
                </a:path>
              </a:pathLst>
            </a:custGeom>
            <a:solidFill>
              <a:srgbClr val="064FB8"/>
            </a:solidFill>
          </p:spPr>
        </p:sp>
        <p:sp>
          <p:nvSpPr>
            <p:cNvPr name="TextBox 90" id="90"/>
            <p:cNvSpPr txBox="true"/>
            <p:nvPr/>
          </p:nvSpPr>
          <p:spPr>
            <a:xfrm>
              <a:off x="0" y="-47625"/>
              <a:ext cx="806898" cy="304704"/>
            </a:xfrm>
            <a:prstGeom prst="rect">
              <a:avLst/>
            </a:prstGeom>
          </p:spPr>
          <p:txBody>
            <a:bodyPr anchor="ctr" rtlCol="false" tIns="50800" lIns="50800" bIns="50800" rIns="50800"/>
            <a:lstStyle/>
            <a:p>
              <a:pPr algn="ctr">
                <a:lnSpc>
                  <a:spcPts val="2464"/>
                </a:lnSpc>
              </a:pPr>
            </a:p>
          </p:txBody>
        </p:sp>
      </p:grpSp>
      <p:sp>
        <p:nvSpPr>
          <p:cNvPr name="TextBox 91" id="91"/>
          <p:cNvSpPr txBox="true"/>
          <p:nvPr/>
        </p:nvSpPr>
        <p:spPr>
          <a:xfrm rot="0">
            <a:off x="3085776" y="8695718"/>
            <a:ext cx="3063692" cy="6125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OPTIMAL BUDGET ALLOCATION</a:t>
            </a:r>
          </a:p>
        </p:txBody>
      </p:sp>
      <p:sp>
        <p:nvSpPr>
          <p:cNvPr name="AutoShape 92" id="92"/>
          <p:cNvSpPr/>
          <p:nvPr/>
        </p:nvSpPr>
        <p:spPr>
          <a:xfrm>
            <a:off x="2580951" y="4968646"/>
            <a:ext cx="504825" cy="4085864"/>
          </a:xfrm>
          <a:prstGeom prst="line">
            <a:avLst/>
          </a:prstGeom>
          <a:ln cap="flat" w="38100">
            <a:solidFill>
              <a:srgbClr val="000000"/>
            </a:solidFill>
            <a:prstDash val="solid"/>
            <a:headEnd type="none" len="sm" w="sm"/>
            <a:tailEnd type="none" len="sm" w="sm"/>
          </a:ln>
        </p:spPr>
      </p:sp>
      <p:sp>
        <p:nvSpPr>
          <p:cNvPr name="AutoShape 93" id="93"/>
          <p:cNvSpPr/>
          <p:nvPr/>
        </p:nvSpPr>
        <p:spPr>
          <a:xfrm flipH="true">
            <a:off x="6149468" y="8513234"/>
            <a:ext cx="832669" cy="541276"/>
          </a:xfrm>
          <a:prstGeom prst="line">
            <a:avLst/>
          </a:prstGeom>
          <a:ln cap="flat" w="38100">
            <a:solidFill>
              <a:srgbClr val="000000"/>
            </a:solidFill>
            <a:prstDash val="solid"/>
            <a:headEnd type="none" len="sm" w="sm"/>
            <a:tailEnd type="none" len="sm" w="sm"/>
          </a:ln>
        </p:spPr>
      </p:sp>
      <p:grpSp>
        <p:nvGrpSpPr>
          <p:cNvPr name="Group 94" id="94"/>
          <p:cNvGrpSpPr/>
          <p:nvPr/>
        </p:nvGrpSpPr>
        <p:grpSpPr>
          <a:xfrm rot="0">
            <a:off x="10854238" y="8432177"/>
            <a:ext cx="2397428" cy="976096"/>
            <a:chOff x="0" y="0"/>
            <a:chExt cx="631421" cy="257079"/>
          </a:xfrm>
        </p:grpSpPr>
        <p:sp>
          <p:nvSpPr>
            <p:cNvPr name="Freeform 95" id="95"/>
            <p:cNvSpPr/>
            <p:nvPr/>
          </p:nvSpPr>
          <p:spPr>
            <a:xfrm flipH="false" flipV="false" rot="0">
              <a:off x="0" y="0"/>
              <a:ext cx="631421" cy="257079"/>
            </a:xfrm>
            <a:custGeom>
              <a:avLst/>
              <a:gdLst/>
              <a:ahLst/>
              <a:cxnLst/>
              <a:rect r="r" b="b" t="t" l="l"/>
              <a:pathLst>
                <a:path h="257079" w="631421">
                  <a:moveTo>
                    <a:pt x="0" y="0"/>
                  </a:moveTo>
                  <a:lnTo>
                    <a:pt x="631421" y="0"/>
                  </a:lnTo>
                  <a:lnTo>
                    <a:pt x="631421" y="257079"/>
                  </a:lnTo>
                  <a:lnTo>
                    <a:pt x="0" y="257079"/>
                  </a:lnTo>
                  <a:close/>
                </a:path>
              </a:pathLst>
            </a:custGeom>
            <a:solidFill>
              <a:srgbClr val="064FB8"/>
            </a:solidFill>
          </p:spPr>
        </p:sp>
        <p:sp>
          <p:nvSpPr>
            <p:cNvPr name="TextBox 96" id="96"/>
            <p:cNvSpPr txBox="true"/>
            <p:nvPr/>
          </p:nvSpPr>
          <p:spPr>
            <a:xfrm>
              <a:off x="0" y="-47625"/>
              <a:ext cx="631421" cy="304704"/>
            </a:xfrm>
            <a:prstGeom prst="rect">
              <a:avLst/>
            </a:prstGeom>
          </p:spPr>
          <p:txBody>
            <a:bodyPr anchor="ctr" rtlCol="false" tIns="50800" lIns="50800" bIns="50800" rIns="50800"/>
            <a:lstStyle/>
            <a:p>
              <a:pPr algn="ctr">
                <a:lnSpc>
                  <a:spcPts val="2464"/>
                </a:lnSpc>
              </a:pPr>
            </a:p>
          </p:txBody>
        </p:sp>
      </p:grpSp>
      <p:sp>
        <p:nvSpPr>
          <p:cNvPr name="TextBox 97" id="97"/>
          <p:cNvSpPr txBox="true"/>
          <p:nvPr/>
        </p:nvSpPr>
        <p:spPr>
          <a:xfrm rot="0">
            <a:off x="10854238" y="8561433"/>
            <a:ext cx="2397428" cy="6125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FUTURE ROI PREDICTION</a:t>
            </a:r>
          </a:p>
        </p:txBody>
      </p:sp>
      <p:grpSp>
        <p:nvGrpSpPr>
          <p:cNvPr name="Group 98" id="98"/>
          <p:cNvGrpSpPr/>
          <p:nvPr/>
        </p:nvGrpSpPr>
        <p:grpSpPr>
          <a:xfrm rot="0">
            <a:off x="6810661" y="8184023"/>
            <a:ext cx="3612613" cy="736202"/>
            <a:chOff x="0" y="0"/>
            <a:chExt cx="951470" cy="193897"/>
          </a:xfrm>
        </p:grpSpPr>
        <p:sp>
          <p:nvSpPr>
            <p:cNvPr name="Freeform 99" id="99"/>
            <p:cNvSpPr/>
            <p:nvPr/>
          </p:nvSpPr>
          <p:spPr>
            <a:xfrm flipH="false" flipV="false" rot="0">
              <a:off x="0" y="0"/>
              <a:ext cx="951470" cy="193897"/>
            </a:xfrm>
            <a:custGeom>
              <a:avLst/>
              <a:gdLst/>
              <a:ahLst/>
              <a:cxnLst/>
              <a:rect r="r" b="b" t="t" l="l"/>
              <a:pathLst>
                <a:path h="193897" w="951470">
                  <a:moveTo>
                    <a:pt x="0" y="0"/>
                  </a:moveTo>
                  <a:lnTo>
                    <a:pt x="951470" y="0"/>
                  </a:lnTo>
                  <a:lnTo>
                    <a:pt x="951470" y="193897"/>
                  </a:lnTo>
                  <a:lnTo>
                    <a:pt x="0" y="193897"/>
                  </a:lnTo>
                  <a:close/>
                </a:path>
              </a:pathLst>
            </a:custGeom>
            <a:solidFill>
              <a:srgbClr val="064FB8"/>
            </a:solidFill>
          </p:spPr>
        </p:sp>
        <p:sp>
          <p:nvSpPr>
            <p:cNvPr name="TextBox 100" id="100"/>
            <p:cNvSpPr txBox="true"/>
            <p:nvPr/>
          </p:nvSpPr>
          <p:spPr>
            <a:xfrm>
              <a:off x="0" y="-47625"/>
              <a:ext cx="951470" cy="241522"/>
            </a:xfrm>
            <a:prstGeom prst="rect">
              <a:avLst/>
            </a:prstGeom>
          </p:spPr>
          <p:txBody>
            <a:bodyPr anchor="ctr" rtlCol="false" tIns="50800" lIns="50800" bIns="50800" rIns="50800"/>
            <a:lstStyle/>
            <a:p>
              <a:pPr algn="ctr">
                <a:lnSpc>
                  <a:spcPts val="2464"/>
                </a:lnSpc>
              </a:pPr>
            </a:p>
          </p:txBody>
        </p:sp>
      </p:grpSp>
      <p:sp>
        <p:nvSpPr>
          <p:cNvPr name="TextBox 101" id="101"/>
          <p:cNvSpPr txBox="true"/>
          <p:nvPr/>
        </p:nvSpPr>
        <p:spPr>
          <a:xfrm rot="0">
            <a:off x="6982136" y="8183161"/>
            <a:ext cx="3227619" cy="6125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OBJECTIVE FUNCTION WITH PENALTY</a:t>
            </a:r>
          </a:p>
        </p:txBody>
      </p:sp>
      <p:grpSp>
        <p:nvGrpSpPr>
          <p:cNvPr name="Group 102" id="102"/>
          <p:cNvGrpSpPr/>
          <p:nvPr/>
        </p:nvGrpSpPr>
        <p:grpSpPr>
          <a:xfrm rot="0">
            <a:off x="6810661" y="9025000"/>
            <a:ext cx="3612613" cy="736202"/>
            <a:chOff x="0" y="0"/>
            <a:chExt cx="951470" cy="193897"/>
          </a:xfrm>
        </p:grpSpPr>
        <p:sp>
          <p:nvSpPr>
            <p:cNvPr name="Freeform 103" id="103"/>
            <p:cNvSpPr/>
            <p:nvPr/>
          </p:nvSpPr>
          <p:spPr>
            <a:xfrm flipH="false" flipV="false" rot="0">
              <a:off x="0" y="0"/>
              <a:ext cx="951470" cy="193897"/>
            </a:xfrm>
            <a:custGeom>
              <a:avLst/>
              <a:gdLst/>
              <a:ahLst/>
              <a:cxnLst/>
              <a:rect r="r" b="b" t="t" l="l"/>
              <a:pathLst>
                <a:path h="193897" w="951470">
                  <a:moveTo>
                    <a:pt x="0" y="0"/>
                  </a:moveTo>
                  <a:lnTo>
                    <a:pt x="951470" y="0"/>
                  </a:lnTo>
                  <a:lnTo>
                    <a:pt x="951470" y="193897"/>
                  </a:lnTo>
                  <a:lnTo>
                    <a:pt x="0" y="193897"/>
                  </a:lnTo>
                  <a:close/>
                </a:path>
              </a:pathLst>
            </a:custGeom>
            <a:solidFill>
              <a:srgbClr val="064FB8"/>
            </a:solidFill>
          </p:spPr>
        </p:sp>
        <p:sp>
          <p:nvSpPr>
            <p:cNvPr name="TextBox 104" id="104"/>
            <p:cNvSpPr txBox="true"/>
            <p:nvPr/>
          </p:nvSpPr>
          <p:spPr>
            <a:xfrm>
              <a:off x="0" y="-47625"/>
              <a:ext cx="951470" cy="241522"/>
            </a:xfrm>
            <a:prstGeom prst="rect">
              <a:avLst/>
            </a:prstGeom>
          </p:spPr>
          <p:txBody>
            <a:bodyPr anchor="ctr" rtlCol="false" tIns="50800" lIns="50800" bIns="50800" rIns="50800"/>
            <a:lstStyle/>
            <a:p>
              <a:pPr algn="ctr">
                <a:lnSpc>
                  <a:spcPts val="2464"/>
                </a:lnSpc>
              </a:pPr>
            </a:p>
          </p:txBody>
        </p:sp>
      </p:grpSp>
      <p:sp>
        <p:nvSpPr>
          <p:cNvPr name="TextBox 105" id="105"/>
          <p:cNvSpPr txBox="true"/>
          <p:nvPr/>
        </p:nvSpPr>
        <p:spPr>
          <a:xfrm rot="0">
            <a:off x="6810661" y="9154256"/>
            <a:ext cx="3612613" cy="3077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BAYESIAN PRIORS</a:t>
            </a:r>
          </a:p>
        </p:txBody>
      </p:sp>
      <p:sp>
        <p:nvSpPr>
          <p:cNvPr name="AutoShape 106" id="106"/>
          <p:cNvSpPr/>
          <p:nvPr/>
        </p:nvSpPr>
        <p:spPr>
          <a:xfrm flipH="true" flipV="true">
            <a:off x="6149468" y="9025791"/>
            <a:ext cx="661194" cy="367309"/>
          </a:xfrm>
          <a:prstGeom prst="line">
            <a:avLst/>
          </a:prstGeom>
          <a:ln cap="flat" w="38100">
            <a:solidFill>
              <a:srgbClr val="000000"/>
            </a:solidFill>
            <a:prstDash val="solid"/>
            <a:headEnd type="none" len="sm" w="sm"/>
            <a:tailEnd type="none" len="sm" w="sm"/>
          </a:ln>
        </p:spPr>
      </p:sp>
      <p:sp>
        <p:nvSpPr>
          <p:cNvPr name="AutoShape 107" id="107"/>
          <p:cNvSpPr/>
          <p:nvPr/>
        </p:nvSpPr>
        <p:spPr>
          <a:xfrm flipH="true" flipV="true">
            <a:off x="10423274" y="8552124"/>
            <a:ext cx="430964" cy="339382"/>
          </a:xfrm>
          <a:prstGeom prst="line">
            <a:avLst/>
          </a:prstGeom>
          <a:ln cap="flat" w="38100">
            <a:solidFill>
              <a:srgbClr val="000000"/>
            </a:solidFill>
            <a:prstDash val="solid"/>
            <a:headEnd type="none" len="sm" w="sm"/>
            <a:tailEnd type="none" len="sm" w="sm"/>
          </a:ln>
        </p:spPr>
      </p:sp>
      <p:sp>
        <p:nvSpPr>
          <p:cNvPr name="AutoShape 108" id="108"/>
          <p:cNvSpPr/>
          <p:nvPr/>
        </p:nvSpPr>
        <p:spPr>
          <a:xfrm flipH="true">
            <a:off x="10423274" y="8891506"/>
            <a:ext cx="430964" cy="440423"/>
          </a:xfrm>
          <a:prstGeom prst="line">
            <a:avLst/>
          </a:prstGeom>
          <a:ln cap="flat" w="38100">
            <a:solidFill>
              <a:srgbClr val="000000"/>
            </a:solidFill>
            <a:prstDash val="solid"/>
            <a:headEnd type="none" len="sm" w="sm"/>
            <a:tailEnd type="none" len="sm" w="sm"/>
          </a:ln>
        </p:spPr>
      </p:sp>
      <p:sp>
        <p:nvSpPr>
          <p:cNvPr name="AutoShape 109" id="109"/>
          <p:cNvSpPr/>
          <p:nvPr/>
        </p:nvSpPr>
        <p:spPr>
          <a:xfrm flipH="true" flipV="true">
            <a:off x="10658809" y="7964948"/>
            <a:ext cx="1394143" cy="467228"/>
          </a:xfrm>
          <a:prstGeom prst="line">
            <a:avLst/>
          </a:prstGeom>
          <a:ln cap="flat" w="38100">
            <a:solidFill>
              <a:srgbClr val="000000"/>
            </a:solidFill>
            <a:prstDash val="solid"/>
            <a:headEnd type="none" len="sm" w="sm"/>
            <a:tailEnd type="none" len="sm" w="sm"/>
          </a:ln>
        </p:spPr>
      </p:sp>
      <p:sp>
        <p:nvSpPr>
          <p:cNvPr name="AutoShape 110" id="110"/>
          <p:cNvSpPr/>
          <p:nvPr/>
        </p:nvSpPr>
        <p:spPr>
          <a:xfrm flipV="true">
            <a:off x="12052952" y="7910963"/>
            <a:ext cx="1706762" cy="521213"/>
          </a:xfrm>
          <a:prstGeom prst="line">
            <a:avLst/>
          </a:prstGeom>
          <a:ln cap="flat" w="38100">
            <a:solidFill>
              <a:srgbClr val="000000"/>
            </a:solidFill>
            <a:prstDash val="solid"/>
            <a:headEnd type="none" len="sm" w="sm"/>
            <a:tailEnd type="none" len="sm" w="sm"/>
          </a:ln>
        </p:spPr>
      </p:sp>
      <p:sp>
        <p:nvSpPr>
          <p:cNvPr name="AutoShape 111" id="111"/>
          <p:cNvSpPr/>
          <p:nvPr/>
        </p:nvSpPr>
        <p:spPr>
          <a:xfrm>
            <a:off x="16719794" y="7896988"/>
            <a:ext cx="11447" cy="846355"/>
          </a:xfrm>
          <a:prstGeom prst="line">
            <a:avLst/>
          </a:prstGeom>
          <a:ln cap="flat" w="38100">
            <a:solidFill>
              <a:srgbClr val="000000"/>
            </a:solidFill>
            <a:prstDash val="solid"/>
            <a:headEnd type="none" len="sm" w="sm"/>
            <a:tailEnd type="none" len="sm" w="sm"/>
          </a:ln>
        </p:spPr>
      </p:sp>
      <p:grpSp>
        <p:nvGrpSpPr>
          <p:cNvPr name="Group 112" id="112"/>
          <p:cNvGrpSpPr/>
          <p:nvPr/>
        </p:nvGrpSpPr>
        <p:grpSpPr>
          <a:xfrm rot="0">
            <a:off x="15351552" y="6920892"/>
            <a:ext cx="2736484" cy="976096"/>
            <a:chOff x="0" y="0"/>
            <a:chExt cx="720720" cy="257079"/>
          </a:xfrm>
        </p:grpSpPr>
        <p:sp>
          <p:nvSpPr>
            <p:cNvPr name="Freeform 113" id="113"/>
            <p:cNvSpPr/>
            <p:nvPr/>
          </p:nvSpPr>
          <p:spPr>
            <a:xfrm flipH="false" flipV="false" rot="0">
              <a:off x="0" y="0"/>
              <a:ext cx="720720" cy="257079"/>
            </a:xfrm>
            <a:custGeom>
              <a:avLst/>
              <a:gdLst/>
              <a:ahLst/>
              <a:cxnLst/>
              <a:rect r="r" b="b" t="t" l="l"/>
              <a:pathLst>
                <a:path h="257079" w="720720">
                  <a:moveTo>
                    <a:pt x="0" y="0"/>
                  </a:moveTo>
                  <a:lnTo>
                    <a:pt x="720720" y="0"/>
                  </a:lnTo>
                  <a:lnTo>
                    <a:pt x="720720" y="257079"/>
                  </a:lnTo>
                  <a:lnTo>
                    <a:pt x="0" y="257079"/>
                  </a:lnTo>
                  <a:close/>
                </a:path>
              </a:pathLst>
            </a:custGeom>
            <a:solidFill>
              <a:srgbClr val="064FB8"/>
            </a:solidFill>
          </p:spPr>
        </p:sp>
        <p:sp>
          <p:nvSpPr>
            <p:cNvPr name="TextBox 114" id="114"/>
            <p:cNvSpPr txBox="true"/>
            <p:nvPr/>
          </p:nvSpPr>
          <p:spPr>
            <a:xfrm>
              <a:off x="0" y="-47625"/>
              <a:ext cx="720720" cy="304704"/>
            </a:xfrm>
            <a:prstGeom prst="rect">
              <a:avLst/>
            </a:prstGeom>
          </p:spPr>
          <p:txBody>
            <a:bodyPr anchor="ctr" rtlCol="false" tIns="50800" lIns="50800" bIns="50800" rIns="50800"/>
            <a:lstStyle/>
            <a:p>
              <a:pPr algn="ctr">
                <a:lnSpc>
                  <a:spcPts val="2464"/>
                </a:lnSpc>
              </a:pPr>
            </a:p>
          </p:txBody>
        </p:sp>
      </p:grpSp>
      <p:sp>
        <p:nvSpPr>
          <p:cNvPr name="TextBox 115" id="115"/>
          <p:cNvSpPr txBox="true"/>
          <p:nvPr/>
        </p:nvSpPr>
        <p:spPr>
          <a:xfrm rot="0">
            <a:off x="15660547" y="6852821"/>
            <a:ext cx="2141390" cy="9173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PREDICTED TOTAL INVESTMENT BUDGET</a:t>
            </a:r>
          </a:p>
        </p:txBody>
      </p:sp>
      <p:grpSp>
        <p:nvGrpSpPr>
          <p:cNvPr name="Group 116" id="116"/>
          <p:cNvGrpSpPr/>
          <p:nvPr/>
        </p:nvGrpSpPr>
        <p:grpSpPr>
          <a:xfrm rot="0">
            <a:off x="14152838" y="8432177"/>
            <a:ext cx="3521079" cy="1329025"/>
            <a:chOff x="0" y="0"/>
            <a:chExt cx="927362" cy="350031"/>
          </a:xfrm>
        </p:grpSpPr>
        <p:sp>
          <p:nvSpPr>
            <p:cNvPr name="Freeform 117" id="117"/>
            <p:cNvSpPr/>
            <p:nvPr/>
          </p:nvSpPr>
          <p:spPr>
            <a:xfrm flipH="false" flipV="false" rot="0">
              <a:off x="0" y="0"/>
              <a:ext cx="927362" cy="350031"/>
            </a:xfrm>
            <a:custGeom>
              <a:avLst/>
              <a:gdLst/>
              <a:ahLst/>
              <a:cxnLst/>
              <a:rect r="r" b="b" t="t" l="l"/>
              <a:pathLst>
                <a:path h="350031" w="927362">
                  <a:moveTo>
                    <a:pt x="0" y="0"/>
                  </a:moveTo>
                  <a:lnTo>
                    <a:pt x="927362" y="0"/>
                  </a:lnTo>
                  <a:lnTo>
                    <a:pt x="927362" y="350031"/>
                  </a:lnTo>
                  <a:lnTo>
                    <a:pt x="0" y="350031"/>
                  </a:lnTo>
                  <a:close/>
                </a:path>
              </a:pathLst>
            </a:custGeom>
            <a:solidFill>
              <a:srgbClr val="064FB8"/>
            </a:solidFill>
          </p:spPr>
        </p:sp>
        <p:sp>
          <p:nvSpPr>
            <p:cNvPr name="TextBox 118" id="118"/>
            <p:cNvSpPr txBox="true"/>
            <p:nvPr/>
          </p:nvSpPr>
          <p:spPr>
            <a:xfrm>
              <a:off x="0" y="-47625"/>
              <a:ext cx="927362" cy="397656"/>
            </a:xfrm>
            <a:prstGeom prst="rect">
              <a:avLst/>
            </a:prstGeom>
          </p:spPr>
          <p:txBody>
            <a:bodyPr anchor="ctr" rtlCol="false" tIns="50800" lIns="50800" bIns="50800" rIns="50800"/>
            <a:lstStyle/>
            <a:p>
              <a:pPr algn="ctr">
                <a:lnSpc>
                  <a:spcPts val="2464"/>
                </a:lnSpc>
              </a:pPr>
            </a:p>
          </p:txBody>
        </p:sp>
      </p:grpSp>
      <p:sp>
        <p:nvSpPr>
          <p:cNvPr name="TextBox 119" id="119"/>
          <p:cNvSpPr txBox="true"/>
          <p:nvPr/>
        </p:nvSpPr>
        <p:spPr>
          <a:xfrm rot="0">
            <a:off x="14152838" y="8561433"/>
            <a:ext cx="3521079" cy="6125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FUTURE BUDGET PREDICTION PER CHANNEL</a:t>
            </a:r>
          </a:p>
        </p:txBody>
      </p:sp>
      <p:sp>
        <p:nvSpPr>
          <p:cNvPr name="AutoShape 120" id="120"/>
          <p:cNvSpPr/>
          <p:nvPr/>
        </p:nvSpPr>
        <p:spPr>
          <a:xfrm>
            <a:off x="13251667" y="8891506"/>
            <a:ext cx="901172" cy="0"/>
          </a:xfrm>
          <a:prstGeom prst="line">
            <a:avLst/>
          </a:prstGeom>
          <a:ln cap="flat" w="38100">
            <a:solidFill>
              <a:srgbClr val="000000"/>
            </a:solidFill>
            <a:prstDash val="solid"/>
            <a:headEnd type="none" len="sm" w="sm"/>
            <a:tailEnd type="none" len="sm" w="sm"/>
          </a:ln>
        </p:spPr>
      </p:sp>
      <p:sp>
        <p:nvSpPr>
          <p:cNvPr name="AutoShape 121" id="121"/>
          <p:cNvSpPr/>
          <p:nvPr/>
        </p:nvSpPr>
        <p:spPr>
          <a:xfrm flipH="true">
            <a:off x="16025961" y="4662783"/>
            <a:ext cx="0" cy="2189629"/>
          </a:xfrm>
          <a:prstGeom prst="line">
            <a:avLst/>
          </a:prstGeom>
          <a:ln cap="flat" w="38100">
            <a:solidFill>
              <a:srgbClr val="000000"/>
            </a:solidFill>
            <a:prstDash val="solid"/>
            <a:headEnd type="none" len="sm" w="sm"/>
            <a:tailEnd type="none" len="sm" w="sm"/>
          </a:ln>
        </p:spPr>
      </p:sp>
      <p:sp>
        <p:nvSpPr>
          <p:cNvPr name="TextBox 122" id="122"/>
          <p:cNvSpPr txBox="true"/>
          <p:nvPr/>
        </p:nvSpPr>
        <p:spPr>
          <a:xfrm rot="0">
            <a:off x="6657516" y="1444101"/>
            <a:ext cx="3521044" cy="6125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CALCULATE MONTHLY PREDICTED GMV </a:t>
            </a:r>
          </a:p>
        </p:txBody>
      </p:sp>
      <p:sp>
        <p:nvSpPr>
          <p:cNvPr name="TextBox 123" id="123"/>
          <p:cNvSpPr txBox="true"/>
          <p:nvPr/>
        </p:nvSpPr>
        <p:spPr>
          <a:xfrm rot="0">
            <a:off x="6692045" y="2437978"/>
            <a:ext cx="3422809" cy="612521"/>
          </a:xfrm>
          <a:prstGeom prst="rect">
            <a:avLst/>
          </a:prstGeom>
        </p:spPr>
        <p:txBody>
          <a:bodyPr anchor="t" rtlCol="false" tIns="0" lIns="0" bIns="0" rIns="0">
            <a:spAutoFit/>
          </a:bodyPr>
          <a:lstStyle/>
          <a:p>
            <a:pPr algn="ctr">
              <a:lnSpc>
                <a:spcPts val="2464"/>
              </a:lnSpc>
              <a:spcBef>
                <a:spcPct val="0"/>
              </a:spcBef>
            </a:pPr>
            <a:r>
              <a:rPr lang="en-US" b="true" sz="1760">
                <a:solidFill>
                  <a:srgbClr val="FDFDFD"/>
                </a:solidFill>
                <a:latin typeface="Poppins Bold"/>
                <a:ea typeface="Poppins Bold"/>
                <a:cs typeface="Poppins Bold"/>
                <a:sym typeface="Poppins Bold"/>
              </a:rPr>
              <a:t>CALCULATE MONTHLY PRESENT GMV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439715" y="1392276"/>
            <a:ext cx="8595547" cy="4163967"/>
            <a:chOff x="0" y="0"/>
            <a:chExt cx="1762306" cy="853719"/>
          </a:xfrm>
        </p:grpSpPr>
        <p:sp>
          <p:nvSpPr>
            <p:cNvPr name="Freeform 10" id="10"/>
            <p:cNvSpPr/>
            <p:nvPr/>
          </p:nvSpPr>
          <p:spPr>
            <a:xfrm flipH="false" flipV="false" rot="0">
              <a:off x="0" y="0"/>
              <a:ext cx="1762306" cy="853719"/>
            </a:xfrm>
            <a:custGeom>
              <a:avLst/>
              <a:gdLst/>
              <a:ahLst/>
              <a:cxnLst/>
              <a:rect r="r" b="b" t="t" l="l"/>
              <a:pathLst>
                <a:path h="853719" w="1762306">
                  <a:moveTo>
                    <a:pt x="24319" y="0"/>
                  </a:moveTo>
                  <a:lnTo>
                    <a:pt x="1737987" y="0"/>
                  </a:lnTo>
                  <a:cubicBezTo>
                    <a:pt x="1744437" y="0"/>
                    <a:pt x="1750623" y="2562"/>
                    <a:pt x="1755183" y="7123"/>
                  </a:cubicBezTo>
                  <a:cubicBezTo>
                    <a:pt x="1759744" y="11683"/>
                    <a:pt x="1762306" y="17869"/>
                    <a:pt x="1762306" y="24319"/>
                  </a:cubicBezTo>
                  <a:lnTo>
                    <a:pt x="1762306" y="829401"/>
                  </a:lnTo>
                  <a:cubicBezTo>
                    <a:pt x="1762306" y="842831"/>
                    <a:pt x="1751418" y="853719"/>
                    <a:pt x="1737987" y="853719"/>
                  </a:cubicBezTo>
                  <a:lnTo>
                    <a:pt x="24319" y="853719"/>
                  </a:lnTo>
                  <a:cubicBezTo>
                    <a:pt x="17869" y="853719"/>
                    <a:pt x="11683" y="851157"/>
                    <a:pt x="7123" y="846596"/>
                  </a:cubicBezTo>
                  <a:cubicBezTo>
                    <a:pt x="2562" y="842036"/>
                    <a:pt x="0" y="835850"/>
                    <a:pt x="0" y="829401"/>
                  </a:cubicBezTo>
                  <a:lnTo>
                    <a:pt x="0" y="24319"/>
                  </a:lnTo>
                  <a:cubicBezTo>
                    <a:pt x="0" y="10888"/>
                    <a:pt x="10888" y="0"/>
                    <a:pt x="24319" y="0"/>
                  </a:cubicBezTo>
                  <a:close/>
                </a:path>
              </a:pathLst>
            </a:custGeom>
            <a:solidFill>
              <a:srgbClr val="E1ECFD"/>
            </a:solidFill>
          </p:spPr>
        </p:sp>
        <p:sp>
          <p:nvSpPr>
            <p:cNvPr name="TextBox 11" id="11"/>
            <p:cNvSpPr txBox="true"/>
            <p:nvPr/>
          </p:nvSpPr>
          <p:spPr>
            <a:xfrm>
              <a:off x="0" y="-57150"/>
              <a:ext cx="1762306" cy="910869"/>
            </a:xfrm>
            <a:prstGeom prst="rect">
              <a:avLst/>
            </a:prstGeom>
          </p:spPr>
          <p:txBody>
            <a:bodyPr anchor="ctr" rtlCol="false" tIns="39873" lIns="39873" bIns="39873" rIns="39873"/>
            <a:lstStyle/>
            <a:p>
              <a:pPr algn="ctr">
                <a:lnSpc>
                  <a:spcPts val="2659"/>
                </a:lnSpc>
              </a:pPr>
            </a:p>
          </p:txBody>
        </p:sp>
      </p:grpSp>
      <p:grpSp>
        <p:nvGrpSpPr>
          <p:cNvPr name="Group 12" id="12"/>
          <p:cNvGrpSpPr/>
          <p:nvPr/>
        </p:nvGrpSpPr>
        <p:grpSpPr>
          <a:xfrm rot="0">
            <a:off x="9330537" y="5790508"/>
            <a:ext cx="8266648" cy="4291478"/>
            <a:chOff x="0" y="0"/>
            <a:chExt cx="1330298" cy="690600"/>
          </a:xfrm>
        </p:grpSpPr>
        <p:sp>
          <p:nvSpPr>
            <p:cNvPr name="Freeform 13" id="13"/>
            <p:cNvSpPr/>
            <p:nvPr/>
          </p:nvSpPr>
          <p:spPr>
            <a:xfrm flipH="false" flipV="false" rot="0">
              <a:off x="0" y="0"/>
              <a:ext cx="1330298" cy="690600"/>
            </a:xfrm>
            <a:custGeom>
              <a:avLst/>
              <a:gdLst/>
              <a:ahLst/>
              <a:cxnLst/>
              <a:rect r="r" b="b" t="t" l="l"/>
              <a:pathLst>
                <a:path h="690600" w="1330298">
                  <a:moveTo>
                    <a:pt x="25286" y="0"/>
                  </a:moveTo>
                  <a:lnTo>
                    <a:pt x="1305012" y="0"/>
                  </a:lnTo>
                  <a:cubicBezTo>
                    <a:pt x="1318977" y="0"/>
                    <a:pt x="1330298" y="11321"/>
                    <a:pt x="1330298" y="25286"/>
                  </a:cubicBezTo>
                  <a:lnTo>
                    <a:pt x="1330298" y="665314"/>
                  </a:lnTo>
                  <a:cubicBezTo>
                    <a:pt x="1330298" y="679279"/>
                    <a:pt x="1318977" y="690600"/>
                    <a:pt x="1305012" y="690600"/>
                  </a:cubicBezTo>
                  <a:lnTo>
                    <a:pt x="25286" y="690600"/>
                  </a:lnTo>
                  <a:cubicBezTo>
                    <a:pt x="11321" y="690600"/>
                    <a:pt x="0" y="679279"/>
                    <a:pt x="0" y="665314"/>
                  </a:cubicBezTo>
                  <a:lnTo>
                    <a:pt x="0" y="25286"/>
                  </a:lnTo>
                  <a:cubicBezTo>
                    <a:pt x="0" y="11321"/>
                    <a:pt x="11321" y="0"/>
                    <a:pt x="25286" y="0"/>
                  </a:cubicBezTo>
                  <a:close/>
                </a:path>
              </a:pathLst>
            </a:custGeom>
            <a:solidFill>
              <a:srgbClr val="E1ECFD"/>
            </a:solidFill>
          </p:spPr>
        </p:sp>
        <p:sp>
          <p:nvSpPr>
            <p:cNvPr name="TextBox 14" id="14"/>
            <p:cNvSpPr txBox="true"/>
            <p:nvPr/>
          </p:nvSpPr>
          <p:spPr>
            <a:xfrm>
              <a:off x="0" y="-57150"/>
              <a:ext cx="1330298" cy="74775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450809" y="6839745"/>
            <a:ext cx="7853399" cy="3070225"/>
          </a:xfrm>
          <a:prstGeom prst="rect">
            <a:avLst/>
          </a:prstGeom>
        </p:spPr>
        <p:txBody>
          <a:bodyPr anchor="t" rtlCol="false" tIns="0" lIns="0" bIns="0" rIns="0">
            <a:spAutoFit/>
          </a:bodyPr>
          <a:lstStyle/>
          <a:p>
            <a:pPr algn="just">
              <a:lnSpc>
                <a:spcPts val="3499"/>
              </a:lnSpc>
              <a:spcBef>
                <a:spcPct val="0"/>
              </a:spcBef>
            </a:pP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Compared original vs. optimized spend, revenue, and profit.</a:t>
            </a: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Visualized budget shifts across channels.</a:t>
            </a: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Reallocated budget proportionally based on predicted coefficients.</a:t>
            </a:r>
          </a:p>
          <a:p>
            <a:pPr algn="just">
              <a:lnSpc>
                <a:spcPts val="3499"/>
              </a:lnSpc>
              <a:spcBef>
                <a:spcPct val="0"/>
              </a:spcBef>
            </a:pPr>
          </a:p>
        </p:txBody>
      </p:sp>
      <p:grpSp>
        <p:nvGrpSpPr>
          <p:cNvPr name="Group 16" id="16"/>
          <p:cNvGrpSpPr/>
          <p:nvPr/>
        </p:nvGrpSpPr>
        <p:grpSpPr>
          <a:xfrm rot="0">
            <a:off x="397441" y="5803040"/>
            <a:ext cx="8595547" cy="4266414"/>
            <a:chOff x="0" y="0"/>
            <a:chExt cx="1443115" cy="716292"/>
          </a:xfrm>
        </p:grpSpPr>
        <p:sp>
          <p:nvSpPr>
            <p:cNvPr name="Freeform 17" id="17"/>
            <p:cNvSpPr/>
            <p:nvPr/>
          </p:nvSpPr>
          <p:spPr>
            <a:xfrm flipH="false" flipV="false" rot="0">
              <a:off x="0" y="0"/>
              <a:ext cx="1443115" cy="716292"/>
            </a:xfrm>
            <a:custGeom>
              <a:avLst/>
              <a:gdLst/>
              <a:ahLst/>
              <a:cxnLst/>
              <a:rect r="r" b="b" t="t" l="l"/>
              <a:pathLst>
                <a:path h="716292" w="1443115">
                  <a:moveTo>
                    <a:pt x="24319" y="0"/>
                  </a:moveTo>
                  <a:lnTo>
                    <a:pt x="1418796" y="0"/>
                  </a:lnTo>
                  <a:cubicBezTo>
                    <a:pt x="1425246" y="0"/>
                    <a:pt x="1431432" y="2562"/>
                    <a:pt x="1435992" y="7123"/>
                  </a:cubicBezTo>
                  <a:cubicBezTo>
                    <a:pt x="1440553" y="11683"/>
                    <a:pt x="1443115" y="17869"/>
                    <a:pt x="1443115" y="24319"/>
                  </a:cubicBezTo>
                  <a:lnTo>
                    <a:pt x="1443115" y="691974"/>
                  </a:lnTo>
                  <a:cubicBezTo>
                    <a:pt x="1443115" y="705405"/>
                    <a:pt x="1432227" y="716292"/>
                    <a:pt x="1418796" y="716292"/>
                  </a:cubicBezTo>
                  <a:lnTo>
                    <a:pt x="24319" y="716292"/>
                  </a:lnTo>
                  <a:cubicBezTo>
                    <a:pt x="10888" y="716292"/>
                    <a:pt x="0" y="705405"/>
                    <a:pt x="0" y="691974"/>
                  </a:cubicBezTo>
                  <a:lnTo>
                    <a:pt x="0" y="24319"/>
                  </a:lnTo>
                  <a:cubicBezTo>
                    <a:pt x="0" y="10888"/>
                    <a:pt x="10888" y="0"/>
                    <a:pt x="24319" y="0"/>
                  </a:cubicBezTo>
                  <a:close/>
                </a:path>
              </a:pathLst>
            </a:custGeom>
            <a:solidFill>
              <a:srgbClr val="E1ECFD"/>
            </a:solidFill>
          </p:spPr>
        </p:sp>
        <p:sp>
          <p:nvSpPr>
            <p:cNvPr name="TextBox 18" id="18"/>
            <p:cNvSpPr txBox="true"/>
            <p:nvPr/>
          </p:nvSpPr>
          <p:spPr>
            <a:xfrm>
              <a:off x="0" y="-57150"/>
              <a:ext cx="1443115" cy="773442"/>
            </a:xfrm>
            <a:prstGeom prst="rect">
              <a:avLst/>
            </a:prstGeom>
          </p:spPr>
          <p:txBody>
            <a:bodyPr anchor="ctr" rtlCol="false" tIns="48692" lIns="48692" bIns="48692" rIns="48692"/>
            <a:lstStyle/>
            <a:p>
              <a:pPr algn="ctr">
                <a:lnSpc>
                  <a:spcPts val="2659"/>
                </a:lnSpc>
              </a:pPr>
            </a:p>
          </p:txBody>
        </p:sp>
      </p:grpSp>
      <p:grpSp>
        <p:nvGrpSpPr>
          <p:cNvPr name="Group 19" id="19"/>
          <p:cNvGrpSpPr/>
          <p:nvPr/>
        </p:nvGrpSpPr>
        <p:grpSpPr>
          <a:xfrm rot="0">
            <a:off x="9394613" y="1382176"/>
            <a:ext cx="8303827" cy="4174066"/>
            <a:chOff x="0" y="0"/>
            <a:chExt cx="1336281" cy="671705"/>
          </a:xfrm>
        </p:grpSpPr>
        <p:sp>
          <p:nvSpPr>
            <p:cNvPr name="Freeform 20" id="20"/>
            <p:cNvSpPr/>
            <p:nvPr/>
          </p:nvSpPr>
          <p:spPr>
            <a:xfrm flipH="false" flipV="false" rot="0">
              <a:off x="0" y="0"/>
              <a:ext cx="1336281" cy="671705"/>
            </a:xfrm>
            <a:custGeom>
              <a:avLst/>
              <a:gdLst/>
              <a:ahLst/>
              <a:cxnLst/>
              <a:rect r="r" b="b" t="t" l="l"/>
              <a:pathLst>
                <a:path h="671705" w="1336281">
                  <a:moveTo>
                    <a:pt x="25173" y="0"/>
                  </a:moveTo>
                  <a:lnTo>
                    <a:pt x="1311108" y="0"/>
                  </a:lnTo>
                  <a:cubicBezTo>
                    <a:pt x="1325011" y="0"/>
                    <a:pt x="1336281" y="11270"/>
                    <a:pt x="1336281" y="25173"/>
                  </a:cubicBezTo>
                  <a:lnTo>
                    <a:pt x="1336281" y="646532"/>
                  </a:lnTo>
                  <a:cubicBezTo>
                    <a:pt x="1336281" y="660435"/>
                    <a:pt x="1325011" y="671705"/>
                    <a:pt x="1311108" y="671705"/>
                  </a:cubicBezTo>
                  <a:lnTo>
                    <a:pt x="25173" y="671705"/>
                  </a:lnTo>
                  <a:cubicBezTo>
                    <a:pt x="11270" y="671705"/>
                    <a:pt x="0" y="660435"/>
                    <a:pt x="0" y="646532"/>
                  </a:cubicBezTo>
                  <a:lnTo>
                    <a:pt x="0" y="25173"/>
                  </a:lnTo>
                  <a:cubicBezTo>
                    <a:pt x="0" y="11270"/>
                    <a:pt x="11270" y="0"/>
                    <a:pt x="25173" y="0"/>
                  </a:cubicBezTo>
                  <a:close/>
                </a:path>
              </a:pathLst>
            </a:custGeom>
            <a:solidFill>
              <a:srgbClr val="E1ECFD"/>
            </a:solidFill>
          </p:spPr>
        </p:sp>
        <p:sp>
          <p:nvSpPr>
            <p:cNvPr name="TextBox 21" id="21"/>
            <p:cNvSpPr txBox="true"/>
            <p:nvPr/>
          </p:nvSpPr>
          <p:spPr>
            <a:xfrm>
              <a:off x="0" y="-57150"/>
              <a:ext cx="1336281" cy="72885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0792" y="2486018"/>
            <a:ext cx="8077210" cy="3070225"/>
          </a:xfrm>
          <a:prstGeom prst="rect">
            <a:avLst/>
          </a:prstGeom>
        </p:spPr>
        <p:txBody>
          <a:bodyPr anchor="t" rtlCol="false" tIns="0" lIns="0" bIns="0" rIns="0">
            <a:spAutoFit/>
          </a:bodyPr>
          <a:lstStyle/>
          <a:p>
            <a:pPr algn="just">
              <a:lnSpc>
                <a:spcPts val="3499"/>
              </a:lnSpc>
            </a:pPr>
          </a:p>
          <a:p>
            <a:pPr algn="just" marL="539749" indent="-269875" lvl="1">
              <a:lnSpc>
                <a:spcPts val="3499"/>
              </a:lnSpc>
              <a:buFont typeface="Arial"/>
              <a:buChar char="•"/>
            </a:pPr>
            <a:r>
              <a:rPr lang="en-US" sz="2499">
                <a:solidFill>
                  <a:srgbClr val="000000"/>
                </a:solidFill>
                <a:latin typeface="Poppins"/>
                <a:ea typeface="Poppins"/>
                <a:cs typeface="Poppins"/>
                <a:sym typeface="Poppins"/>
              </a:rPr>
              <a:t>Calculated predicted revenue using time series model</a:t>
            </a:r>
          </a:p>
          <a:p>
            <a:pPr algn="just" marL="539749" indent="-269875" lvl="1">
              <a:lnSpc>
                <a:spcPts val="3499"/>
              </a:lnSpc>
              <a:buFont typeface="Arial"/>
              <a:buChar char="•"/>
            </a:pPr>
            <a:r>
              <a:rPr lang="en-US" sz="2499">
                <a:solidFill>
                  <a:srgbClr val="000000"/>
                </a:solidFill>
                <a:latin typeface="Poppins"/>
                <a:ea typeface="Poppins"/>
                <a:cs typeface="Poppins"/>
                <a:sym typeface="Poppins"/>
              </a:rPr>
              <a:t>Calculated Bayesian Priors from model</a:t>
            </a:r>
          </a:p>
          <a:p>
            <a:pPr algn="just" marL="539749" indent="-269875" lvl="1">
              <a:lnSpc>
                <a:spcPts val="3499"/>
              </a:lnSpc>
              <a:buFont typeface="Arial"/>
              <a:buChar char="•"/>
            </a:pPr>
            <a:r>
              <a:rPr lang="en-US" sz="2499">
                <a:solidFill>
                  <a:srgbClr val="000000"/>
                </a:solidFill>
                <a:latin typeface="Poppins"/>
                <a:ea typeface="Poppins"/>
                <a:cs typeface="Poppins"/>
                <a:sym typeface="Poppins"/>
              </a:rPr>
              <a:t>Modeled revenue using PyMC; sampled with NUTS (3,000 samples, 4 chains).</a:t>
            </a:r>
          </a:p>
          <a:p>
            <a:pPr algn="just">
              <a:lnSpc>
                <a:spcPts val="3499"/>
              </a:lnSpc>
            </a:pPr>
          </a:p>
        </p:txBody>
      </p:sp>
      <p:sp>
        <p:nvSpPr>
          <p:cNvPr name="TextBox 23" id="23"/>
          <p:cNvSpPr txBox="true"/>
          <p:nvPr/>
        </p:nvSpPr>
        <p:spPr>
          <a:xfrm rot="0">
            <a:off x="4517781" y="193002"/>
            <a:ext cx="8300442"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BUDGET REALLOCATION STRATEGY</a:t>
            </a:r>
          </a:p>
        </p:txBody>
      </p:sp>
      <p:sp>
        <p:nvSpPr>
          <p:cNvPr name="TextBox 24" id="24"/>
          <p:cNvSpPr txBox="true"/>
          <p:nvPr/>
        </p:nvSpPr>
        <p:spPr>
          <a:xfrm rot="0">
            <a:off x="590792" y="6778625"/>
            <a:ext cx="7794674" cy="3508375"/>
          </a:xfrm>
          <a:prstGeom prst="rect">
            <a:avLst/>
          </a:prstGeom>
        </p:spPr>
        <p:txBody>
          <a:bodyPr anchor="t" rtlCol="false" tIns="0" lIns="0" bIns="0" rIns="0">
            <a:spAutoFit/>
          </a:bodyPr>
          <a:lstStyle/>
          <a:p>
            <a:pPr algn="just">
              <a:lnSpc>
                <a:spcPts val="3499"/>
              </a:lnSpc>
              <a:spcBef>
                <a:spcPct val="0"/>
              </a:spcBef>
            </a:pP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Differential Evolution: A constrained optimization problem by keeping budget proportions sum as 1</a:t>
            </a:r>
          </a:p>
          <a:p>
            <a:pPr algn="just" marL="539749" indent="-269875" lvl="1">
              <a:lnSpc>
                <a:spcPts val="3499"/>
              </a:lnSpc>
              <a:spcBef>
                <a:spcPct val="0"/>
              </a:spcBef>
              <a:buFont typeface="Arial"/>
              <a:buChar char="•"/>
            </a:pPr>
            <a:r>
              <a:rPr lang="en-US" sz="2499" strike="noStrike" u="none">
                <a:solidFill>
                  <a:srgbClr val="000000"/>
                </a:solidFill>
                <a:latin typeface="Poppins"/>
                <a:ea typeface="Poppins"/>
                <a:cs typeface="Poppins"/>
                <a:sym typeface="Poppins"/>
              </a:rPr>
              <a:t>Objec</a:t>
            </a:r>
            <a:r>
              <a:rPr lang="en-US" sz="2499" strike="noStrike" u="none">
                <a:solidFill>
                  <a:srgbClr val="000000"/>
                </a:solidFill>
                <a:latin typeface="Poppins"/>
                <a:ea typeface="Poppins"/>
                <a:cs typeface="Poppins"/>
                <a:sym typeface="Poppins"/>
              </a:rPr>
              <a:t>ti</a:t>
            </a:r>
            <a:r>
              <a:rPr lang="en-US" sz="2499" strike="noStrike" u="none">
                <a:solidFill>
                  <a:srgbClr val="000000"/>
                </a:solidFill>
                <a:latin typeface="Poppins"/>
                <a:ea typeface="Poppins"/>
                <a:cs typeface="Poppins"/>
                <a:sym typeface="Poppins"/>
              </a:rPr>
              <a:t>v</a:t>
            </a:r>
            <a:r>
              <a:rPr lang="en-US" sz="2499" strike="noStrike" u="none">
                <a:solidFill>
                  <a:srgbClr val="000000"/>
                </a:solidFill>
                <a:latin typeface="Poppins"/>
                <a:ea typeface="Poppins"/>
                <a:cs typeface="Poppins"/>
                <a:sym typeface="Poppins"/>
              </a:rPr>
              <a:t>e </a:t>
            </a:r>
            <a:r>
              <a:rPr lang="en-US" sz="2499" strike="noStrike" u="none">
                <a:solidFill>
                  <a:srgbClr val="000000"/>
                </a:solidFill>
                <a:latin typeface="Poppins"/>
                <a:ea typeface="Poppins"/>
                <a:cs typeface="Poppins"/>
                <a:sym typeface="Poppins"/>
              </a:rPr>
              <a:t>fu</a:t>
            </a:r>
            <a:r>
              <a:rPr lang="en-US" sz="2499" strike="noStrike" u="none">
                <a:solidFill>
                  <a:srgbClr val="000000"/>
                </a:solidFill>
                <a:latin typeface="Poppins"/>
                <a:ea typeface="Poppins"/>
                <a:cs typeface="Poppins"/>
                <a:sym typeface="Poppins"/>
              </a:rPr>
              <a:t>n</a:t>
            </a:r>
            <a:r>
              <a:rPr lang="en-US" sz="2499" strike="noStrike" u="none">
                <a:solidFill>
                  <a:srgbClr val="000000"/>
                </a:solidFill>
                <a:latin typeface="Poppins"/>
                <a:ea typeface="Poppins"/>
                <a:cs typeface="Poppins"/>
                <a:sym typeface="Poppins"/>
              </a:rPr>
              <a:t>ct</a:t>
            </a:r>
            <a:r>
              <a:rPr lang="en-US" sz="2499" strike="noStrike" u="none">
                <a:solidFill>
                  <a:srgbClr val="000000"/>
                </a:solidFill>
                <a:latin typeface="Poppins"/>
                <a:ea typeface="Poppins"/>
                <a:cs typeface="Poppins"/>
                <a:sym typeface="Poppins"/>
              </a:rPr>
              <a:t>i</a:t>
            </a:r>
            <a:r>
              <a:rPr lang="en-US" sz="2499" strike="noStrike" u="none">
                <a:solidFill>
                  <a:srgbClr val="000000"/>
                </a:solidFill>
                <a:latin typeface="Poppins"/>
                <a:ea typeface="Poppins"/>
                <a:cs typeface="Poppins"/>
                <a:sym typeface="Poppins"/>
              </a:rPr>
              <a:t>o</a:t>
            </a:r>
            <a:r>
              <a:rPr lang="en-US" sz="2499" strike="noStrike" u="none">
                <a:solidFill>
                  <a:srgbClr val="000000"/>
                </a:solidFill>
                <a:latin typeface="Poppins"/>
                <a:ea typeface="Poppins"/>
                <a:cs typeface="Poppins"/>
                <a:sym typeface="Poppins"/>
              </a:rPr>
              <a:t>n: Ba</a:t>
            </a:r>
            <a:r>
              <a:rPr lang="en-US" sz="2499" strike="noStrike" u="none">
                <a:solidFill>
                  <a:srgbClr val="000000"/>
                </a:solidFill>
                <a:latin typeface="Poppins"/>
                <a:ea typeface="Poppins"/>
                <a:cs typeface="Poppins"/>
                <a:sym typeface="Poppins"/>
              </a:rPr>
              <a:t>lanc</a:t>
            </a:r>
            <a:r>
              <a:rPr lang="en-US" sz="2499" strike="noStrike" u="none">
                <a:solidFill>
                  <a:srgbClr val="000000"/>
                </a:solidFill>
                <a:latin typeface="Poppins"/>
                <a:ea typeface="Poppins"/>
                <a:cs typeface="Poppins"/>
                <a:sym typeface="Poppins"/>
              </a:rPr>
              <a:t>es</a:t>
            </a:r>
            <a:r>
              <a:rPr lang="en-US" sz="2499" strike="noStrike" u="none">
                <a:solidFill>
                  <a:srgbClr val="000000"/>
                </a:solidFill>
                <a:latin typeface="Poppins"/>
                <a:ea typeface="Poppins"/>
                <a:cs typeface="Poppins"/>
                <a:sym typeface="Poppins"/>
              </a:rPr>
              <a:t> revenue max</a:t>
            </a:r>
            <a:r>
              <a:rPr lang="en-US" sz="2499" strike="noStrike" u="none">
                <a:solidFill>
                  <a:srgbClr val="000000"/>
                </a:solidFill>
                <a:latin typeface="Poppins"/>
                <a:ea typeface="Poppins"/>
                <a:cs typeface="Poppins"/>
                <a:sym typeface="Poppins"/>
              </a:rPr>
              <a:t>i</a:t>
            </a:r>
            <a:r>
              <a:rPr lang="en-US" sz="2499" strike="noStrike" u="none">
                <a:solidFill>
                  <a:srgbClr val="000000"/>
                </a:solidFill>
                <a:latin typeface="Poppins"/>
                <a:ea typeface="Poppins"/>
                <a:cs typeface="Poppins"/>
                <a:sym typeface="Poppins"/>
              </a:rPr>
              <a:t>miz</a:t>
            </a:r>
            <a:r>
              <a:rPr lang="en-US" sz="2499" strike="noStrike" u="none">
                <a:solidFill>
                  <a:srgbClr val="000000"/>
                </a:solidFill>
                <a:latin typeface="Poppins"/>
                <a:ea typeface="Poppins"/>
                <a:cs typeface="Poppins"/>
                <a:sym typeface="Poppins"/>
              </a:rPr>
              <a:t>a</a:t>
            </a:r>
            <a:r>
              <a:rPr lang="en-US" sz="2499" strike="noStrike" u="none">
                <a:solidFill>
                  <a:srgbClr val="000000"/>
                </a:solidFill>
                <a:latin typeface="Poppins"/>
                <a:ea typeface="Poppins"/>
                <a:cs typeface="Poppins"/>
                <a:sym typeface="Poppins"/>
              </a:rPr>
              <a:t>tio</a:t>
            </a:r>
            <a:r>
              <a:rPr lang="en-US" sz="2499" strike="noStrike" u="none">
                <a:solidFill>
                  <a:srgbClr val="000000"/>
                </a:solidFill>
                <a:latin typeface="Poppins"/>
                <a:ea typeface="Poppins"/>
                <a:cs typeface="Poppins"/>
                <a:sym typeface="Poppins"/>
              </a:rPr>
              <a:t>n </a:t>
            </a:r>
            <a:r>
              <a:rPr lang="en-US" sz="2499" strike="noStrike" u="none">
                <a:solidFill>
                  <a:srgbClr val="000000"/>
                </a:solidFill>
                <a:latin typeface="Poppins"/>
                <a:ea typeface="Poppins"/>
                <a:cs typeface="Poppins"/>
                <a:sym typeface="Poppins"/>
              </a:rPr>
              <a:t>with a </a:t>
            </a:r>
            <a:r>
              <a:rPr lang="en-US" sz="2499" strike="noStrike" u="none">
                <a:solidFill>
                  <a:srgbClr val="000000"/>
                </a:solidFill>
                <a:latin typeface="Poppins"/>
                <a:ea typeface="Poppins"/>
                <a:cs typeface="Poppins"/>
                <a:sym typeface="Poppins"/>
              </a:rPr>
              <a:t>p</a:t>
            </a:r>
            <a:r>
              <a:rPr lang="en-US" sz="2499" strike="noStrike" u="none">
                <a:solidFill>
                  <a:srgbClr val="000000"/>
                </a:solidFill>
                <a:latin typeface="Poppins"/>
                <a:ea typeface="Poppins"/>
                <a:cs typeface="Poppins"/>
                <a:sym typeface="Poppins"/>
              </a:rPr>
              <a:t>enal</a:t>
            </a:r>
            <a:r>
              <a:rPr lang="en-US" sz="2499" strike="noStrike" u="none">
                <a:solidFill>
                  <a:srgbClr val="000000"/>
                </a:solidFill>
                <a:latin typeface="Poppins"/>
                <a:ea typeface="Poppins"/>
                <a:cs typeface="Poppins"/>
                <a:sym typeface="Poppins"/>
              </a:rPr>
              <a:t>t</a:t>
            </a:r>
            <a:r>
              <a:rPr lang="en-US" sz="2499" strike="noStrike" u="none">
                <a:solidFill>
                  <a:srgbClr val="000000"/>
                </a:solidFill>
                <a:latin typeface="Poppins"/>
                <a:ea typeface="Poppins"/>
                <a:cs typeface="Poppins"/>
                <a:sym typeface="Poppins"/>
              </a:rPr>
              <a:t>y for v</a:t>
            </a:r>
            <a:r>
              <a:rPr lang="en-US" sz="2499" strike="noStrike" u="none">
                <a:solidFill>
                  <a:srgbClr val="000000"/>
                </a:solidFill>
                <a:latin typeface="Poppins"/>
                <a:ea typeface="Poppins"/>
                <a:cs typeface="Poppins"/>
                <a:sym typeface="Poppins"/>
              </a:rPr>
              <a:t>i</a:t>
            </a:r>
            <a:r>
              <a:rPr lang="en-US" sz="2499" strike="noStrike" u="none">
                <a:solidFill>
                  <a:srgbClr val="000000"/>
                </a:solidFill>
                <a:latin typeface="Poppins"/>
                <a:ea typeface="Poppins"/>
                <a:cs typeface="Poppins"/>
                <a:sym typeface="Poppins"/>
              </a:rPr>
              <a:t>ol</a:t>
            </a:r>
            <a:r>
              <a:rPr lang="en-US" sz="2499" strike="noStrike" u="none">
                <a:solidFill>
                  <a:srgbClr val="000000"/>
                </a:solidFill>
                <a:latin typeface="Poppins"/>
                <a:ea typeface="Poppins"/>
                <a:cs typeface="Poppins"/>
                <a:sym typeface="Poppins"/>
              </a:rPr>
              <a:t>ati</a:t>
            </a:r>
            <a:r>
              <a:rPr lang="en-US" sz="2499" strike="noStrike" u="none">
                <a:solidFill>
                  <a:srgbClr val="000000"/>
                </a:solidFill>
                <a:latin typeface="Poppins"/>
                <a:ea typeface="Poppins"/>
                <a:cs typeface="Poppins"/>
                <a:sym typeface="Poppins"/>
              </a:rPr>
              <a:t>ng budget c</a:t>
            </a:r>
            <a:r>
              <a:rPr lang="en-US" sz="2499" strike="noStrike" u="none">
                <a:solidFill>
                  <a:srgbClr val="000000"/>
                </a:solidFill>
                <a:latin typeface="Poppins"/>
                <a:ea typeface="Poppins"/>
                <a:cs typeface="Poppins"/>
                <a:sym typeface="Poppins"/>
              </a:rPr>
              <a:t>on</a:t>
            </a:r>
            <a:r>
              <a:rPr lang="en-US" sz="2499" strike="noStrike" u="none">
                <a:solidFill>
                  <a:srgbClr val="000000"/>
                </a:solidFill>
                <a:latin typeface="Poppins"/>
                <a:ea typeface="Poppins"/>
                <a:cs typeface="Poppins"/>
                <a:sym typeface="Poppins"/>
              </a:rPr>
              <a:t>straints</a:t>
            </a:r>
            <a:r>
              <a:rPr lang="en-US" sz="2499" strike="noStrike" u="none">
                <a:solidFill>
                  <a:srgbClr val="000000"/>
                </a:solidFill>
                <a:latin typeface="Poppins"/>
                <a:ea typeface="Poppins"/>
                <a:cs typeface="Poppins"/>
                <a:sym typeface="Poppins"/>
              </a:rPr>
              <a:t>.</a:t>
            </a:r>
          </a:p>
          <a:p>
            <a:pPr algn="just">
              <a:lnSpc>
                <a:spcPts val="3499"/>
              </a:lnSpc>
              <a:spcBef>
                <a:spcPct val="0"/>
              </a:spcBef>
            </a:pPr>
          </a:p>
        </p:txBody>
      </p:sp>
      <p:sp>
        <p:nvSpPr>
          <p:cNvPr name="TextBox 25" id="25"/>
          <p:cNvSpPr txBox="true"/>
          <p:nvPr/>
        </p:nvSpPr>
        <p:spPr>
          <a:xfrm rot="0">
            <a:off x="9526812" y="2566630"/>
            <a:ext cx="8070374" cy="3070225"/>
          </a:xfrm>
          <a:prstGeom prst="rect">
            <a:avLst/>
          </a:prstGeom>
        </p:spPr>
        <p:txBody>
          <a:bodyPr anchor="t" rtlCol="false" tIns="0" lIns="0" bIns="0" rIns="0">
            <a:spAutoFit/>
          </a:bodyPr>
          <a:lstStyle/>
          <a:p>
            <a:pPr algn="just">
              <a:lnSpc>
                <a:spcPts val="3499"/>
              </a:lnSpc>
            </a:pPr>
            <a:r>
              <a:rPr lang="en-US" sz="2499" b="true">
                <a:solidFill>
                  <a:srgbClr val="000000"/>
                </a:solidFill>
                <a:latin typeface="Poppins Bold"/>
                <a:ea typeface="Poppins Bold"/>
                <a:cs typeface="Poppins Bold"/>
                <a:sym typeface="Poppins Bold"/>
              </a:rPr>
              <a:t>    </a:t>
            </a:r>
          </a:p>
          <a:p>
            <a:pPr algn="just" marL="539749" indent="-269875" lvl="1">
              <a:lnSpc>
                <a:spcPts val="3499"/>
              </a:lnSpc>
              <a:buFont typeface="Arial"/>
              <a:buChar char="•"/>
            </a:pPr>
            <a:r>
              <a:rPr lang="en-US" sz="2499">
                <a:solidFill>
                  <a:srgbClr val="000000"/>
                </a:solidFill>
                <a:latin typeface="Poppins"/>
                <a:ea typeface="Poppins"/>
                <a:cs typeface="Poppins"/>
                <a:sym typeface="Poppins"/>
              </a:rPr>
              <a:t>Est</a:t>
            </a:r>
            <a:r>
              <a:rPr lang="en-US" sz="2499">
                <a:solidFill>
                  <a:srgbClr val="000000"/>
                </a:solidFill>
                <a:latin typeface="Poppins"/>
                <a:ea typeface="Poppins"/>
                <a:cs typeface="Poppins"/>
                <a:sym typeface="Poppins"/>
              </a:rPr>
              <a:t>imated channel-wise ROI via Bay</a:t>
            </a:r>
            <a:r>
              <a:rPr lang="en-US" sz="2499">
                <a:solidFill>
                  <a:srgbClr val="000000"/>
                </a:solidFill>
                <a:latin typeface="Poppins"/>
                <a:ea typeface="Poppins"/>
                <a:cs typeface="Poppins"/>
                <a:sym typeface="Poppins"/>
              </a:rPr>
              <a:t>esian inference.</a:t>
            </a:r>
          </a:p>
          <a:p>
            <a:pPr algn="just" marL="539749" indent="-269875" lvl="1">
              <a:lnSpc>
                <a:spcPts val="3499"/>
              </a:lnSpc>
              <a:buFont typeface="Arial"/>
              <a:buChar char="•"/>
            </a:pPr>
            <a:r>
              <a:rPr lang="en-US" sz="2499">
                <a:solidFill>
                  <a:srgbClr val="000000"/>
                </a:solidFill>
                <a:latin typeface="Poppins"/>
                <a:ea typeface="Poppins"/>
                <a:cs typeface="Poppins"/>
                <a:sym typeface="Poppins"/>
              </a:rPr>
              <a:t>ROI = Profit / Investment per channel</a:t>
            </a:r>
          </a:p>
          <a:p>
            <a:pPr algn="just" marL="539749" indent="-269875" lvl="1">
              <a:lnSpc>
                <a:spcPts val="3499"/>
              </a:lnSpc>
              <a:buFont typeface="Arial"/>
              <a:buChar char="•"/>
            </a:pPr>
            <a:r>
              <a:rPr lang="en-US" sz="2499">
                <a:solidFill>
                  <a:srgbClr val="000000"/>
                </a:solidFill>
                <a:latin typeface="Poppins"/>
                <a:ea typeface="Poppins"/>
                <a:cs typeface="Poppins"/>
                <a:sym typeface="Poppins"/>
              </a:rPr>
              <a:t>Predicted original revenue from estimated ROIs.</a:t>
            </a:r>
          </a:p>
          <a:p>
            <a:pPr algn="just">
              <a:lnSpc>
                <a:spcPts val="3499"/>
              </a:lnSpc>
            </a:pPr>
          </a:p>
        </p:txBody>
      </p:sp>
      <p:grpSp>
        <p:nvGrpSpPr>
          <p:cNvPr name="Group 26" id="26"/>
          <p:cNvGrpSpPr/>
          <p:nvPr/>
        </p:nvGrpSpPr>
        <p:grpSpPr>
          <a:xfrm rot="0">
            <a:off x="9450809" y="1654142"/>
            <a:ext cx="6342134" cy="924993"/>
            <a:chOff x="0" y="0"/>
            <a:chExt cx="1670356" cy="243619"/>
          </a:xfrm>
        </p:grpSpPr>
        <p:sp>
          <p:nvSpPr>
            <p:cNvPr name="Freeform 27" id="27"/>
            <p:cNvSpPr/>
            <p:nvPr/>
          </p:nvSpPr>
          <p:spPr>
            <a:xfrm flipH="false" flipV="false" rot="0">
              <a:off x="0" y="0"/>
              <a:ext cx="1670356" cy="243619"/>
            </a:xfrm>
            <a:custGeom>
              <a:avLst/>
              <a:gdLst/>
              <a:ahLst/>
              <a:cxnLst/>
              <a:rect r="r" b="b" t="t" l="l"/>
              <a:pathLst>
                <a:path h="243619" w="1670356">
                  <a:moveTo>
                    <a:pt x="62256" y="0"/>
                  </a:moveTo>
                  <a:lnTo>
                    <a:pt x="1608100" y="0"/>
                  </a:lnTo>
                  <a:cubicBezTo>
                    <a:pt x="1642483" y="0"/>
                    <a:pt x="1670356" y="27873"/>
                    <a:pt x="1670356" y="62256"/>
                  </a:cubicBezTo>
                  <a:lnTo>
                    <a:pt x="1670356" y="181363"/>
                  </a:lnTo>
                  <a:cubicBezTo>
                    <a:pt x="1670356" y="215746"/>
                    <a:pt x="1642483" y="243619"/>
                    <a:pt x="1608100" y="243619"/>
                  </a:cubicBezTo>
                  <a:lnTo>
                    <a:pt x="62256" y="243619"/>
                  </a:lnTo>
                  <a:cubicBezTo>
                    <a:pt x="27873" y="243619"/>
                    <a:pt x="0" y="215746"/>
                    <a:pt x="0" y="181363"/>
                  </a:cubicBezTo>
                  <a:lnTo>
                    <a:pt x="0" y="62256"/>
                  </a:lnTo>
                  <a:cubicBezTo>
                    <a:pt x="0" y="27873"/>
                    <a:pt x="27873" y="0"/>
                    <a:pt x="62256" y="0"/>
                  </a:cubicBezTo>
                  <a:close/>
                </a:path>
              </a:pathLst>
            </a:custGeom>
            <a:solidFill>
              <a:srgbClr val="FAFCFF"/>
            </a:solidFill>
            <a:ln w="38100" cap="rnd">
              <a:solidFill>
                <a:srgbClr val="073C91"/>
              </a:solidFill>
              <a:prstDash val="solid"/>
              <a:round/>
            </a:ln>
          </p:spPr>
        </p:sp>
        <p:sp>
          <p:nvSpPr>
            <p:cNvPr name="TextBox 28" id="28"/>
            <p:cNvSpPr txBox="true"/>
            <p:nvPr/>
          </p:nvSpPr>
          <p:spPr>
            <a:xfrm>
              <a:off x="0" y="-47625"/>
              <a:ext cx="1670356" cy="291244"/>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9144000" y="1599972"/>
            <a:ext cx="1033333" cy="103333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57150" cap="sq">
              <a:solidFill>
                <a:srgbClr val="073C91"/>
              </a:solidFill>
              <a:prstDash val="sysDot"/>
              <a:miter/>
            </a:ln>
          </p:spPr>
        </p:sp>
        <p:sp>
          <p:nvSpPr>
            <p:cNvPr name="TextBox 31" id="31"/>
            <p:cNvSpPr txBox="true"/>
            <p:nvPr/>
          </p:nvSpPr>
          <p:spPr>
            <a:xfrm>
              <a:off x="76200" y="28575"/>
              <a:ext cx="660400" cy="708025"/>
            </a:xfrm>
            <a:prstGeom prst="rect">
              <a:avLst/>
            </a:prstGeom>
          </p:spPr>
          <p:txBody>
            <a:bodyPr anchor="ctr" rtlCol="false" tIns="24497" lIns="24497" bIns="24497" rIns="24497"/>
            <a:lstStyle/>
            <a:p>
              <a:pPr algn="ctr">
                <a:lnSpc>
                  <a:spcPts val="2659"/>
                </a:lnSpc>
              </a:pPr>
            </a:p>
          </p:txBody>
        </p:sp>
      </p:grpSp>
      <p:sp>
        <p:nvSpPr>
          <p:cNvPr name="TextBox 32" id="32"/>
          <p:cNvSpPr txBox="true"/>
          <p:nvPr/>
        </p:nvSpPr>
        <p:spPr>
          <a:xfrm rot="0">
            <a:off x="9456935" y="1600198"/>
            <a:ext cx="392643" cy="880707"/>
          </a:xfrm>
          <a:prstGeom prst="rect">
            <a:avLst/>
          </a:prstGeom>
        </p:spPr>
        <p:txBody>
          <a:bodyPr anchor="t" rtlCol="false" tIns="0" lIns="0" bIns="0" rIns="0">
            <a:spAutoFit/>
          </a:bodyPr>
          <a:lstStyle/>
          <a:p>
            <a:pPr algn="just">
              <a:lnSpc>
                <a:spcPts val="6865"/>
              </a:lnSpc>
            </a:pPr>
            <a:r>
              <a:rPr lang="en-US" b="true" sz="4903">
                <a:solidFill>
                  <a:srgbClr val="073C91"/>
                </a:solidFill>
                <a:latin typeface="Poppins Bold"/>
                <a:ea typeface="Poppins Bold"/>
                <a:cs typeface="Poppins Bold"/>
                <a:sym typeface="Poppins Bold"/>
              </a:rPr>
              <a:t>2</a:t>
            </a:r>
          </a:p>
        </p:txBody>
      </p:sp>
      <p:sp>
        <p:nvSpPr>
          <p:cNvPr name="TextBox 33" id="33"/>
          <p:cNvSpPr txBox="true"/>
          <p:nvPr/>
        </p:nvSpPr>
        <p:spPr>
          <a:xfrm rot="0">
            <a:off x="10334877" y="1802314"/>
            <a:ext cx="4828290"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73C91"/>
                </a:solidFill>
                <a:latin typeface="Poppins Bold"/>
                <a:ea typeface="Poppins Bold"/>
                <a:cs typeface="Poppins Bold"/>
                <a:sym typeface="Poppins Bold"/>
              </a:rPr>
              <a:t>B</a:t>
            </a:r>
            <a:r>
              <a:rPr lang="en-US" b="true" sz="3000">
                <a:solidFill>
                  <a:srgbClr val="073C91"/>
                </a:solidFill>
                <a:latin typeface="Poppins Bold"/>
                <a:ea typeface="Poppins Bold"/>
                <a:cs typeface="Poppins Bold"/>
                <a:sym typeface="Poppins Bold"/>
              </a:rPr>
              <a:t>ayesian ROI Estimation</a:t>
            </a:r>
          </a:p>
        </p:txBody>
      </p:sp>
      <p:grpSp>
        <p:nvGrpSpPr>
          <p:cNvPr name="Group 34" id="34"/>
          <p:cNvGrpSpPr/>
          <p:nvPr/>
        </p:nvGrpSpPr>
        <p:grpSpPr>
          <a:xfrm rot="0">
            <a:off x="488633" y="1654142"/>
            <a:ext cx="6342134" cy="924993"/>
            <a:chOff x="0" y="0"/>
            <a:chExt cx="1670356" cy="243619"/>
          </a:xfrm>
        </p:grpSpPr>
        <p:sp>
          <p:nvSpPr>
            <p:cNvPr name="Freeform 35" id="35"/>
            <p:cNvSpPr/>
            <p:nvPr/>
          </p:nvSpPr>
          <p:spPr>
            <a:xfrm flipH="false" flipV="false" rot="0">
              <a:off x="0" y="0"/>
              <a:ext cx="1670356" cy="243619"/>
            </a:xfrm>
            <a:custGeom>
              <a:avLst/>
              <a:gdLst/>
              <a:ahLst/>
              <a:cxnLst/>
              <a:rect r="r" b="b" t="t" l="l"/>
              <a:pathLst>
                <a:path h="243619" w="1670356">
                  <a:moveTo>
                    <a:pt x="62256" y="0"/>
                  </a:moveTo>
                  <a:lnTo>
                    <a:pt x="1608100" y="0"/>
                  </a:lnTo>
                  <a:cubicBezTo>
                    <a:pt x="1642483" y="0"/>
                    <a:pt x="1670356" y="27873"/>
                    <a:pt x="1670356" y="62256"/>
                  </a:cubicBezTo>
                  <a:lnTo>
                    <a:pt x="1670356" y="181363"/>
                  </a:lnTo>
                  <a:cubicBezTo>
                    <a:pt x="1670356" y="215746"/>
                    <a:pt x="1642483" y="243619"/>
                    <a:pt x="1608100" y="243619"/>
                  </a:cubicBezTo>
                  <a:lnTo>
                    <a:pt x="62256" y="243619"/>
                  </a:lnTo>
                  <a:cubicBezTo>
                    <a:pt x="27873" y="243619"/>
                    <a:pt x="0" y="215746"/>
                    <a:pt x="0" y="181363"/>
                  </a:cubicBezTo>
                  <a:lnTo>
                    <a:pt x="0" y="62256"/>
                  </a:lnTo>
                  <a:cubicBezTo>
                    <a:pt x="0" y="27873"/>
                    <a:pt x="27873" y="0"/>
                    <a:pt x="62256" y="0"/>
                  </a:cubicBezTo>
                  <a:close/>
                </a:path>
              </a:pathLst>
            </a:custGeom>
            <a:solidFill>
              <a:srgbClr val="FAFCFF"/>
            </a:solidFill>
            <a:ln w="38100" cap="rnd">
              <a:solidFill>
                <a:srgbClr val="073C91"/>
              </a:solidFill>
              <a:prstDash val="solid"/>
              <a:round/>
            </a:ln>
          </p:spPr>
        </p:sp>
        <p:sp>
          <p:nvSpPr>
            <p:cNvPr name="TextBox 36" id="36"/>
            <p:cNvSpPr txBox="true"/>
            <p:nvPr/>
          </p:nvSpPr>
          <p:spPr>
            <a:xfrm>
              <a:off x="0" y="-47625"/>
              <a:ext cx="1670356" cy="291244"/>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81824" y="1599972"/>
            <a:ext cx="1033333" cy="103333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57150" cap="sq">
              <a:solidFill>
                <a:srgbClr val="073C91"/>
              </a:solidFill>
              <a:prstDash val="sysDot"/>
              <a:miter/>
            </a:ln>
          </p:spPr>
        </p:sp>
        <p:sp>
          <p:nvSpPr>
            <p:cNvPr name="TextBox 39" id="39"/>
            <p:cNvSpPr txBox="true"/>
            <p:nvPr/>
          </p:nvSpPr>
          <p:spPr>
            <a:xfrm>
              <a:off x="76200" y="28575"/>
              <a:ext cx="660400" cy="708025"/>
            </a:xfrm>
            <a:prstGeom prst="rect">
              <a:avLst/>
            </a:prstGeom>
          </p:spPr>
          <p:txBody>
            <a:bodyPr anchor="ctr" rtlCol="false" tIns="24497" lIns="24497" bIns="24497" rIns="24497"/>
            <a:lstStyle/>
            <a:p>
              <a:pPr algn="ctr">
                <a:lnSpc>
                  <a:spcPts val="2659"/>
                </a:lnSpc>
              </a:pPr>
            </a:p>
          </p:txBody>
        </p:sp>
      </p:grpSp>
      <p:sp>
        <p:nvSpPr>
          <p:cNvPr name="TextBox 40" id="40"/>
          <p:cNvSpPr txBox="true"/>
          <p:nvPr/>
        </p:nvSpPr>
        <p:spPr>
          <a:xfrm rot="0">
            <a:off x="498100" y="1609610"/>
            <a:ext cx="394849" cy="880707"/>
          </a:xfrm>
          <a:prstGeom prst="rect">
            <a:avLst/>
          </a:prstGeom>
        </p:spPr>
        <p:txBody>
          <a:bodyPr anchor="t" rtlCol="false" tIns="0" lIns="0" bIns="0" rIns="0">
            <a:spAutoFit/>
          </a:bodyPr>
          <a:lstStyle/>
          <a:p>
            <a:pPr algn="just">
              <a:lnSpc>
                <a:spcPts val="6865"/>
              </a:lnSpc>
            </a:pPr>
            <a:r>
              <a:rPr lang="en-US" b="true" sz="4903">
                <a:solidFill>
                  <a:srgbClr val="073C91"/>
                </a:solidFill>
                <a:latin typeface="Poppins Bold"/>
                <a:ea typeface="Poppins Bold"/>
                <a:cs typeface="Poppins Bold"/>
                <a:sym typeface="Poppins Bold"/>
              </a:rPr>
              <a:t>1</a:t>
            </a:r>
          </a:p>
        </p:txBody>
      </p:sp>
      <p:sp>
        <p:nvSpPr>
          <p:cNvPr name="TextBox 41" id="41"/>
          <p:cNvSpPr txBox="true"/>
          <p:nvPr/>
        </p:nvSpPr>
        <p:spPr>
          <a:xfrm rot="0">
            <a:off x="1389876" y="1814850"/>
            <a:ext cx="4794190"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73C91"/>
                </a:solidFill>
                <a:latin typeface="Poppins Bold"/>
                <a:ea typeface="Poppins Bold"/>
                <a:cs typeface="Poppins Bold"/>
                <a:sym typeface="Poppins Bold"/>
              </a:rPr>
              <a:t>B</a:t>
            </a:r>
            <a:r>
              <a:rPr lang="en-US" b="true" sz="3000">
                <a:solidFill>
                  <a:srgbClr val="073C91"/>
                </a:solidFill>
                <a:latin typeface="Poppins Bold"/>
                <a:ea typeface="Poppins Bold"/>
                <a:cs typeface="Poppins Bold"/>
                <a:sym typeface="Poppins Bold"/>
              </a:rPr>
              <a:t>ayesian ROI Estimation</a:t>
            </a:r>
          </a:p>
        </p:txBody>
      </p:sp>
      <p:grpSp>
        <p:nvGrpSpPr>
          <p:cNvPr name="Group 42" id="42"/>
          <p:cNvGrpSpPr/>
          <p:nvPr/>
        </p:nvGrpSpPr>
        <p:grpSpPr>
          <a:xfrm rot="0">
            <a:off x="9450809" y="6062850"/>
            <a:ext cx="6342134" cy="924993"/>
            <a:chOff x="0" y="0"/>
            <a:chExt cx="1670356" cy="243619"/>
          </a:xfrm>
        </p:grpSpPr>
        <p:sp>
          <p:nvSpPr>
            <p:cNvPr name="Freeform 43" id="43"/>
            <p:cNvSpPr/>
            <p:nvPr/>
          </p:nvSpPr>
          <p:spPr>
            <a:xfrm flipH="false" flipV="false" rot="0">
              <a:off x="0" y="0"/>
              <a:ext cx="1670356" cy="243619"/>
            </a:xfrm>
            <a:custGeom>
              <a:avLst/>
              <a:gdLst/>
              <a:ahLst/>
              <a:cxnLst/>
              <a:rect r="r" b="b" t="t" l="l"/>
              <a:pathLst>
                <a:path h="243619" w="1670356">
                  <a:moveTo>
                    <a:pt x="62256" y="0"/>
                  </a:moveTo>
                  <a:lnTo>
                    <a:pt x="1608100" y="0"/>
                  </a:lnTo>
                  <a:cubicBezTo>
                    <a:pt x="1642483" y="0"/>
                    <a:pt x="1670356" y="27873"/>
                    <a:pt x="1670356" y="62256"/>
                  </a:cubicBezTo>
                  <a:lnTo>
                    <a:pt x="1670356" y="181363"/>
                  </a:lnTo>
                  <a:cubicBezTo>
                    <a:pt x="1670356" y="215746"/>
                    <a:pt x="1642483" y="243619"/>
                    <a:pt x="1608100" y="243619"/>
                  </a:cubicBezTo>
                  <a:lnTo>
                    <a:pt x="62256" y="243619"/>
                  </a:lnTo>
                  <a:cubicBezTo>
                    <a:pt x="27873" y="243619"/>
                    <a:pt x="0" y="215746"/>
                    <a:pt x="0" y="181363"/>
                  </a:cubicBezTo>
                  <a:lnTo>
                    <a:pt x="0" y="62256"/>
                  </a:lnTo>
                  <a:cubicBezTo>
                    <a:pt x="0" y="27873"/>
                    <a:pt x="27873" y="0"/>
                    <a:pt x="62256" y="0"/>
                  </a:cubicBezTo>
                  <a:close/>
                </a:path>
              </a:pathLst>
            </a:custGeom>
            <a:solidFill>
              <a:srgbClr val="FAFCFF"/>
            </a:solidFill>
            <a:ln w="38100" cap="rnd">
              <a:solidFill>
                <a:srgbClr val="073C91"/>
              </a:solidFill>
              <a:prstDash val="solid"/>
              <a:round/>
            </a:ln>
          </p:spPr>
        </p:sp>
        <p:sp>
          <p:nvSpPr>
            <p:cNvPr name="TextBox 44" id="44"/>
            <p:cNvSpPr txBox="true"/>
            <p:nvPr/>
          </p:nvSpPr>
          <p:spPr>
            <a:xfrm>
              <a:off x="0" y="-47625"/>
              <a:ext cx="1670356" cy="291244"/>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9144000" y="6008680"/>
            <a:ext cx="1033333" cy="1033333"/>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57150" cap="sq">
              <a:solidFill>
                <a:srgbClr val="073C91"/>
              </a:solidFill>
              <a:prstDash val="sysDot"/>
              <a:miter/>
            </a:ln>
          </p:spPr>
        </p:sp>
        <p:sp>
          <p:nvSpPr>
            <p:cNvPr name="TextBox 47" id="47"/>
            <p:cNvSpPr txBox="true"/>
            <p:nvPr/>
          </p:nvSpPr>
          <p:spPr>
            <a:xfrm>
              <a:off x="76200" y="28575"/>
              <a:ext cx="660400" cy="708025"/>
            </a:xfrm>
            <a:prstGeom prst="rect">
              <a:avLst/>
            </a:prstGeom>
          </p:spPr>
          <p:txBody>
            <a:bodyPr anchor="ctr" rtlCol="false" tIns="24497" lIns="24497" bIns="24497" rIns="24497"/>
            <a:lstStyle/>
            <a:p>
              <a:pPr algn="ctr">
                <a:lnSpc>
                  <a:spcPts val="2659"/>
                </a:lnSpc>
              </a:pPr>
            </a:p>
          </p:txBody>
        </p:sp>
      </p:grpSp>
      <p:sp>
        <p:nvSpPr>
          <p:cNvPr name="TextBox 48" id="48"/>
          <p:cNvSpPr txBox="true"/>
          <p:nvPr/>
        </p:nvSpPr>
        <p:spPr>
          <a:xfrm rot="0">
            <a:off x="9476355" y="6030855"/>
            <a:ext cx="368623" cy="880707"/>
          </a:xfrm>
          <a:prstGeom prst="rect">
            <a:avLst/>
          </a:prstGeom>
        </p:spPr>
        <p:txBody>
          <a:bodyPr anchor="t" rtlCol="false" tIns="0" lIns="0" bIns="0" rIns="0">
            <a:spAutoFit/>
          </a:bodyPr>
          <a:lstStyle/>
          <a:p>
            <a:pPr algn="just">
              <a:lnSpc>
                <a:spcPts val="6865"/>
              </a:lnSpc>
            </a:pPr>
            <a:r>
              <a:rPr lang="en-US" b="true" sz="4903">
                <a:solidFill>
                  <a:srgbClr val="073C91"/>
                </a:solidFill>
                <a:latin typeface="Poppins Bold"/>
                <a:ea typeface="Poppins Bold"/>
                <a:cs typeface="Poppins Bold"/>
                <a:sym typeface="Poppins Bold"/>
              </a:rPr>
              <a:t>4</a:t>
            </a:r>
          </a:p>
        </p:txBody>
      </p:sp>
      <p:sp>
        <p:nvSpPr>
          <p:cNvPr name="TextBox 49" id="49"/>
          <p:cNvSpPr txBox="true"/>
          <p:nvPr/>
        </p:nvSpPr>
        <p:spPr>
          <a:xfrm rot="0">
            <a:off x="10278890" y="6220988"/>
            <a:ext cx="5320187"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73C91"/>
                </a:solidFill>
                <a:latin typeface="Poppins Bold"/>
                <a:ea typeface="Poppins Bold"/>
                <a:cs typeface="Poppins Bold"/>
                <a:sym typeface="Poppins Bold"/>
              </a:rPr>
              <a:t>Po</a:t>
            </a:r>
            <a:r>
              <a:rPr lang="en-US" b="true" sz="3000">
                <a:solidFill>
                  <a:srgbClr val="073C91"/>
                </a:solidFill>
                <a:latin typeface="Poppins Bold"/>
                <a:ea typeface="Poppins Bold"/>
                <a:cs typeface="Poppins Bold"/>
                <a:sym typeface="Poppins Bold"/>
              </a:rPr>
              <a:t>st-Optimization Insights</a:t>
            </a:r>
          </a:p>
        </p:txBody>
      </p:sp>
      <p:grpSp>
        <p:nvGrpSpPr>
          <p:cNvPr name="Group 50" id="50"/>
          <p:cNvGrpSpPr/>
          <p:nvPr/>
        </p:nvGrpSpPr>
        <p:grpSpPr>
          <a:xfrm rot="0">
            <a:off x="488633" y="6062850"/>
            <a:ext cx="6342134" cy="924993"/>
            <a:chOff x="0" y="0"/>
            <a:chExt cx="1670356" cy="243619"/>
          </a:xfrm>
        </p:grpSpPr>
        <p:sp>
          <p:nvSpPr>
            <p:cNvPr name="Freeform 51" id="51"/>
            <p:cNvSpPr/>
            <p:nvPr/>
          </p:nvSpPr>
          <p:spPr>
            <a:xfrm flipH="false" flipV="false" rot="0">
              <a:off x="0" y="0"/>
              <a:ext cx="1670356" cy="243619"/>
            </a:xfrm>
            <a:custGeom>
              <a:avLst/>
              <a:gdLst/>
              <a:ahLst/>
              <a:cxnLst/>
              <a:rect r="r" b="b" t="t" l="l"/>
              <a:pathLst>
                <a:path h="243619" w="1670356">
                  <a:moveTo>
                    <a:pt x="62256" y="0"/>
                  </a:moveTo>
                  <a:lnTo>
                    <a:pt x="1608100" y="0"/>
                  </a:lnTo>
                  <a:cubicBezTo>
                    <a:pt x="1642483" y="0"/>
                    <a:pt x="1670356" y="27873"/>
                    <a:pt x="1670356" y="62256"/>
                  </a:cubicBezTo>
                  <a:lnTo>
                    <a:pt x="1670356" y="181363"/>
                  </a:lnTo>
                  <a:cubicBezTo>
                    <a:pt x="1670356" y="215746"/>
                    <a:pt x="1642483" y="243619"/>
                    <a:pt x="1608100" y="243619"/>
                  </a:cubicBezTo>
                  <a:lnTo>
                    <a:pt x="62256" y="243619"/>
                  </a:lnTo>
                  <a:cubicBezTo>
                    <a:pt x="27873" y="243619"/>
                    <a:pt x="0" y="215746"/>
                    <a:pt x="0" y="181363"/>
                  </a:cubicBezTo>
                  <a:lnTo>
                    <a:pt x="0" y="62256"/>
                  </a:lnTo>
                  <a:cubicBezTo>
                    <a:pt x="0" y="27873"/>
                    <a:pt x="27873" y="0"/>
                    <a:pt x="62256" y="0"/>
                  </a:cubicBezTo>
                  <a:close/>
                </a:path>
              </a:pathLst>
            </a:custGeom>
            <a:solidFill>
              <a:srgbClr val="FAFCFF"/>
            </a:solidFill>
            <a:ln w="38100" cap="rnd">
              <a:solidFill>
                <a:srgbClr val="073C91"/>
              </a:solidFill>
              <a:prstDash val="solid"/>
              <a:round/>
            </a:ln>
          </p:spPr>
        </p:sp>
        <p:sp>
          <p:nvSpPr>
            <p:cNvPr name="TextBox 52" id="52"/>
            <p:cNvSpPr txBox="true"/>
            <p:nvPr/>
          </p:nvSpPr>
          <p:spPr>
            <a:xfrm>
              <a:off x="0" y="-47625"/>
              <a:ext cx="1670356" cy="291244"/>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81824" y="6008680"/>
            <a:ext cx="1033333" cy="1033333"/>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57150" cap="sq">
              <a:solidFill>
                <a:srgbClr val="073C91"/>
              </a:solidFill>
              <a:prstDash val="sysDot"/>
              <a:miter/>
            </a:ln>
          </p:spPr>
        </p:sp>
        <p:sp>
          <p:nvSpPr>
            <p:cNvPr name="TextBox 55" id="55"/>
            <p:cNvSpPr txBox="true"/>
            <p:nvPr/>
          </p:nvSpPr>
          <p:spPr>
            <a:xfrm>
              <a:off x="76200" y="28575"/>
              <a:ext cx="660400" cy="708025"/>
            </a:xfrm>
            <a:prstGeom prst="rect">
              <a:avLst/>
            </a:prstGeom>
          </p:spPr>
          <p:txBody>
            <a:bodyPr anchor="ctr" rtlCol="false" tIns="24497" lIns="24497" bIns="24497" rIns="24497"/>
            <a:lstStyle/>
            <a:p>
              <a:pPr algn="ctr">
                <a:lnSpc>
                  <a:spcPts val="2659"/>
                </a:lnSpc>
              </a:pPr>
            </a:p>
          </p:txBody>
        </p:sp>
      </p:grpSp>
      <p:sp>
        <p:nvSpPr>
          <p:cNvPr name="TextBox 56" id="56"/>
          <p:cNvSpPr txBox="true"/>
          <p:nvPr/>
        </p:nvSpPr>
        <p:spPr>
          <a:xfrm rot="0">
            <a:off x="501888" y="6030855"/>
            <a:ext cx="393204" cy="875565"/>
          </a:xfrm>
          <a:prstGeom prst="rect">
            <a:avLst/>
          </a:prstGeom>
        </p:spPr>
        <p:txBody>
          <a:bodyPr anchor="t" rtlCol="false" tIns="0" lIns="0" bIns="0" rIns="0">
            <a:spAutoFit/>
          </a:bodyPr>
          <a:lstStyle/>
          <a:p>
            <a:pPr algn="just">
              <a:lnSpc>
                <a:spcPts val="6865"/>
              </a:lnSpc>
            </a:pPr>
            <a:r>
              <a:rPr lang="en-US" b="true" sz="4903">
                <a:solidFill>
                  <a:srgbClr val="073C91"/>
                </a:solidFill>
                <a:latin typeface="Poppins Bold"/>
                <a:ea typeface="Poppins Bold"/>
                <a:cs typeface="Poppins Bold"/>
                <a:sym typeface="Poppins Bold"/>
              </a:rPr>
              <a:t>3</a:t>
            </a:r>
          </a:p>
        </p:txBody>
      </p:sp>
      <p:sp>
        <p:nvSpPr>
          <p:cNvPr name="TextBox 57" id="57"/>
          <p:cNvSpPr txBox="true"/>
          <p:nvPr/>
        </p:nvSpPr>
        <p:spPr>
          <a:xfrm rot="0">
            <a:off x="1434428" y="6211022"/>
            <a:ext cx="4749639"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73C91"/>
                </a:solidFill>
                <a:latin typeface="Poppins Bold"/>
                <a:ea typeface="Poppins Bold"/>
                <a:cs typeface="Poppins Bold"/>
                <a:sym typeface="Poppins Bold"/>
              </a:rPr>
              <a:t>Optimization Approach</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69771" y="413390"/>
          <a:ext cx="16748459" cy="9460219"/>
        </p:xfrm>
        <a:graphic>
          <a:graphicData uri="http://schemas.openxmlformats.org/drawingml/2006/table">
            <a:tbl>
              <a:tblPr/>
              <a:tblGrid>
                <a:gridCol w="2534505"/>
                <a:gridCol w="2116444"/>
                <a:gridCol w="2075409"/>
                <a:gridCol w="2436408"/>
                <a:gridCol w="2030722"/>
                <a:gridCol w="2614551"/>
                <a:gridCol w="2940421"/>
              </a:tblGrid>
              <a:tr h="1440675">
                <a:tc>
                  <a:txBody>
                    <a:bodyPr anchor="t" rtlCol="false"/>
                    <a:lstStyle/>
                    <a:p>
                      <a:pPr algn="ctr">
                        <a:lnSpc>
                          <a:spcPts val="1540"/>
                        </a:lnSpc>
                        <a:defRPr/>
                      </a:pPr>
                      <a:r>
                        <a:rPr lang="en-US" sz="1100" b="true">
                          <a:solidFill>
                            <a:srgbClr val="FFFFFF"/>
                          </a:solidFill>
                          <a:latin typeface="Poppins Bold"/>
                          <a:ea typeface="Poppins Bold"/>
                          <a:cs typeface="Poppins Bold"/>
                          <a:sym typeface="Poppins Bold"/>
                        </a:rPr>
                        <a:t>Channel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73C91"/>
                    </a:solidFill>
                  </a:tcPr>
                </a:tc>
                <a:tc>
                  <a:txBody>
                    <a:bodyPr anchor="t" rtlCol="false"/>
                    <a:lstStyle/>
                    <a:p>
                      <a:pPr algn="ctr">
                        <a:lnSpc>
                          <a:spcPts val="1540"/>
                        </a:lnSpc>
                        <a:defRPr/>
                      </a:pPr>
                      <a:r>
                        <a:rPr lang="en-US" sz="1100">
                          <a:solidFill>
                            <a:srgbClr val="FFFFFF"/>
                          </a:solidFill>
                          <a:latin typeface="Poppins"/>
                          <a:ea typeface="Poppins"/>
                          <a:cs typeface="Poppins"/>
                          <a:sym typeface="Poppins"/>
                        </a:rPr>
                        <a:t>Prev ROI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c>
                  <a:txBody>
                    <a:bodyPr anchor="t" rtlCol="false"/>
                    <a:lstStyle/>
                    <a:p>
                      <a:pPr algn="ctr">
                        <a:lnSpc>
                          <a:spcPts val="1540"/>
                        </a:lnSpc>
                        <a:defRPr/>
                      </a:pPr>
                      <a:r>
                        <a:rPr lang="en-US" sz="1100">
                          <a:solidFill>
                            <a:srgbClr val="FFFFFF"/>
                          </a:solidFill>
                          <a:latin typeface="Poppins"/>
                          <a:ea typeface="Poppins"/>
                          <a:cs typeface="Poppins"/>
                          <a:sym typeface="Poppins"/>
                        </a:rPr>
                        <a:t>Optimized ROI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c>
                  <a:txBody>
                    <a:bodyPr anchor="t" rtlCol="false"/>
                    <a:lstStyle/>
                    <a:p>
                      <a:pPr algn="l">
                        <a:lnSpc>
                          <a:spcPts val="1540"/>
                        </a:lnSpc>
                        <a:defRPr/>
                      </a:pPr>
                      <a:r>
                        <a:rPr lang="en-US" sz="1100">
                          <a:solidFill>
                            <a:srgbClr val="FFFFFF"/>
                          </a:solidFill>
                          <a:latin typeface="Poppins"/>
                          <a:ea typeface="Poppins"/>
                          <a:cs typeface="Poppins"/>
                          <a:sym typeface="Poppins"/>
                        </a:rPr>
                        <a:t>ROI Improvement (%)</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c>
                  <a:txBody>
                    <a:bodyPr anchor="t" rtlCol="false"/>
                    <a:lstStyle/>
                    <a:p>
                      <a:pPr algn="l">
                        <a:lnSpc>
                          <a:spcPts val="1540"/>
                        </a:lnSpc>
                        <a:defRPr/>
                      </a:pPr>
                      <a:r>
                        <a:rPr lang="en-US" sz="1100">
                          <a:solidFill>
                            <a:srgbClr val="FFFFFF"/>
                          </a:solidFill>
                          <a:latin typeface="Poppins"/>
                          <a:ea typeface="Poppins"/>
                          <a:cs typeface="Poppins"/>
                          <a:sym typeface="Poppins"/>
                        </a:rPr>
                        <a:t>Predicted Investment</a:t>
                      </a:r>
                      <a:endParaRPr lang="en-US" sz="1100"/>
                    </a:p>
                    <a:p>
                      <a:pPr algn="l">
                        <a:lnSpc>
                          <a:spcPts val="1540"/>
                        </a:lnSpc>
                      </a:pPr>
                      <a:r>
                        <a:rPr lang="en-US" sz="1100">
                          <a:solidFill>
                            <a:srgbClr val="FFFFFF"/>
                          </a:solidFill>
                          <a:latin typeface="Poppins"/>
                          <a:ea typeface="Poppins"/>
                          <a:cs typeface="Poppins"/>
                          <a:sym typeface="Poppins"/>
                        </a:rPr>
                        <a:t>(in Crores)</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c>
                  <a:txBody>
                    <a:bodyPr anchor="t" rtlCol="false"/>
                    <a:lstStyle/>
                    <a:p>
                      <a:pPr algn="l">
                        <a:lnSpc>
                          <a:spcPts val="1540"/>
                        </a:lnSpc>
                        <a:defRPr/>
                      </a:pPr>
                      <a:r>
                        <a:rPr lang="en-US" sz="1100">
                          <a:solidFill>
                            <a:srgbClr val="FFFFFF"/>
                          </a:solidFill>
                          <a:latin typeface="Poppins"/>
                          <a:ea typeface="Poppins"/>
                          <a:cs typeface="Poppins"/>
                          <a:sym typeface="Poppins"/>
                        </a:rPr>
                        <a:t>Previous Investment</a:t>
                      </a:r>
                      <a:endParaRPr lang="en-US" sz="1100"/>
                    </a:p>
                    <a:p>
                      <a:pPr algn="l">
                        <a:lnSpc>
                          <a:spcPts val="1540"/>
                        </a:lnSpc>
                      </a:pPr>
                      <a:r>
                        <a:rPr lang="en-US" sz="1100">
                          <a:solidFill>
                            <a:srgbClr val="FFFFFF"/>
                          </a:solidFill>
                          <a:latin typeface="Poppins"/>
                          <a:ea typeface="Poppins"/>
                          <a:cs typeface="Poppins"/>
                          <a:sym typeface="Poppins"/>
                        </a:rPr>
                        <a:t>(in Crores)</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c>
                  <a:txBody>
                    <a:bodyPr anchor="t" rtlCol="false"/>
                    <a:lstStyle/>
                    <a:p>
                      <a:pPr algn="l">
                        <a:lnSpc>
                          <a:spcPts val="1540"/>
                        </a:lnSpc>
                        <a:defRPr/>
                      </a:pPr>
                      <a:r>
                        <a:rPr lang="en-US" sz="1100">
                          <a:solidFill>
                            <a:srgbClr val="FFFFFF"/>
                          </a:solidFill>
                          <a:latin typeface="Poppins"/>
                          <a:ea typeface="Poppins"/>
                          <a:cs typeface="Poppins"/>
                          <a:sym typeface="Poppins"/>
                        </a:rPr>
                        <a:t>Increase in revenue</a:t>
                      </a:r>
                      <a:endParaRPr lang="en-US" sz="1100"/>
                    </a:p>
                    <a:p>
                      <a:pPr algn="l">
                        <a:lnSpc>
                          <a:spcPts val="1540"/>
                        </a:lnSpc>
                      </a:pPr>
                      <a:r>
                        <a:rPr lang="en-US" sz="1100">
                          <a:solidFill>
                            <a:srgbClr val="FFFFFF"/>
                          </a:solidFill>
                          <a:latin typeface="Poppins"/>
                          <a:ea typeface="Poppins"/>
                          <a:cs typeface="Poppins"/>
                          <a:sym typeface="Poppins"/>
                        </a:rPr>
                        <a:t>(in Crores)</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25173"/>
                    </a:solidFill>
                  </a:tcPr>
                </a:tc>
              </a:tr>
              <a:tr h="819207">
                <a:tc>
                  <a:txBody>
                    <a:bodyPr anchor="t" rtlCol="false"/>
                    <a:lstStyle/>
                    <a:p>
                      <a:pPr algn="ctr">
                        <a:lnSpc>
                          <a:spcPts val="1540"/>
                        </a:lnSpc>
                        <a:defRPr/>
                      </a:pPr>
                      <a:r>
                        <a:rPr lang="en-US" sz="1100">
                          <a:solidFill>
                            <a:srgbClr val="FFFFFF"/>
                          </a:solidFill>
                          <a:latin typeface="Poppins"/>
                          <a:ea typeface="Poppins"/>
                          <a:cs typeface="Poppins"/>
                          <a:sym typeface="Poppins"/>
                        </a:rPr>
                        <a:t>TV</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-84.41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-82.72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1.69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17.03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61.36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0.53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1129941">
                <a:tc>
                  <a:txBody>
                    <a:bodyPr anchor="t" rtlCol="false"/>
                    <a:lstStyle/>
                    <a:p>
                      <a:pPr algn="l">
                        <a:lnSpc>
                          <a:spcPts val="1540"/>
                        </a:lnSpc>
                        <a:defRPr/>
                      </a:pPr>
                      <a:r>
                        <a:rPr lang="en-US" sz="1100">
                          <a:solidFill>
                            <a:srgbClr val="FFFFFF"/>
                          </a:solidFill>
                          <a:latin typeface="Poppins"/>
                          <a:ea typeface="Poppins"/>
                          <a:cs typeface="Poppins"/>
                          <a:sym typeface="Poppins"/>
                        </a:rPr>
                        <a:t>Content Marketing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-90.30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-82.17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8.13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77.52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4.67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2.40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19207">
                <a:tc>
                  <a:txBody>
                    <a:bodyPr anchor="t" rtlCol="false"/>
                    <a:lstStyle/>
                    <a:p>
                      <a:pPr algn="ctr">
                        <a:lnSpc>
                          <a:spcPts val="1540"/>
                        </a:lnSpc>
                        <a:defRPr/>
                      </a:pPr>
                      <a:r>
                        <a:rPr lang="en-US" sz="1100">
                          <a:solidFill>
                            <a:srgbClr val="FFFFFF"/>
                          </a:solidFill>
                          <a:latin typeface="Poppins"/>
                          <a:ea typeface="Poppins"/>
                          <a:cs typeface="Poppins"/>
                          <a:sym typeface="Poppins"/>
                        </a:rPr>
                        <a:t>Affiliates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-93.35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-88.66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4.69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34.88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91.20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1.08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19207">
                <a:tc>
                  <a:txBody>
                    <a:bodyPr anchor="t" rtlCol="false"/>
                    <a:lstStyle/>
                    <a:p>
                      <a:pPr algn="ctr">
                        <a:lnSpc>
                          <a:spcPts val="1540"/>
                        </a:lnSpc>
                        <a:defRPr/>
                      </a:pPr>
                      <a:r>
                        <a:rPr lang="en-US" sz="1100">
                          <a:solidFill>
                            <a:srgbClr val="FFFFFF"/>
                          </a:solidFill>
                          <a:latin typeface="Poppins"/>
                          <a:ea typeface="Poppins"/>
                          <a:cs typeface="Poppins"/>
                          <a:sym typeface="Poppins"/>
                        </a:rPr>
                        <a:t>SEM</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-99.06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-96.68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2.38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20.17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193.64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0.63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19207">
                <a:tc>
                  <a:txBody>
                    <a:bodyPr anchor="t" rtlCol="false"/>
                    <a:lstStyle/>
                    <a:p>
                      <a:pPr algn="ctr">
                        <a:lnSpc>
                          <a:spcPts val="1540"/>
                        </a:lnSpc>
                        <a:defRPr/>
                      </a:pPr>
                      <a:r>
                        <a:rPr lang="en-US" sz="1100">
                          <a:solidFill>
                            <a:srgbClr val="FFFFFF"/>
                          </a:solidFill>
                          <a:latin typeface="Poppins"/>
                          <a:ea typeface="Poppins"/>
                          <a:cs typeface="Poppins"/>
                          <a:sym typeface="Poppins"/>
                        </a:rPr>
                        <a:t>Radio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-78.57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-76.29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2.28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23.72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8.03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0.73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19207">
                <a:tc>
                  <a:txBody>
                    <a:bodyPr anchor="t" rtlCol="false"/>
                    <a:lstStyle/>
                    <a:p>
                      <a:pPr algn="ctr">
                        <a:lnSpc>
                          <a:spcPts val="1540"/>
                        </a:lnSpc>
                        <a:defRPr/>
                      </a:pPr>
                      <a:r>
                        <a:rPr lang="en-US" sz="1100">
                          <a:solidFill>
                            <a:srgbClr val="FFFFFF"/>
                          </a:solidFill>
                          <a:latin typeface="Poppins"/>
                          <a:ea typeface="Poppins"/>
                          <a:cs typeface="Poppins"/>
                          <a:sym typeface="Poppins"/>
                        </a:rPr>
                        <a:t>Other</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-93.67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-59.48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34.19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309.41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353.59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9.60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19207">
                <a:tc>
                  <a:txBody>
                    <a:bodyPr anchor="t" rtlCol="false"/>
                    <a:lstStyle/>
                    <a:p>
                      <a:pPr algn="ctr">
                        <a:lnSpc>
                          <a:spcPts val="1540"/>
                        </a:lnSpc>
                        <a:defRPr/>
                      </a:pPr>
                      <a:r>
                        <a:rPr lang="en-US" sz="1100">
                          <a:solidFill>
                            <a:srgbClr val="FFFFFF"/>
                          </a:solidFill>
                          <a:latin typeface="Poppins"/>
                          <a:ea typeface="Poppins"/>
                          <a:cs typeface="Poppins"/>
                          <a:sym typeface="Poppins"/>
                        </a:rPr>
                        <a:t>Digital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-93.52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-59.85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33.67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303.98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29.66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9.43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819207">
                <a:tc>
                  <a:txBody>
                    <a:bodyPr anchor="t" rtlCol="false"/>
                    <a:lstStyle/>
                    <a:p>
                      <a:pPr algn="ctr">
                        <a:lnSpc>
                          <a:spcPts val="1540"/>
                        </a:lnSpc>
                        <a:defRPr/>
                      </a:pPr>
                      <a:r>
                        <a:rPr lang="en-US" sz="1100">
                          <a:solidFill>
                            <a:srgbClr val="FFFFFF"/>
                          </a:solidFill>
                          <a:latin typeface="Poppins"/>
                          <a:ea typeface="Poppins"/>
                          <a:cs typeface="Poppins"/>
                          <a:sym typeface="Poppins"/>
                        </a:rPr>
                        <a:t>Sponsorship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-99.35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-97.56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1.79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14.68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48.02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0.46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r h="1155152">
                <a:tc>
                  <a:txBody>
                    <a:bodyPr anchor="t" rtlCol="false"/>
                    <a:lstStyle/>
                    <a:p>
                      <a:pPr algn="ctr">
                        <a:lnSpc>
                          <a:spcPts val="1540"/>
                        </a:lnSpc>
                        <a:defRPr/>
                      </a:pPr>
                      <a:r>
                        <a:rPr lang="en-US" sz="1100">
                          <a:solidFill>
                            <a:srgbClr val="FFFFFF"/>
                          </a:solidFill>
                          <a:latin typeface="Poppins"/>
                          <a:ea typeface="Poppins"/>
                          <a:cs typeface="Poppins"/>
                          <a:sym typeface="Poppins"/>
                        </a:rPr>
                        <a:t>Online Marketing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4C69B2"/>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-95.64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-90.57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5.07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45.12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365.37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c>
                  <a:txBody>
                    <a:bodyPr anchor="t" rtlCol="false"/>
                    <a:lstStyle/>
                    <a:p>
                      <a:pPr algn="ctr">
                        <a:lnSpc>
                          <a:spcPts val="1540"/>
                        </a:lnSpc>
                        <a:defRPr/>
                      </a:pPr>
                      <a:r>
                        <a:rPr lang="en-US" sz="1100">
                          <a:solidFill>
                            <a:srgbClr val="000000"/>
                          </a:solidFill>
                          <a:latin typeface="Poppins"/>
                          <a:ea typeface="Poppins"/>
                          <a:cs typeface="Poppins"/>
                          <a:sym typeface="Poppins"/>
                        </a:rPr>
                        <a:t>1.40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BDDFA"/>
                    </a:solidFill>
                  </a:tcPr>
                </a:tc>
              </a:tr>
            </a:tbl>
          </a:graphicData>
        </a:graphic>
      </p:graphicFrame>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315817" y="153034"/>
            <a:ext cx="11973759"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PRODUCT CATEGORIES TO TARGET FOR CAMPAIGN</a:t>
            </a:r>
          </a:p>
        </p:txBody>
      </p:sp>
      <p:sp>
        <p:nvSpPr>
          <p:cNvPr name="Freeform 6" id="6"/>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736475" y="2340967"/>
            <a:ext cx="6980254" cy="3803342"/>
          </a:xfrm>
          <a:custGeom>
            <a:avLst/>
            <a:gdLst/>
            <a:ahLst/>
            <a:cxnLst/>
            <a:rect r="r" b="b" t="t" l="l"/>
            <a:pathLst>
              <a:path h="3803342" w="6980254">
                <a:moveTo>
                  <a:pt x="0" y="0"/>
                </a:moveTo>
                <a:lnTo>
                  <a:pt x="6980255" y="0"/>
                </a:lnTo>
                <a:lnTo>
                  <a:pt x="6980255" y="3803342"/>
                </a:lnTo>
                <a:lnTo>
                  <a:pt x="0" y="3803342"/>
                </a:lnTo>
                <a:lnTo>
                  <a:pt x="0" y="0"/>
                </a:lnTo>
                <a:close/>
              </a:path>
            </a:pathLst>
          </a:custGeom>
          <a:blipFill>
            <a:blip r:embed="rId6"/>
            <a:stretch>
              <a:fillRect l="0" t="-11" r="0" b="-11"/>
            </a:stretch>
          </a:blipFill>
          <a:ln w="19050" cap="sq">
            <a:solidFill>
              <a:srgbClr val="000000"/>
            </a:solidFill>
            <a:prstDash val="solid"/>
            <a:miter/>
          </a:ln>
        </p:spPr>
      </p:sp>
      <p:sp>
        <p:nvSpPr>
          <p:cNvPr name="Freeform 11" id="11"/>
          <p:cNvSpPr/>
          <p:nvPr/>
        </p:nvSpPr>
        <p:spPr>
          <a:xfrm flipH="false" flipV="false" rot="0">
            <a:off x="10736475" y="6382434"/>
            <a:ext cx="6980254" cy="3708260"/>
          </a:xfrm>
          <a:custGeom>
            <a:avLst/>
            <a:gdLst/>
            <a:ahLst/>
            <a:cxnLst/>
            <a:rect r="r" b="b" t="t" l="l"/>
            <a:pathLst>
              <a:path h="3708260" w="6980254">
                <a:moveTo>
                  <a:pt x="0" y="0"/>
                </a:moveTo>
                <a:lnTo>
                  <a:pt x="6980255" y="0"/>
                </a:lnTo>
                <a:lnTo>
                  <a:pt x="6980255" y="3708260"/>
                </a:lnTo>
                <a:lnTo>
                  <a:pt x="0" y="3708260"/>
                </a:lnTo>
                <a:lnTo>
                  <a:pt x="0" y="0"/>
                </a:lnTo>
                <a:close/>
              </a:path>
            </a:pathLst>
          </a:custGeom>
          <a:blipFill>
            <a:blip r:embed="rId7"/>
            <a:stretch>
              <a:fillRect l="0" t="0" r="0" b="0"/>
            </a:stretch>
          </a:blipFill>
          <a:ln w="19050" cap="sq">
            <a:solidFill>
              <a:srgbClr val="000000"/>
            </a:solidFill>
            <a:prstDash val="solid"/>
            <a:miter/>
          </a:ln>
        </p:spPr>
      </p:sp>
      <p:graphicFrame>
        <p:nvGraphicFramePr>
          <p:cNvPr name="Table 12" id="12"/>
          <p:cNvGraphicFramePr>
            <a:graphicFrameLocks noGrp="true"/>
          </p:cNvGraphicFramePr>
          <p:nvPr/>
        </p:nvGraphicFramePr>
        <p:xfrm>
          <a:off x="368800" y="2340967"/>
          <a:ext cx="10097387" cy="7749728"/>
        </p:xfrm>
        <a:graphic>
          <a:graphicData uri="http://schemas.openxmlformats.org/drawingml/2006/table">
            <a:tbl>
              <a:tblPr/>
              <a:tblGrid>
                <a:gridCol w="3286780"/>
                <a:gridCol w="1387630"/>
                <a:gridCol w="1268181"/>
                <a:gridCol w="2035039"/>
                <a:gridCol w="2119757"/>
              </a:tblGrid>
              <a:tr h="1840308">
                <a:tc>
                  <a:txBody>
                    <a:bodyPr anchor="t" rtlCol="false"/>
                    <a:lstStyle/>
                    <a:p>
                      <a:pPr algn="l">
                        <a:lnSpc>
                          <a:spcPts val="2800"/>
                        </a:lnSpc>
                        <a:defRPr/>
                      </a:pPr>
                      <a:r>
                        <a:rPr lang="en-US" sz="2000">
                          <a:solidFill>
                            <a:srgbClr val="FFFFFF"/>
                          </a:solidFill>
                          <a:latin typeface="Poppins"/>
                          <a:ea typeface="Poppins"/>
                          <a:cs typeface="Poppins"/>
                          <a:sym typeface="Poppins"/>
                        </a:rPr>
                        <a:t>Product Analytic Category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230E6A"/>
                    </a:solidFill>
                  </a:tcPr>
                </a:tc>
                <a:tc>
                  <a:txBody>
                    <a:bodyPr anchor="t" rtlCol="false"/>
                    <a:lstStyle/>
                    <a:p>
                      <a:pPr algn="l">
                        <a:lnSpc>
                          <a:spcPts val="2800"/>
                        </a:lnSpc>
                        <a:defRPr/>
                      </a:pPr>
                      <a:r>
                        <a:rPr lang="en-US" sz="2000">
                          <a:solidFill>
                            <a:srgbClr val="FFFFFF"/>
                          </a:solidFill>
                          <a:latin typeface="Poppins"/>
                          <a:ea typeface="Poppins"/>
                          <a:cs typeface="Poppins"/>
                          <a:sym typeface="Poppins"/>
                        </a:rPr>
                        <a:t>gmv</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25173"/>
                    </a:solidFill>
                  </a:tcPr>
                </a:tc>
                <a:tc>
                  <a:txBody>
                    <a:bodyPr anchor="t" rtlCol="false"/>
                    <a:lstStyle/>
                    <a:p>
                      <a:pPr algn="ctr">
                        <a:lnSpc>
                          <a:spcPts val="2800"/>
                        </a:lnSpc>
                        <a:defRPr/>
                      </a:pPr>
                      <a:r>
                        <a:rPr lang="en-US" sz="2000">
                          <a:solidFill>
                            <a:srgbClr val="FFFFFF"/>
                          </a:solidFill>
                          <a:latin typeface="Poppins"/>
                          <a:ea typeface="Poppins"/>
                          <a:cs typeface="Poppins"/>
                          <a:sym typeface="Poppins"/>
                        </a:rPr>
                        <a:t>units</a:t>
                      </a:r>
                      <a:endParaRPr lang="en-US" sz="1100"/>
                    </a:p>
                    <a:p>
                      <a:pPr algn="ctr">
                        <a:lnSpc>
                          <a:spcPts val="2800"/>
                        </a:lnSpc>
                      </a:pP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25173"/>
                    </a:solidFill>
                  </a:tcPr>
                </a:tc>
                <a:tc>
                  <a:txBody>
                    <a:bodyPr anchor="t" rtlCol="false"/>
                    <a:lstStyle/>
                    <a:p>
                      <a:pPr algn="ctr">
                        <a:lnSpc>
                          <a:spcPts val="2800"/>
                        </a:lnSpc>
                        <a:defRPr/>
                      </a:pPr>
                      <a:r>
                        <a:rPr lang="en-US" sz="2000">
                          <a:solidFill>
                            <a:srgbClr val="FFFFFF"/>
                          </a:solidFill>
                          <a:latin typeface="Poppins"/>
                          <a:ea typeface="Poppins"/>
                          <a:cs typeface="Poppins"/>
                          <a:sym typeface="Poppins"/>
                        </a:rPr>
                        <a:t>revenue percentage</a:t>
                      </a:r>
                      <a:endParaRPr lang="en-US" sz="1100"/>
                    </a:p>
                    <a:p>
                      <a:pPr algn="ctr">
                        <a:lnSpc>
                          <a:spcPts val="2800"/>
                        </a:lnSpc>
                      </a:pP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25173"/>
                    </a:solidFill>
                  </a:tcPr>
                </a:tc>
                <a:tc>
                  <a:txBody>
                    <a:bodyPr anchor="t" rtlCol="false"/>
                    <a:lstStyle/>
                    <a:p>
                      <a:pPr algn="ctr">
                        <a:lnSpc>
                          <a:spcPts val="2800"/>
                        </a:lnSpc>
                        <a:defRPr/>
                      </a:pPr>
                      <a:r>
                        <a:rPr lang="en-US" sz="2000">
                          <a:solidFill>
                            <a:srgbClr val="FFFFFF"/>
                          </a:solidFill>
                          <a:latin typeface="Poppins"/>
                          <a:ea typeface="Poppins"/>
                          <a:cs typeface="Poppins"/>
                          <a:sym typeface="Poppins"/>
                        </a:rPr>
                        <a:t>units percentage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25173"/>
                    </a:solidFill>
                  </a:tcPr>
                </a:tc>
              </a:tr>
              <a:tr h="1019930">
                <a:tc>
                  <a:txBody>
                    <a:bodyPr anchor="t" rtlCol="false"/>
                    <a:lstStyle/>
                    <a:p>
                      <a:pPr algn="l">
                        <a:lnSpc>
                          <a:spcPts val="2800"/>
                        </a:lnSpc>
                        <a:defRPr/>
                      </a:pPr>
                      <a:r>
                        <a:rPr lang="en-US" sz="2000">
                          <a:solidFill>
                            <a:srgbClr val="FFFFFF"/>
                          </a:solidFill>
                          <a:latin typeface="Poppins"/>
                          <a:ea typeface="Poppins"/>
                          <a:cs typeface="Poppins"/>
                          <a:sym typeface="Poppins"/>
                        </a:rPr>
                        <a:t>Camera</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2864A0"/>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12544.93</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86695</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43.783577</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5.938514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r>
              <a:tr h="1159557">
                <a:tc>
                  <a:txBody>
                    <a:bodyPr anchor="t" rtlCol="false"/>
                    <a:lstStyle/>
                    <a:p>
                      <a:pPr algn="l">
                        <a:lnSpc>
                          <a:spcPts val="2800"/>
                        </a:lnSpc>
                        <a:defRPr/>
                      </a:pPr>
                      <a:r>
                        <a:rPr lang="en-US" sz="2000">
                          <a:solidFill>
                            <a:srgbClr val="FFFFFF"/>
                          </a:solidFill>
                          <a:latin typeface="Poppins"/>
                          <a:ea typeface="Poppins"/>
                          <a:cs typeface="Poppins"/>
                          <a:sym typeface="Poppins"/>
                        </a:rPr>
                        <a:t>CameraAccessory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2864A0"/>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7720.62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228514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7.324695</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15.652963</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r>
              <a:tr h="1430119">
                <a:tc>
                  <a:txBody>
                    <a:bodyPr anchor="t" rtlCol="false"/>
                    <a:lstStyle/>
                    <a:p>
                      <a:pPr algn="l">
                        <a:lnSpc>
                          <a:spcPts val="2800"/>
                        </a:lnSpc>
                        <a:defRPr/>
                      </a:pPr>
                      <a:r>
                        <a:rPr lang="en-US" sz="2000">
                          <a:solidFill>
                            <a:srgbClr val="FFFFFF"/>
                          </a:solidFill>
                          <a:latin typeface="Poppins"/>
                          <a:ea typeface="Poppins"/>
                          <a:cs typeface="Poppins"/>
                          <a:sym typeface="Poppins"/>
                        </a:rPr>
                        <a:t>EntertainmentSmall</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2864A0"/>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9428.10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l">
                        <a:lnSpc>
                          <a:spcPts val="2296"/>
                        </a:lnSpc>
                        <a:defRPr/>
                      </a:pPr>
                      <a:r>
                        <a:rPr lang="en-US" sz="1640">
                          <a:solidFill>
                            <a:srgbClr val="000000"/>
                          </a:solidFill>
                          <a:latin typeface="Poppins"/>
                          <a:ea typeface="Poppins"/>
                          <a:cs typeface="Poppins"/>
                          <a:sym typeface="Poppins"/>
                        </a:rPr>
                        <a:t>835530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32.905401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57.232904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r>
              <a:tr h="1019930">
                <a:tc>
                  <a:txBody>
                    <a:bodyPr anchor="t" rtlCol="false"/>
                    <a:lstStyle/>
                    <a:p>
                      <a:pPr algn="l">
                        <a:lnSpc>
                          <a:spcPts val="2800"/>
                        </a:lnSpc>
                        <a:defRPr/>
                      </a:pPr>
                      <a:r>
                        <a:rPr lang="en-US" sz="2000">
                          <a:solidFill>
                            <a:srgbClr val="FFFFFF"/>
                          </a:solidFill>
                          <a:latin typeface="Poppins"/>
                          <a:ea typeface="Poppins"/>
                          <a:cs typeface="Poppins"/>
                          <a:sym typeface="Poppins"/>
                        </a:rPr>
                        <a:t>GameCDDVD</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2864A0"/>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5257.75</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95824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4.988128</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6.563841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r>
              <a:tr h="1279884">
                <a:tc>
                  <a:txBody>
                    <a:bodyPr anchor="t" rtlCol="false"/>
                    <a:lstStyle/>
                    <a:p>
                      <a:pPr algn="l">
                        <a:lnSpc>
                          <a:spcPts val="2800"/>
                        </a:lnSpc>
                        <a:defRPr/>
                      </a:pPr>
                      <a:r>
                        <a:rPr lang="en-US" sz="2000">
                          <a:solidFill>
                            <a:srgbClr val="FFFFFF"/>
                          </a:solidFill>
                          <a:latin typeface="Poppins"/>
                          <a:ea typeface="Poppins"/>
                          <a:cs typeface="Poppins"/>
                          <a:sym typeface="Poppins"/>
                        </a:rPr>
                        <a:t>GamingHardware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2864A0"/>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11592.69</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213314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10.998200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c>
                  <a:txBody>
                    <a:bodyPr anchor="t" rtlCol="false"/>
                    <a:lstStyle/>
                    <a:p>
                      <a:pPr algn="ctr">
                        <a:lnSpc>
                          <a:spcPts val="2296"/>
                        </a:lnSpc>
                        <a:defRPr/>
                      </a:pPr>
                      <a:r>
                        <a:rPr lang="en-US" sz="1640">
                          <a:solidFill>
                            <a:srgbClr val="000000"/>
                          </a:solidFill>
                          <a:latin typeface="Poppins"/>
                          <a:ea typeface="Poppins"/>
                          <a:cs typeface="Poppins"/>
                          <a:sym typeface="Poppins"/>
                        </a:rPr>
                        <a:t>14.611779</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1ECFD"/>
                    </a:solidFill>
                  </a:tcPr>
                </a:tc>
              </a:tr>
            </a:tbl>
          </a:graphicData>
        </a:graphic>
      </p:graphicFrame>
      <p:grpSp>
        <p:nvGrpSpPr>
          <p:cNvPr name="Group 13" id="13"/>
          <p:cNvGrpSpPr/>
          <p:nvPr/>
        </p:nvGrpSpPr>
        <p:grpSpPr>
          <a:xfrm rot="0">
            <a:off x="368800" y="1269219"/>
            <a:ext cx="17347930" cy="833623"/>
            <a:chOff x="0" y="0"/>
            <a:chExt cx="23130573" cy="1111498"/>
          </a:xfrm>
        </p:grpSpPr>
        <p:grpSp>
          <p:nvGrpSpPr>
            <p:cNvPr name="Group 14" id="14"/>
            <p:cNvGrpSpPr/>
            <p:nvPr/>
          </p:nvGrpSpPr>
          <p:grpSpPr>
            <a:xfrm rot="0">
              <a:off x="0" y="0"/>
              <a:ext cx="23130573" cy="1111498"/>
              <a:chOff x="0" y="0"/>
              <a:chExt cx="4569002" cy="219555"/>
            </a:xfrm>
          </p:grpSpPr>
          <p:sp>
            <p:nvSpPr>
              <p:cNvPr name="Freeform 15" id="15"/>
              <p:cNvSpPr/>
              <p:nvPr/>
            </p:nvSpPr>
            <p:spPr>
              <a:xfrm flipH="false" flipV="false" rot="0">
                <a:off x="0" y="0"/>
                <a:ext cx="4569002" cy="219555"/>
              </a:xfrm>
              <a:custGeom>
                <a:avLst/>
                <a:gdLst/>
                <a:ahLst/>
                <a:cxnLst/>
                <a:rect r="r" b="b" t="t" l="l"/>
                <a:pathLst>
                  <a:path h="219555" w="4569002">
                    <a:moveTo>
                      <a:pt x="13388" y="0"/>
                    </a:moveTo>
                    <a:lnTo>
                      <a:pt x="4555614" y="0"/>
                    </a:lnTo>
                    <a:cubicBezTo>
                      <a:pt x="4563008" y="0"/>
                      <a:pt x="4569002" y="5994"/>
                      <a:pt x="4569002" y="13388"/>
                    </a:cubicBezTo>
                    <a:lnTo>
                      <a:pt x="4569002" y="206167"/>
                    </a:lnTo>
                    <a:cubicBezTo>
                      <a:pt x="4569002" y="213561"/>
                      <a:pt x="4563008" y="219555"/>
                      <a:pt x="4555614" y="219555"/>
                    </a:cubicBezTo>
                    <a:lnTo>
                      <a:pt x="13388" y="219555"/>
                    </a:lnTo>
                    <a:cubicBezTo>
                      <a:pt x="5994" y="219555"/>
                      <a:pt x="0" y="213561"/>
                      <a:pt x="0" y="206167"/>
                    </a:cubicBezTo>
                    <a:lnTo>
                      <a:pt x="0" y="13388"/>
                    </a:lnTo>
                    <a:cubicBezTo>
                      <a:pt x="0" y="5994"/>
                      <a:pt x="5994" y="0"/>
                      <a:pt x="13388" y="0"/>
                    </a:cubicBezTo>
                    <a:close/>
                  </a:path>
                </a:pathLst>
              </a:custGeom>
              <a:solidFill>
                <a:srgbClr val="FAFCFF"/>
              </a:solidFill>
              <a:ln w="19050" cap="rnd">
                <a:solidFill>
                  <a:srgbClr val="000000"/>
                </a:solidFill>
                <a:prstDash val="solid"/>
                <a:round/>
              </a:ln>
            </p:spPr>
          </p:sp>
          <p:sp>
            <p:nvSpPr>
              <p:cNvPr name="TextBox 16" id="16"/>
              <p:cNvSpPr txBox="true"/>
              <p:nvPr/>
            </p:nvSpPr>
            <p:spPr>
              <a:xfrm>
                <a:off x="0" y="-47625"/>
                <a:ext cx="4569002" cy="26718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98921" y="-57150"/>
              <a:ext cx="22089910" cy="512656"/>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Poppins"/>
                  <a:ea typeface="Poppins"/>
                  <a:cs typeface="Poppins"/>
                  <a:sym typeface="Poppins"/>
                </a:rPr>
                <a:t>The product category which has both </a:t>
              </a:r>
              <a:r>
                <a:rPr lang="en-US" b="true" sz="2300">
                  <a:solidFill>
                    <a:srgbClr val="000000"/>
                  </a:solidFill>
                  <a:latin typeface="Poppins Bold"/>
                  <a:ea typeface="Poppins Bold"/>
                  <a:cs typeface="Poppins Bold"/>
                  <a:sym typeface="Poppins Bold"/>
                </a:rPr>
                <a:t>higher revenue</a:t>
              </a:r>
              <a:r>
                <a:rPr lang="en-US" sz="2300">
                  <a:solidFill>
                    <a:srgbClr val="000000"/>
                  </a:solidFill>
                  <a:latin typeface="Poppins"/>
                  <a:ea typeface="Poppins"/>
                  <a:cs typeface="Poppins"/>
                  <a:sym typeface="Poppins"/>
                </a:rPr>
                <a:t> and </a:t>
              </a:r>
              <a:r>
                <a:rPr lang="en-US" b="true" sz="2300">
                  <a:solidFill>
                    <a:srgbClr val="000000"/>
                  </a:solidFill>
                  <a:latin typeface="Poppins Bold"/>
                  <a:ea typeface="Poppins Bold"/>
                  <a:cs typeface="Poppins Bold"/>
                  <a:sym typeface="Poppins Bold"/>
                </a:rPr>
                <a:t>higher units sold</a:t>
              </a:r>
              <a:r>
                <a:rPr lang="en-US" sz="2300">
                  <a:solidFill>
                    <a:srgbClr val="000000"/>
                  </a:solidFill>
                  <a:latin typeface="Poppins"/>
                  <a:ea typeface="Poppins"/>
                  <a:cs typeface="Poppins"/>
                  <a:sym typeface="Poppins"/>
                </a:rPr>
                <a:t> should be prioritized for campaign.</a:t>
              </a:r>
            </a:p>
          </p:txBody>
        </p:sp>
        <p:sp>
          <p:nvSpPr>
            <p:cNvPr name="TextBox 18" id="18"/>
            <p:cNvSpPr txBox="true"/>
            <p:nvPr/>
          </p:nvSpPr>
          <p:spPr>
            <a:xfrm rot="0">
              <a:off x="498921" y="498599"/>
              <a:ext cx="11265317" cy="512656"/>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Poppins"/>
                  <a:ea typeface="Poppins"/>
                  <a:cs typeface="Poppins"/>
                  <a:sym typeface="Poppins"/>
                </a:rPr>
                <a:t>In our case it is </a:t>
              </a:r>
              <a:r>
                <a:rPr lang="en-US" b="true" sz="2300">
                  <a:solidFill>
                    <a:srgbClr val="000000"/>
                  </a:solidFill>
                  <a:latin typeface="Poppins Bold"/>
                  <a:ea typeface="Poppins Bold"/>
                  <a:cs typeface="Poppins Bold"/>
                  <a:sym typeface="Poppins Bold"/>
                </a:rPr>
                <a:t>EntertainmentSmall Product Category</a:t>
              </a:r>
              <a:r>
                <a:rPr lang="en-US" sz="2300">
                  <a:solidFill>
                    <a:srgbClr val="000000"/>
                  </a:solidFill>
                  <a:latin typeface="Poppins"/>
                  <a:ea typeface="Poppins"/>
                  <a:cs typeface="Poppins"/>
                  <a:sym typeface="Poppins"/>
                </a:rPr>
                <a: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2916" y="-247440"/>
            <a:ext cx="18880196" cy="1218601"/>
            <a:chOff x="0" y="0"/>
            <a:chExt cx="4972562" cy="320949"/>
          </a:xfrm>
        </p:grpSpPr>
        <p:sp>
          <p:nvSpPr>
            <p:cNvPr name="Freeform 3" id="3"/>
            <p:cNvSpPr/>
            <p:nvPr/>
          </p:nvSpPr>
          <p:spPr>
            <a:xfrm flipH="false" flipV="false" rot="0">
              <a:off x="0" y="0"/>
              <a:ext cx="4972562" cy="320949"/>
            </a:xfrm>
            <a:custGeom>
              <a:avLst/>
              <a:gdLst/>
              <a:ahLst/>
              <a:cxnLst/>
              <a:rect r="r" b="b" t="t" l="l"/>
              <a:pathLst>
                <a:path h="320949" w="4972562">
                  <a:moveTo>
                    <a:pt x="19683" y="0"/>
                  </a:moveTo>
                  <a:lnTo>
                    <a:pt x="4952879" y="0"/>
                  </a:lnTo>
                  <a:cubicBezTo>
                    <a:pt x="4963750" y="0"/>
                    <a:pt x="4972562" y="8812"/>
                    <a:pt x="4972562" y="19683"/>
                  </a:cubicBezTo>
                  <a:lnTo>
                    <a:pt x="4972562" y="301266"/>
                  </a:lnTo>
                  <a:cubicBezTo>
                    <a:pt x="4972562" y="312136"/>
                    <a:pt x="4963750" y="320949"/>
                    <a:pt x="4952879" y="320949"/>
                  </a:cubicBezTo>
                  <a:lnTo>
                    <a:pt x="19683" y="320949"/>
                  </a:lnTo>
                  <a:cubicBezTo>
                    <a:pt x="8812" y="320949"/>
                    <a:pt x="0" y="312136"/>
                    <a:pt x="0" y="301266"/>
                  </a:cubicBezTo>
                  <a:lnTo>
                    <a:pt x="0" y="19683"/>
                  </a:lnTo>
                  <a:cubicBezTo>
                    <a:pt x="0" y="8812"/>
                    <a:pt x="8812" y="0"/>
                    <a:pt x="19683" y="0"/>
                  </a:cubicBezTo>
                  <a:close/>
                </a:path>
              </a:pathLst>
            </a:custGeom>
            <a:solidFill>
              <a:srgbClr val="073C91"/>
            </a:solidFill>
          </p:spPr>
        </p:sp>
        <p:sp>
          <p:nvSpPr>
            <p:cNvPr name="TextBox 4" id="4"/>
            <p:cNvSpPr txBox="true"/>
            <p:nvPr/>
          </p:nvSpPr>
          <p:spPr>
            <a:xfrm>
              <a:off x="0" y="-57150"/>
              <a:ext cx="4972562" cy="37809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63512" y="1236035"/>
            <a:ext cx="8075656" cy="720368"/>
            <a:chOff x="0" y="0"/>
            <a:chExt cx="2126922" cy="189726"/>
          </a:xfrm>
        </p:grpSpPr>
        <p:sp>
          <p:nvSpPr>
            <p:cNvPr name="Freeform 6" id="6"/>
            <p:cNvSpPr/>
            <p:nvPr/>
          </p:nvSpPr>
          <p:spPr>
            <a:xfrm flipH="false" flipV="false" rot="0">
              <a:off x="0" y="0"/>
              <a:ext cx="2126922" cy="189726"/>
            </a:xfrm>
            <a:custGeom>
              <a:avLst/>
              <a:gdLst/>
              <a:ahLst/>
              <a:cxnLst/>
              <a:rect r="r" b="b" t="t" l="l"/>
              <a:pathLst>
                <a:path h="189726" w="2126922">
                  <a:moveTo>
                    <a:pt x="14380" y="0"/>
                  </a:moveTo>
                  <a:lnTo>
                    <a:pt x="2112542" y="0"/>
                  </a:lnTo>
                  <a:cubicBezTo>
                    <a:pt x="2120484" y="0"/>
                    <a:pt x="2126922" y="6438"/>
                    <a:pt x="2126922" y="14380"/>
                  </a:cubicBezTo>
                  <a:lnTo>
                    <a:pt x="2126922" y="175346"/>
                  </a:lnTo>
                  <a:cubicBezTo>
                    <a:pt x="2126922" y="183288"/>
                    <a:pt x="2120484" y="189726"/>
                    <a:pt x="2112542" y="189726"/>
                  </a:cubicBezTo>
                  <a:lnTo>
                    <a:pt x="14380" y="189726"/>
                  </a:lnTo>
                  <a:cubicBezTo>
                    <a:pt x="6438" y="189726"/>
                    <a:pt x="0" y="183288"/>
                    <a:pt x="0" y="175346"/>
                  </a:cubicBezTo>
                  <a:lnTo>
                    <a:pt x="0" y="14380"/>
                  </a:lnTo>
                  <a:cubicBezTo>
                    <a:pt x="0" y="6438"/>
                    <a:pt x="6438" y="0"/>
                    <a:pt x="14380" y="0"/>
                  </a:cubicBezTo>
                  <a:close/>
                </a:path>
              </a:pathLst>
            </a:custGeom>
            <a:solidFill>
              <a:srgbClr val="CBDDFA"/>
            </a:solidFill>
          </p:spPr>
        </p:sp>
        <p:sp>
          <p:nvSpPr>
            <p:cNvPr name="TextBox 7" id="7"/>
            <p:cNvSpPr txBox="true"/>
            <p:nvPr/>
          </p:nvSpPr>
          <p:spPr>
            <a:xfrm>
              <a:off x="0" y="-57150"/>
              <a:ext cx="2126922" cy="24687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144000" y="1236035"/>
            <a:ext cx="8685256" cy="720368"/>
            <a:chOff x="0" y="0"/>
            <a:chExt cx="2287475" cy="189726"/>
          </a:xfrm>
        </p:grpSpPr>
        <p:sp>
          <p:nvSpPr>
            <p:cNvPr name="Freeform 9" id="9"/>
            <p:cNvSpPr/>
            <p:nvPr/>
          </p:nvSpPr>
          <p:spPr>
            <a:xfrm flipH="false" flipV="false" rot="0">
              <a:off x="0" y="0"/>
              <a:ext cx="2287475" cy="189726"/>
            </a:xfrm>
            <a:custGeom>
              <a:avLst/>
              <a:gdLst/>
              <a:ahLst/>
              <a:cxnLst/>
              <a:rect r="r" b="b" t="t" l="l"/>
              <a:pathLst>
                <a:path h="189726" w="2287475">
                  <a:moveTo>
                    <a:pt x="13371" y="0"/>
                  </a:moveTo>
                  <a:lnTo>
                    <a:pt x="2274104" y="0"/>
                  </a:lnTo>
                  <a:cubicBezTo>
                    <a:pt x="2281489" y="0"/>
                    <a:pt x="2287475" y="5986"/>
                    <a:pt x="2287475" y="13371"/>
                  </a:cubicBezTo>
                  <a:lnTo>
                    <a:pt x="2287475" y="176356"/>
                  </a:lnTo>
                  <a:cubicBezTo>
                    <a:pt x="2287475" y="183740"/>
                    <a:pt x="2281489" y="189726"/>
                    <a:pt x="2274104" y="189726"/>
                  </a:cubicBezTo>
                  <a:lnTo>
                    <a:pt x="13371" y="189726"/>
                  </a:lnTo>
                  <a:cubicBezTo>
                    <a:pt x="5986" y="189726"/>
                    <a:pt x="0" y="183740"/>
                    <a:pt x="0" y="176356"/>
                  </a:cubicBezTo>
                  <a:lnTo>
                    <a:pt x="0" y="13371"/>
                  </a:lnTo>
                  <a:cubicBezTo>
                    <a:pt x="0" y="5986"/>
                    <a:pt x="5986" y="0"/>
                    <a:pt x="13371" y="0"/>
                  </a:cubicBezTo>
                  <a:close/>
                </a:path>
              </a:pathLst>
            </a:custGeom>
            <a:solidFill>
              <a:srgbClr val="CBDDFA"/>
            </a:solidFill>
          </p:spPr>
        </p:sp>
        <p:sp>
          <p:nvSpPr>
            <p:cNvPr name="TextBox 10" id="10"/>
            <p:cNvSpPr txBox="true"/>
            <p:nvPr/>
          </p:nvSpPr>
          <p:spPr>
            <a:xfrm>
              <a:off x="0" y="-57150"/>
              <a:ext cx="2287475" cy="246876"/>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685256" y="1501148"/>
            <a:ext cx="3647898" cy="4043532"/>
          </a:xfrm>
          <a:custGeom>
            <a:avLst/>
            <a:gdLst/>
            <a:ahLst/>
            <a:cxnLst/>
            <a:rect r="r" b="b" t="t" l="l"/>
            <a:pathLst>
              <a:path h="4043532" w="3647898">
                <a:moveTo>
                  <a:pt x="0" y="0"/>
                </a:moveTo>
                <a:lnTo>
                  <a:pt x="3647899" y="0"/>
                </a:lnTo>
                <a:lnTo>
                  <a:pt x="3647899" y="4043532"/>
                </a:lnTo>
                <a:lnTo>
                  <a:pt x="0" y="4043532"/>
                </a:lnTo>
                <a:lnTo>
                  <a:pt x="0" y="0"/>
                </a:lnTo>
                <a:close/>
              </a:path>
            </a:pathLst>
          </a:custGeom>
          <a:blipFill>
            <a:blip r:embed="rId2"/>
            <a:stretch>
              <a:fillRect l="0" t="-1502" r="-72730" b="-15437"/>
            </a:stretch>
          </a:blipFill>
        </p:spPr>
      </p:sp>
      <p:sp>
        <p:nvSpPr>
          <p:cNvPr name="AutoShape 12" id="12"/>
          <p:cNvSpPr/>
          <p:nvPr/>
        </p:nvSpPr>
        <p:spPr>
          <a:xfrm flipV="true">
            <a:off x="8714291" y="1209286"/>
            <a:ext cx="0" cy="4631969"/>
          </a:xfrm>
          <a:prstGeom prst="line">
            <a:avLst/>
          </a:prstGeom>
          <a:ln cap="flat" w="38100">
            <a:solidFill>
              <a:srgbClr val="9FA0A4"/>
            </a:solidFill>
            <a:prstDash val="sysDot"/>
            <a:headEnd type="none" len="sm" w="sm"/>
            <a:tailEnd type="none" len="sm" w="sm"/>
          </a:ln>
        </p:spPr>
      </p:sp>
      <p:grpSp>
        <p:nvGrpSpPr>
          <p:cNvPr name="Group 13" id="13"/>
          <p:cNvGrpSpPr/>
          <p:nvPr/>
        </p:nvGrpSpPr>
        <p:grpSpPr>
          <a:xfrm rot="0">
            <a:off x="175804" y="5519321"/>
            <a:ext cx="17974854" cy="660177"/>
            <a:chOff x="0" y="0"/>
            <a:chExt cx="4734118" cy="173874"/>
          </a:xfrm>
        </p:grpSpPr>
        <p:sp>
          <p:nvSpPr>
            <p:cNvPr name="Freeform 14" id="14"/>
            <p:cNvSpPr/>
            <p:nvPr/>
          </p:nvSpPr>
          <p:spPr>
            <a:xfrm flipH="false" flipV="false" rot="0">
              <a:off x="0" y="0"/>
              <a:ext cx="4734118" cy="173874"/>
            </a:xfrm>
            <a:custGeom>
              <a:avLst/>
              <a:gdLst/>
              <a:ahLst/>
              <a:cxnLst/>
              <a:rect r="r" b="b" t="t" l="l"/>
              <a:pathLst>
                <a:path h="173874" w="4734118">
                  <a:moveTo>
                    <a:pt x="6461" y="0"/>
                  </a:moveTo>
                  <a:lnTo>
                    <a:pt x="4727658" y="0"/>
                  </a:lnTo>
                  <a:cubicBezTo>
                    <a:pt x="4731226" y="0"/>
                    <a:pt x="4734118" y="2893"/>
                    <a:pt x="4734118" y="6461"/>
                  </a:cubicBezTo>
                  <a:lnTo>
                    <a:pt x="4734118" y="167413"/>
                  </a:lnTo>
                  <a:cubicBezTo>
                    <a:pt x="4734118" y="170981"/>
                    <a:pt x="4731226" y="173874"/>
                    <a:pt x="4727658" y="173874"/>
                  </a:cubicBezTo>
                  <a:lnTo>
                    <a:pt x="6461" y="173874"/>
                  </a:lnTo>
                  <a:cubicBezTo>
                    <a:pt x="4747" y="173874"/>
                    <a:pt x="3104" y="173193"/>
                    <a:pt x="1892" y="171981"/>
                  </a:cubicBezTo>
                  <a:cubicBezTo>
                    <a:pt x="681" y="170770"/>
                    <a:pt x="0" y="169127"/>
                    <a:pt x="0" y="167413"/>
                  </a:cubicBezTo>
                  <a:lnTo>
                    <a:pt x="0" y="6461"/>
                  </a:lnTo>
                  <a:cubicBezTo>
                    <a:pt x="0" y="4747"/>
                    <a:pt x="681" y="3104"/>
                    <a:pt x="1892" y="1892"/>
                  </a:cubicBezTo>
                  <a:cubicBezTo>
                    <a:pt x="3104" y="681"/>
                    <a:pt x="4747" y="0"/>
                    <a:pt x="6461" y="0"/>
                  </a:cubicBezTo>
                  <a:close/>
                </a:path>
              </a:pathLst>
            </a:custGeom>
            <a:solidFill>
              <a:srgbClr val="CBDDFA"/>
            </a:solidFill>
          </p:spPr>
        </p:sp>
        <p:sp>
          <p:nvSpPr>
            <p:cNvPr name="TextBox 15" id="15"/>
            <p:cNvSpPr txBox="true"/>
            <p:nvPr/>
          </p:nvSpPr>
          <p:spPr>
            <a:xfrm>
              <a:off x="0" y="-57150"/>
              <a:ext cx="4734118" cy="231024"/>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047103" y="6684334"/>
            <a:ext cx="1518264" cy="1518264"/>
          </a:xfrm>
          <a:custGeom>
            <a:avLst/>
            <a:gdLst/>
            <a:ahLst/>
            <a:cxnLst/>
            <a:rect r="r" b="b" t="t" l="l"/>
            <a:pathLst>
              <a:path h="1518264" w="1518264">
                <a:moveTo>
                  <a:pt x="0" y="0"/>
                </a:moveTo>
                <a:lnTo>
                  <a:pt x="1518264" y="0"/>
                </a:lnTo>
                <a:lnTo>
                  <a:pt x="1518264" y="1518264"/>
                </a:lnTo>
                <a:lnTo>
                  <a:pt x="0" y="1518264"/>
                </a:lnTo>
                <a:lnTo>
                  <a:pt x="0" y="0"/>
                </a:lnTo>
                <a:close/>
              </a:path>
            </a:pathLst>
          </a:custGeom>
          <a:blipFill>
            <a:blip r:embed="rId3"/>
            <a:stretch>
              <a:fillRect l="0" t="0" r="0" b="0"/>
            </a:stretch>
          </a:blipFill>
        </p:spPr>
      </p:sp>
      <p:sp>
        <p:nvSpPr>
          <p:cNvPr name="Freeform 17" id="17"/>
          <p:cNvSpPr/>
          <p:nvPr/>
        </p:nvSpPr>
        <p:spPr>
          <a:xfrm flipH="false" flipV="false" rot="0">
            <a:off x="4274037" y="7668728"/>
            <a:ext cx="1497364" cy="1497364"/>
          </a:xfrm>
          <a:custGeom>
            <a:avLst/>
            <a:gdLst/>
            <a:ahLst/>
            <a:cxnLst/>
            <a:rect r="r" b="b" t="t" l="l"/>
            <a:pathLst>
              <a:path h="1497364" w="1497364">
                <a:moveTo>
                  <a:pt x="0" y="0"/>
                </a:moveTo>
                <a:lnTo>
                  <a:pt x="1497364" y="0"/>
                </a:lnTo>
                <a:lnTo>
                  <a:pt x="1497364" y="1497364"/>
                </a:lnTo>
                <a:lnTo>
                  <a:pt x="0" y="1497364"/>
                </a:lnTo>
                <a:lnTo>
                  <a:pt x="0" y="0"/>
                </a:lnTo>
                <a:close/>
              </a:path>
            </a:pathLst>
          </a:custGeom>
          <a:blipFill>
            <a:blip r:embed="rId4"/>
            <a:stretch>
              <a:fillRect l="0" t="0" r="0" b="0"/>
            </a:stretch>
          </a:blipFill>
        </p:spPr>
      </p:sp>
      <p:sp>
        <p:nvSpPr>
          <p:cNvPr name="Freeform 18" id="18"/>
          <p:cNvSpPr/>
          <p:nvPr/>
        </p:nvSpPr>
        <p:spPr>
          <a:xfrm flipH="false" flipV="false" rot="0">
            <a:off x="7994258" y="7775847"/>
            <a:ext cx="1953385" cy="1953385"/>
          </a:xfrm>
          <a:custGeom>
            <a:avLst/>
            <a:gdLst/>
            <a:ahLst/>
            <a:cxnLst/>
            <a:rect r="r" b="b" t="t" l="l"/>
            <a:pathLst>
              <a:path h="1953385" w="1953385">
                <a:moveTo>
                  <a:pt x="0" y="0"/>
                </a:moveTo>
                <a:lnTo>
                  <a:pt x="1953385" y="0"/>
                </a:lnTo>
                <a:lnTo>
                  <a:pt x="1953385" y="1953385"/>
                </a:lnTo>
                <a:lnTo>
                  <a:pt x="0" y="1953385"/>
                </a:lnTo>
                <a:lnTo>
                  <a:pt x="0" y="0"/>
                </a:lnTo>
                <a:close/>
              </a:path>
            </a:pathLst>
          </a:custGeom>
          <a:blipFill>
            <a:blip r:embed="rId5"/>
            <a:stretch>
              <a:fillRect l="0" t="0" r="0" b="0"/>
            </a:stretch>
          </a:blipFill>
          <a:ln cap="sq">
            <a:noFill/>
            <a:prstDash val="solid"/>
            <a:miter/>
          </a:ln>
        </p:spPr>
      </p:sp>
      <p:sp>
        <p:nvSpPr>
          <p:cNvPr name="Freeform 19" id="19"/>
          <p:cNvSpPr/>
          <p:nvPr/>
        </p:nvSpPr>
        <p:spPr>
          <a:xfrm flipH="false" flipV="false" rot="0">
            <a:off x="11661110" y="4020493"/>
            <a:ext cx="550580" cy="110116"/>
          </a:xfrm>
          <a:custGeom>
            <a:avLst/>
            <a:gdLst/>
            <a:ahLst/>
            <a:cxnLst/>
            <a:rect r="r" b="b" t="t" l="l"/>
            <a:pathLst>
              <a:path h="110116" w="550580">
                <a:moveTo>
                  <a:pt x="0" y="0"/>
                </a:moveTo>
                <a:lnTo>
                  <a:pt x="550580" y="0"/>
                </a:lnTo>
                <a:lnTo>
                  <a:pt x="550580" y="110116"/>
                </a:lnTo>
                <a:lnTo>
                  <a:pt x="0" y="1101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1661110" y="3322010"/>
            <a:ext cx="550580" cy="110116"/>
          </a:xfrm>
          <a:custGeom>
            <a:avLst/>
            <a:gdLst/>
            <a:ahLst/>
            <a:cxnLst/>
            <a:rect r="r" b="b" t="t" l="l"/>
            <a:pathLst>
              <a:path h="110116" w="550580">
                <a:moveTo>
                  <a:pt x="0" y="0"/>
                </a:moveTo>
                <a:lnTo>
                  <a:pt x="550580" y="0"/>
                </a:lnTo>
                <a:lnTo>
                  <a:pt x="550580" y="110116"/>
                </a:lnTo>
                <a:lnTo>
                  <a:pt x="0" y="1101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1272089" y="4786979"/>
            <a:ext cx="550580" cy="110116"/>
          </a:xfrm>
          <a:custGeom>
            <a:avLst/>
            <a:gdLst/>
            <a:ahLst/>
            <a:cxnLst/>
            <a:rect r="r" b="b" t="t" l="l"/>
            <a:pathLst>
              <a:path h="110116" w="550580">
                <a:moveTo>
                  <a:pt x="0" y="0"/>
                </a:moveTo>
                <a:lnTo>
                  <a:pt x="550580" y="0"/>
                </a:lnTo>
                <a:lnTo>
                  <a:pt x="550580" y="110116"/>
                </a:lnTo>
                <a:lnTo>
                  <a:pt x="0" y="1101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1272089" y="2621344"/>
            <a:ext cx="550580" cy="110116"/>
          </a:xfrm>
          <a:custGeom>
            <a:avLst/>
            <a:gdLst/>
            <a:ahLst/>
            <a:cxnLst/>
            <a:rect r="r" b="b" t="t" l="l"/>
            <a:pathLst>
              <a:path h="110116" w="550580">
                <a:moveTo>
                  <a:pt x="0" y="0"/>
                </a:moveTo>
                <a:lnTo>
                  <a:pt x="550580" y="0"/>
                </a:lnTo>
                <a:lnTo>
                  <a:pt x="550580" y="110116"/>
                </a:lnTo>
                <a:lnTo>
                  <a:pt x="0" y="1101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5657729" y="7404939"/>
            <a:ext cx="1702578" cy="1702578"/>
          </a:xfrm>
          <a:custGeom>
            <a:avLst/>
            <a:gdLst/>
            <a:ahLst/>
            <a:cxnLst/>
            <a:rect r="r" b="b" t="t" l="l"/>
            <a:pathLst>
              <a:path h="1702578" w="1702578">
                <a:moveTo>
                  <a:pt x="0" y="0"/>
                </a:moveTo>
                <a:lnTo>
                  <a:pt x="1702578" y="0"/>
                </a:lnTo>
                <a:lnTo>
                  <a:pt x="1702578" y="1702578"/>
                </a:lnTo>
                <a:lnTo>
                  <a:pt x="0" y="1702578"/>
                </a:lnTo>
                <a:lnTo>
                  <a:pt x="0" y="0"/>
                </a:lnTo>
                <a:close/>
              </a:path>
            </a:pathLst>
          </a:custGeom>
          <a:blipFill>
            <a:blip r:embed="rId8"/>
            <a:stretch>
              <a:fillRect l="0" t="0" r="0" b="0"/>
            </a:stretch>
          </a:blipFill>
        </p:spPr>
      </p:sp>
      <p:sp>
        <p:nvSpPr>
          <p:cNvPr name="Freeform 24" id="24"/>
          <p:cNvSpPr/>
          <p:nvPr/>
        </p:nvSpPr>
        <p:spPr>
          <a:xfrm flipH="false" flipV="false" rot="0">
            <a:off x="11322372" y="6938323"/>
            <a:ext cx="2378402" cy="1857333"/>
          </a:xfrm>
          <a:custGeom>
            <a:avLst/>
            <a:gdLst/>
            <a:ahLst/>
            <a:cxnLst/>
            <a:rect r="r" b="b" t="t" l="l"/>
            <a:pathLst>
              <a:path h="1857333" w="2378402">
                <a:moveTo>
                  <a:pt x="0" y="0"/>
                </a:moveTo>
                <a:lnTo>
                  <a:pt x="2378402" y="0"/>
                </a:lnTo>
                <a:lnTo>
                  <a:pt x="2378402" y="1857333"/>
                </a:lnTo>
                <a:lnTo>
                  <a:pt x="0" y="1857333"/>
                </a:lnTo>
                <a:lnTo>
                  <a:pt x="0" y="0"/>
                </a:lnTo>
                <a:close/>
              </a:path>
            </a:pathLst>
          </a:custGeom>
          <a:blipFill>
            <a:blip r:embed="rId9"/>
            <a:stretch>
              <a:fillRect l="-16395" t="0" r="-19433" b="-15746"/>
            </a:stretch>
          </a:blipFill>
        </p:spPr>
      </p:sp>
      <p:sp>
        <p:nvSpPr>
          <p:cNvPr name="AutoShape 25" id="25"/>
          <p:cNvSpPr/>
          <p:nvPr/>
        </p:nvSpPr>
        <p:spPr>
          <a:xfrm>
            <a:off x="210580" y="8552467"/>
            <a:ext cx="3032306" cy="764899"/>
          </a:xfrm>
          <a:prstGeom prst="line">
            <a:avLst/>
          </a:prstGeom>
          <a:ln cap="flat" w="371475">
            <a:solidFill>
              <a:srgbClr val="FADBCE"/>
            </a:solidFill>
            <a:prstDash val="solid"/>
            <a:headEnd type="none" len="sm" w="sm"/>
            <a:tailEnd type="none" len="sm" w="sm"/>
          </a:ln>
        </p:spPr>
      </p:sp>
      <p:sp>
        <p:nvSpPr>
          <p:cNvPr name="AutoShape 26" id="26"/>
          <p:cNvSpPr/>
          <p:nvPr/>
        </p:nvSpPr>
        <p:spPr>
          <a:xfrm flipV="true">
            <a:off x="3242886" y="7404939"/>
            <a:ext cx="4178909" cy="1324583"/>
          </a:xfrm>
          <a:prstGeom prst="line">
            <a:avLst/>
          </a:prstGeom>
          <a:ln cap="flat" w="371475">
            <a:solidFill>
              <a:srgbClr val="FADBCE"/>
            </a:solidFill>
            <a:prstDash val="solid"/>
            <a:headEnd type="none" len="sm" w="sm"/>
            <a:tailEnd type="none" len="sm" w="sm"/>
          </a:ln>
        </p:spPr>
      </p:sp>
      <p:sp>
        <p:nvSpPr>
          <p:cNvPr name="AutoShape 27" id="27"/>
          <p:cNvSpPr/>
          <p:nvPr/>
        </p:nvSpPr>
        <p:spPr>
          <a:xfrm>
            <a:off x="7148357" y="7540726"/>
            <a:ext cx="3666750" cy="744411"/>
          </a:xfrm>
          <a:prstGeom prst="line">
            <a:avLst/>
          </a:prstGeom>
          <a:ln cap="flat" w="371475">
            <a:solidFill>
              <a:srgbClr val="FADBCE"/>
            </a:solidFill>
            <a:prstDash val="solid"/>
            <a:headEnd type="none" len="sm" w="sm"/>
            <a:tailEnd type="none" len="sm" w="sm"/>
          </a:ln>
        </p:spPr>
      </p:sp>
      <p:sp>
        <p:nvSpPr>
          <p:cNvPr name="AutoShape 28" id="28"/>
          <p:cNvSpPr/>
          <p:nvPr/>
        </p:nvSpPr>
        <p:spPr>
          <a:xfrm flipV="true">
            <a:off x="10638978" y="6904642"/>
            <a:ext cx="4351816" cy="1374132"/>
          </a:xfrm>
          <a:prstGeom prst="line">
            <a:avLst/>
          </a:prstGeom>
          <a:ln cap="flat" w="371475">
            <a:solidFill>
              <a:srgbClr val="FADBCE"/>
            </a:solidFill>
            <a:prstDash val="solid"/>
            <a:headEnd type="none" len="sm" w="sm"/>
            <a:tailEnd type="none" len="sm" w="sm"/>
          </a:ln>
        </p:spPr>
      </p:sp>
      <p:sp>
        <p:nvSpPr>
          <p:cNvPr name="AutoShape 29" id="29"/>
          <p:cNvSpPr/>
          <p:nvPr/>
        </p:nvSpPr>
        <p:spPr>
          <a:xfrm>
            <a:off x="14990794" y="6906912"/>
            <a:ext cx="3011467" cy="0"/>
          </a:xfrm>
          <a:prstGeom prst="line">
            <a:avLst/>
          </a:prstGeom>
          <a:ln cap="flat" w="371475">
            <a:solidFill>
              <a:srgbClr val="FADBCE"/>
            </a:solidFill>
            <a:prstDash val="solid"/>
            <a:headEnd type="none" len="sm" w="sm"/>
            <a:tailEnd type="none" len="sm" w="sm"/>
          </a:ln>
        </p:spPr>
      </p:sp>
      <p:grpSp>
        <p:nvGrpSpPr>
          <p:cNvPr name="Group 30" id="30"/>
          <p:cNvGrpSpPr/>
          <p:nvPr/>
        </p:nvGrpSpPr>
        <p:grpSpPr>
          <a:xfrm rot="0">
            <a:off x="1318145" y="8246703"/>
            <a:ext cx="653153" cy="65315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3C91"/>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674"/>
                </a:lnSpc>
              </a:pPr>
            </a:p>
          </p:txBody>
        </p:sp>
      </p:grpSp>
      <p:grpSp>
        <p:nvGrpSpPr>
          <p:cNvPr name="Group 33" id="33"/>
          <p:cNvGrpSpPr/>
          <p:nvPr/>
        </p:nvGrpSpPr>
        <p:grpSpPr>
          <a:xfrm rot="0">
            <a:off x="4802798" y="9226891"/>
            <a:ext cx="653153" cy="65315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3C91"/>
            </a:solidFill>
            <a:ln cap="sq">
              <a:noFill/>
              <a:prstDash val="solid"/>
              <a:miter/>
            </a:ln>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marL="0" indent="0" lvl="0">
                <a:lnSpc>
                  <a:spcPts val="2674"/>
                </a:lnSpc>
                <a:spcBef>
                  <a:spcPct val="0"/>
                </a:spcBef>
              </a:pPr>
            </a:p>
          </p:txBody>
        </p:sp>
      </p:grpSp>
      <p:grpSp>
        <p:nvGrpSpPr>
          <p:cNvPr name="Group 36" id="36"/>
          <p:cNvGrpSpPr/>
          <p:nvPr/>
        </p:nvGrpSpPr>
        <p:grpSpPr>
          <a:xfrm rot="0">
            <a:off x="8490847" y="7196995"/>
            <a:ext cx="653153" cy="65315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3C91"/>
            </a:solidFill>
            <a:ln cap="sq">
              <a:noFill/>
              <a:prstDash val="solid"/>
              <a:miter/>
            </a:ln>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marL="0" indent="0" lvl="0">
                <a:lnSpc>
                  <a:spcPts val="2674"/>
                </a:lnSpc>
                <a:spcBef>
                  <a:spcPct val="0"/>
                </a:spcBef>
              </a:pPr>
            </a:p>
          </p:txBody>
        </p:sp>
      </p:grpSp>
      <p:grpSp>
        <p:nvGrpSpPr>
          <p:cNvPr name="Group 39" id="39"/>
          <p:cNvGrpSpPr/>
          <p:nvPr/>
        </p:nvGrpSpPr>
        <p:grpSpPr>
          <a:xfrm rot="0">
            <a:off x="12333155" y="8976631"/>
            <a:ext cx="653153" cy="653153"/>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3C91"/>
            </a:solidFill>
            <a:ln cap="sq">
              <a:noFill/>
              <a:prstDash val="solid"/>
              <a:miter/>
            </a:ln>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marL="0" indent="0" lvl="0">
                <a:lnSpc>
                  <a:spcPts val="2674"/>
                </a:lnSpc>
                <a:spcBef>
                  <a:spcPct val="0"/>
                </a:spcBef>
              </a:pPr>
            </a:p>
          </p:txBody>
        </p:sp>
      </p:grpSp>
      <p:grpSp>
        <p:nvGrpSpPr>
          <p:cNvPr name="Group 42" id="42"/>
          <p:cNvGrpSpPr/>
          <p:nvPr/>
        </p:nvGrpSpPr>
        <p:grpSpPr>
          <a:xfrm rot="0">
            <a:off x="16182441" y="6580335"/>
            <a:ext cx="653153" cy="653153"/>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3C91"/>
            </a:solidFill>
            <a:ln cap="sq">
              <a:noFill/>
              <a:prstDash val="solid"/>
              <a:miter/>
            </a:ln>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marL="0" indent="0" lvl="0">
                <a:lnSpc>
                  <a:spcPts val="2674"/>
                </a:lnSpc>
                <a:spcBef>
                  <a:spcPct val="0"/>
                </a:spcBef>
              </a:pPr>
            </a:p>
          </p:txBody>
        </p:sp>
      </p:grpSp>
      <p:sp>
        <p:nvSpPr>
          <p:cNvPr name="TextBox 45" id="45"/>
          <p:cNvSpPr txBox="true"/>
          <p:nvPr/>
        </p:nvSpPr>
        <p:spPr>
          <a:xfrm rot="0">
            <a:off x="4686541" y="162805"/>
            <a:ext cx="8447842"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 PROBLEM STATEMENT OVERVIEW</a:t>
            </a:r>
          </a:p>
        </p:txBody>
      </p:sp>
      <p:sp>
        <p:nvSpPr>
          <p:cNvPr name="TextBox 46" id="46"/>
          <p:cNvSpPr txBox="true"/>
          <p:nvPr/>
        </p:nvSpPr>
        <p:spPr>
          <a:xfrm rot="0">
            <a:off x="469548" y="1270248"/>
            <a:ext cx="7863585"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25173"/>
                </a:solidFill>
                <a:latin typeface="Poppins Bold"/>
                <a:ea typeface="Poppins Bold"/>
                <a:cs typeface="Poppins Bold"/>
                <a:sym typeface="Poppins Bold"/>
              </a:rPr>
              <a:t>PROBLEM STATEMENT</a:t>
            </a:r>
          </a:p>
        </p:txBody>
      </p:sp>
      <p:sp>
        <p:nvSpPr>
          <p:cNvPr name="TextBox 47" id="47"/>
          <p:cNvSpPr txBox="true"/>
          <p:nvPr/>
        </p:nvSpPr>
        <p:spPr>
          <a:xfrm rot="0">
            <a:off x="461530" y="2325272"/>
            <a:ext cx="7879622" cy="2939415"/>
          </a:xfrm>
          <a:prstGeom prst="rect">
            <a:avLst/>
          </a:prstGeom>
        </p:spPr>
        <p:txBody>
          <a:bodyPr anchor="t" rtlCol="false" tIns="0" lIns="0" bIns="0" rIns="0">
            <a:spAutoFit/>
          </a:bodyPr>
          <a:lstStyle/>
          <a:p>
            <a:pPr algn="l" marL="518163" indent="-259082" lvl="1">
              <a:lnSpc>
                <a:spcPts val="3360"/>
              </a:lnSpc>
              <a:buFont typeface="Arial"/>
              <a:buChar char="•"/>
            </a:pPr>
            <a:r>
              <a:rPr lang="en-US" sz="2400">
                <a:solidFill>
                  <a:srgbClr val="000000"/>
                </a:solidFill>
                <a:latin typeface="Poppins"/>
                <a:ea typeface="Poppins"/>
                <a:cs typeface="Poppins"/>
                <a:sym typeface="Poppins"/>
              </a:rPr>
              <a:t>ElectroMart, a fast-growing e-commerce retailer, aims to maximize marketing ROI after </a:t>
            </a:r>
            <a:r>
              <a:rPr lang="en-US" sz="2400">
                <a:solidFill>
                  <a:srgbClr val="000000"/>
                </a:solidFill>
                <a:latin typeface="Poppins"/>
                <a:ea typeface="Poppins"/>
                <a:cs typeface="Poppins"/>
                <a:sym typeface="Poppins"/>
              </a:rPr>
              <a:t>heavy ad spending with limited revenue growth. </a:t>
            </a:r>
          </a:p>
          <a:p>
            <a:pPr algn="l" marL="518163" indent="-259082" lvl="1">
              <a:lnSpc>
                <a:spcPts val="3360"/>
              </a:lnSpc>
              <a:buFont typeface="Arial"/>
              <a:buChar char="•"/>
            </a:pPr>
            <a:r>
              <a:rPr lang="en-US" sz="2400">
                <a:solidFill>
                  <a:srgbClr val="000000"/>
                </a:solidFill>
                <a:latin typeface="Poppins"/>
                <a:ea typeface="Poppins"/>
                <a:cs typeface="Poppins"/>
                <a:sym typeface="Poppins"/>
              </a:rPr>
              <a:t>Key challenges include inefficient budget allocation, ineffective promotions, and a lack of integrated insights on seasonality and economic factors. </a:t>
            </a:r>
          </a:p>
        </p:txBody>
      </p:sp>
      <p:sp>
        <p:nvSpPr>
          <p:cNvPr name="TextBox 48" id="48"/>
          <p:cNvSpPr txBox="true"/>
          <p:nvPr/>
        </p:nvSpPr>
        <p:spPr>
          <a:xfrm rot="0">
            <a:off x="9237039" y="1266198"/>
            <a:ext cx="8253122"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25173"/>
                </a:solidFill>
                <a:latin typeface="Poppins Bold"/>
                <a:ea typeface="Poppins Bold"/>
                <a:cs typeface="Poppins Bold"/>
                <a:sym typeface="Poppins Bold"/>
              </a:rPr>
              <a:t>OBJECTIVES</a:t>
            </a:r>
          </a:p>
        </p:txBody>
      </p:sp>
      <p:sp>
        <p:nvSpPr>
          <p:cNvPr name="TextBox 49" id="49"/>
          <p:cNvSpPr txBox="true"/>
          <p:nvPr/>
        </p:nvSpPr>
        <p:spPr>
          <a:xfrm rot="0">
            <a:off x="12104521" y="2188965"/>
            <a:ext cx="6569532" cy="720725"/>
          </a:xfrm>
          <a:prstGeom prst="rect">
            <a:avLst/>
          </a:prstGeom>
        </p:spPr>
        <p:txBody>
          <a:bodyPr anchor="t" rtlCol="false" tIns="0" lIns="0" bIns="0" rIns="0">
            <a:spAutoFit/>
          </a:bodyPr>
          <a:lstStyle/>
          <a:p>
            <a:pPr algn="l">
              <a:lnSpc>
                <a:spcPts val="2725"/>
              </a:lnSpc>
            </a:pPr>
            <a:r>
              <a:rPr lang="en-US" sz="2500" strike="noStrike" u="none">
                <a:solidFill>
                  <a:srgbClr val="000000"/>
                </a:solidFill>
                <a:latin typeface="Poppins"/>
                <a:ea typeface="Poppins"/>
                <a:cs typeface="Poppins"/>
                <a:sym typeface="Poppins"/>
              </a:rPr>
              <a:t>Key Performance Indicators (KPIs) Evaluation</a:t>
            </a:r>
          </a:p>
        </p:txBody>
      </p:sp>
      <p:sp>
        <p:nvSpPr>
          <p:cNvPr name="TextBox 50" id="50"/>
          <p:cNvSpPr txBox="true"/>
          <p:nvPr/>
        </p:nvSpPr>
        <p:spPr>
          <a:xfrm rot="0">
            <a:off x="12513990" y="3896481"/>
            <a:ext cx="5430510" cy="377825"/>
          </a:xfrm>
          <a:prstGeom prst="rect">
            <a:avLst/>
          </a:prstGeom>
        </p:spPr>
        <p:txBody>
          <a:bodyPr anchor="t" rtlCol="false" tIns="0" lIns="0" bIns="0" rIns="0">
            <a:spAutoFit/>
          </a:bodyPr>
          <a:lstStyle/>
          <a:p>
            <a:pPr algn="l" marL="0" indent="0" lvl="0">
              <a:lnSpc>
                <a:spcPts val="2725"/>
              </a:lnSpc>
              <a:spcBef>
                <a:spcPct val="0"/>
              </a:spcBef>
            </a:pPr>
            <a:r>
              <a:rPr lang="en-US" sz="2500" strike="noStrike" u="none">
                <a:solidFill>
                  <a:srgbClr val="000000"/>
                </a:solidFill>
                <a:latin typeface="Poppins"/>
                <a:ea typeface="Poppins"/>
                <a:cs typeface="Poppins"/>
                <a:sym typeface="Poppins"/>
              </a:rPr>
              <a:t>Optimized Budget Allocation</a:t>
            </a:r>
          </a:p>
        </p:txBody>
      </p:sp>
      <p:sp>
        <p:nvSpPr>
          <p:cNvPr name="TextBox 51" id="51"/>
          <p:cNvSpPr txBox="true"/>
          <p:nvPr/>
        </p:nvSpPr>
        <p:spPr>
          <a:xfrm rot="0">
            <a:off x="12659731" y="3081141"/>
            <a:ext cx="5430510" cy="377825"/>
          </a:xfrm>
          <a:prstGeom prst="rect">
            <a:avLst/>
          </a:prstGeom>
        </p:spPr>
        <p:txBody>
          <a:bodyPr anchor="t" rtlCol="false" tIns="0" lIns="0" bIns="0" rIns="0">
            <a:spAutoFit/>
          </a:bodyPr>
          <a:lstStyle/>
          <a:p>
            <a:pPr algn="l" marL="0" indent="0" lvl="0">
              <a:lnSpc>
                <a:spcPts val="2725"/>
              </a:lnSpc>
              <a:spcBef>
                <a:spcPct val="0"/>
              </a:spcBef>
            </a:pPr>
            <a:r>
              <a:rPr lang="en-US" sz="2500" strike="noStrike" u="none">
                <a:solidFill>
                  <a:srgbClr val="000000"/>
                </a:solidFill>
                <a:latin typeface="Poppins"/>
                <a:ea typeface="Poppins"/>
                <a:cs typeface="Poppins"/>
                <a:sym typeface="Poppins"/>
              </a:rPr>
              <a:t>Marketing ROI Analysis</a:t>
            </a:r>
          </a:p>
        </p:txBody>
      </p:sp>
      <p:sp>
        <p:nvSpPr>
          <p:cNvPr name="TextBox 52" id="52"/>
          <p:cNvSpPr txBox="true"/>
          <p:nvPr/>
        </p:nvSpPr>
        <p:spPr>
          <a:xfrm rot="0">
            <a:off x="12104521" y="4650072"/>
            <a:ext cx="5430510" cy="377825"/>
          </a:xfrm>
          <a:prstGeom prst="rect">
            <a:avLst/>
          </a:prstGeom>
        </p:spPr>
        <p:txBody>
          <a:bodyPr anchor="t" rtlCol="false" tIns="0" lIns="0" bIns="0" rIns="0">
            <a:spAutoFit/>
          </a:bodyPr>
          <a:lstStyle/>
          <a:p>
            <a:pPr algn="l" marL="0" indent="0" lvl="0">
              <a:lnSpc>
                <a:spcPts val="2725"/>
              </a:lnSpc>
              <a:spcBef>
                <a:spcPct val="0"/>
              </a:spcBef>
            </a:pPr>
            <a:r>
              <a:rPr lang="en-US" sz="2500" strike="noStrike" u="none">
                <a:solidFill>
                  <a:srgbClr val="000000"/>
                </a:solidFill>
                <a:latin typeface="Poppins"/>
                <a:ea typeface="Poppins"/>
                <a:cs typeface="Poppins"/>
                <a:sym typeface="Poppins"/>
              </a:rPr>
              <a:t>Data-Driven Decision Making</a:t>
            </a:r>
          </a:p>
        </p:txBody>
      </p:sp>
      <p:sp>
        <p:nvSpPr>
          <p:cNvPr name="TextBox 53" id="53"/>
          <p:cNvSpPr txBox="true"/>
          <p:nvPr/>
        </p:nvSpPr>
        <p:spPr>
          <a:xfrm rot="0">
            <a:off x="36915" y="5504996"/>
            <a:ext cx="18031221" cy="542925"/>
          </a:xfrm>
          <a:prstGeom prst="rect">
            <a:avLst/>
          </a:prstGeom>
        </p:spPr>
        <p:txBody>
          <a:bodyPr anchor="t" rtlCol="false" tIns="0" lIns="0" bIns="0" rIns="0">
            <a:spAutoFit/>
          </a:bodyPr>
          <a:lstStyle/>
          <a:p>
            <a:pPr algn="ctr" marL="0" indent="0" lvl="0">
              <a:lnSpc>
                <a:spcPts val="4200"/>
              </a:lnSpc>
              <a:spcBef>
                <a:spcPct val="0"/>
              </a:spcBef>
            </a:pPr>
            <a:r>
              <a:rPr lang="en-US" b="true" sz="3000" strike="noStrike" u="none">
                <a:solidFill>
                  <a:srgbClr val="025173"/>
                </a:solidFill>
                <a:latin typeface="Poppins Bold"/>
                <a:ea typeface="Poppins Bold"/>
                <a:cs typeface="Poppins Bold"/>
                <a:sym typeface="Poppins Bold"/>
              </a:rPr>
              <a:t>WORKFLOW</a:t>
            </a:r>
          </a:p>
        </p:txBody>
      </p:sp>
      <p:sp>
        <p:nvSpPr>
          <p:cNvPr name="TextBox 54" id="54"/>
          <p:cNvSpPr txBox="true"/>
          <p:nvPr/>
        </p:nvSpPr>
        <p:spPr>
          <a:xfrm rot="0">
            <a:off x="269441" y="6249359"/>
            <a:ext cx="2973444"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Data Preprocessing</a:t>
            </a:r>
          </a:p>
        </p:txBody>
      </p:sp>
      <p:sp>
        <p:nvSpPr>
          <p:cNvPr name="TextBox 55" id="55"/>
          <p:cNvSpPr txBox="true"/>
          <p:nvPr/>
        </p:nvSpPr>
        <p:spPr>
          <a:xfrm rot="0">
            <a:off x="3449777" y="7187451"/>
            <a:ext cx="2633507"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Feature Engineering</a:t>
            </a:r>
          </a:p>
        </p:txBody>
      </p:sp>
      <p:sp>
        <p:nvSpPr>
          <p:cNvPr name="TextBox 56" id="56"/>
          <p:cNvSpPr txBox="true"/>
          <p:nvPr/>
        </p:nvSpPr>
        <p:spPr>
          <a:xfrm rot="0">
            <a:off x="7762849" y="9672082"/>
            <a:ext cx="1945453"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Visualization</a:t>
            </a:r>
          </a:p>
        </p:txBody>
      </p:sp>
      <p:sp>
        <p:nvSpPr>
          <p:cNvPr name="TextBox 57" id="57"/>
          <p:cNvSpPr txBox="true"/>
          <p:nvPr/>
        </p:nvSpPr>
        <p:spPr>
          <a:xfrm rot="0">
            <a:off x="11090165" y="6436673"/>
            <a:ext cx="2847650" cy="711200"/>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Model Implementation</a:t>
            </a:r>
          </a:p>
        </p:txBody>
      </p:sp>
      <p:sp>
        <p:nvSpPr>
          <p:cNvPr name="TextBox 58" id="58"/>
          <p:cNvSpPr txBox="true"/>
          <p:nvPr/>
        </p:nvSpPr>
        <p:spPr>
          <a:xfrm rot="0">
            <a:off x="15730545" y="9246058"/>
            <a:ext cx="1556947"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Conclusion</a:t>
            </a:r>
          </a:p>
        </p:txBody>
      </p:sp>
      <p:sp>
        <p:nvSpPr>
          <p:cNvPr name="Freeform 59" id="59"/>
          <p:cNvSpPr/>
          <p:nvPr/>
        </p:nvSpPr>
        <p:spPr>
          <a:xfrm flipH="false" flipV="false" rot="0">
            <a:off x="210580"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0" id="60"/>
          <p:cNvSpPr/>
          <p:nvPr/>
        </p:nvSpPr>
        <p:spPr>
          <a:xfrm flipH="true" flipV="false" rot="0">
            <a:off x="14968006"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1" id="61"/>
          <p:cNvSpPr/>
          <p:nvPr/>
        </p:nvSpPr>
        <p:spPr>
          <a:xfrm flipH="true" flipV="false" rot="0">
            <a:off x="16256067"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12">
              <a:alphaModFix amt="60000"/>
              <a:extLst>
                <a:ext uri="{96DAC541-7B7A-43D3-8B79-37D633B846F1}">
                  <asvg:svgBlip xmlns:asvg="http://schemas.microsoft.com/office/drawing/2016/SVG/main" r:embed="rId13"/>
                </a:ext>
              </a:extLst>
            </a:blip>
            <a:stretch>
              <a:fillRect l="0" t="0" r="0" b="0"/>
            </a:stretch>
          </a:blipFill>
        </p:spPr>
      </p:sp>
      <p:sp>
        <p:nvSpPr>
          <p:cNvPr name="Freeform 62" id="62"/>
          <p:cNvSpPr/>
          <p:nvPr/>
        </p:nvSpPr>
        <p:spPr>
          <a:xfrm flipH="false" flipV="false" rot="0">
            <a:off x="28756"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12">
              <a:alphaModFix amt="60000"/>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416701" y="5433140"/>
            <a:ext cx="1965818" cy="360824"/>
            <a:chOff x="0" y="0"/>
            <a:chExt cx="791347" cy="145251"/>
          </a:xfrm>
        </p:grpSpPr>
        <p:sp>
          <p:nvSpPr>
            <p:cNvPr name="Freeform 10" id="10"/>
            <p:cNvSpPr/>
            <p:nvPr/>
          </p:nvSpPr>
          <p:spPr>
            <a:xfrm flipH="false" flipV="false" rot="0">
              <a:off x="0" y="0"/>
              <a:ext cx="791347" cy="145251"/>
            </a:xfrm>
            <a:custGeom>
              <a:avLst/>
              <a:gdLst/>
              <a:ahLst/>
              <a:cxnLst/>
              <a:rect r="r" b="b" t="t" l="l"/>
              <a:pathLst>
                <a:path h="145251" w="791347">
                  <a:moveTo>
                    <a:pt x="0" y="0"/>
                  </a:moveTo>
                  <a:lnTo>
                    <a:pt x="791347" y="0"/>
                  </a:lnTo>
                  <a:lnTo>
                    <a:pt x="791347" y="145251"/>
                  </a:lnTo>
                  <a:lnTo>
                    <a:pt x="0" y="145251"/>
                  </a:lnTo>
                  <a:close/>
                </a:path>
              </a:pathLst>
            </a:custGeom>
            <a:solidFill>
              <a:srgbClr val="064FB8"/>
            </a:solidFill>
          </p:spPr>
        </p:sp>
        <p:sp>
          <p:nvSpPr>
            <p:cNvPr name="TextBox 11" id="11"/>
            <p:cNvSpPr txBox="true"/>
            <p:nvPr/>
          </p:nvSpPr>
          <p:spPr>
            <a:xfrm>
              <a:off x="0" y="-47625"/>
              <a:ext cx="791347" cy="192876"/>
            </a:xfrm>
            <a:prstGeom prst="rect">
              <a:avLst/>
            </a:prstGeom>
          </p:spPr>
          <p:txBody>
            <a:bodyPr anchor="ctr" rtlCol="false" tIns="35661" lIns="35661" bIns="35661" rIns="35661"/>
            <a:lstStyle/>
            <a:p>
              <a:pPr algn="ctr">
                <a:lnSpc>
                  <a:spcPts val="2660"/>
                </a:lnSpc>
              </a:pPr>
            </a:p>
          </p:txBody>
        </p:sp>
      </p:grpSp>
      <p:grpSp>
        <p:nvGrpSpPr>
          <p:cNvPr name="Group 12" id="12"/>
          <p:cNvGrpSpPr/>
          <p:nvPr/>
        </p:nvGrpSpPr>
        <p:grpSpPr>
          <a:xfrm rot="0">
            <a:off x="416701" y="6016381"/>
            <a:ext cx="1965818" cy="360824"/>
            <a:chOff x="0" y="0"/>
            <a:chExt cx="791347" cy="145251"/>
          </a:xfrm>
        </p:grpSpPr>
        <p:sp>
          <p:nvSpPr>
            <p:cNvPr name="Freeform 13" id="13"/>
            <p:cNvSpPr/>
            <p:nvPr/>
          </p:nvSpPr>
          <p:spPr>
            <a:xfrm flipH="false" flipV="false" rot="0">
              <a:off x="0" y="0"/>
              <a:ext cx="791347" cy="145251"/>
            </a:xfrm>
            <a:custGeom>
              <a:avLst/>
              <a:gdLst/>
              <a:ahLst/>
              <a:cxnLst/>
              <a:rect r="r" b="b" t="t" l="l"/>
              <a:pathLst>
                <a:path h="145251" w="791347">
                  <a:moveTo>
                    <a:pt x="0" y="0"/>
                  </a:moveTo>
                  <a:lnTo>
                    <a:pt x="791347" y="0"/>
                  </a:lnTo>
                  <a:lnTo>
                    <a:pt x="791347" y="145251"/>
                  </a:lnTo>
                  <a:lnTo>
                    <a:pt x="0" y="145251"/>
                  </a:lnTo>
                  <a:close/>
                </a:path>
              </a:pathLst>
            </a:custGeom>
            <a:solidFill>
              <a:srgbClr val="064FB8"/>
            </a:solidFill>
          </p:spPr>
        </p:sp>
        <p:sp>
          <p:nvSpPr>
            <p:cNvPr name="TextBox 14" id="14"/>
            <p:cNvSpPr txBox="true"/>
            <p:nvPr/>
          </p:nvSpPr>
          <p:spPr>
            <a:xfrm>
              <a:off x="0" y="-47625"/>
              <a:ext cx="791347" cy="192876"/>
            </a:xfrm>
            <a:prstGeom prst="rect">
              <a:avLst/>
            </a:prstGeom>
          </p:spPr>
          <p:txBody>
            <a:bodyPr anchor="ctr" rtlCol="false" tIns="35661" lIns="35661" bIns="35661" rIns="35661"/>
            <a:lstStyle/>
            <a:p>
              <a:pPr algn="ctr">
                <a:lnSpc>
                  <a:spcPts val="2660"/>
                </a:lnSpc>
              </a:pPr>
            </a:p>
          </p:txBody>
        </p:sp>
      </p:grpSp>
      <p:grpSp>
        <p:nvGrpSpPr>
          <p:cNvPr name="Group 15" id="15"/>
          <p:cNvGrpSpPr/>
          <p:nvPr/>
        </p:nvGrpSpPr>
        <p:grpSpPr>
          <a:xfrm rot="0">
            <a:off x="416701" y="6601550"/>
            <a:ext cx="1965818" cy="360824"/>
            <a:chOff x="0" y="0"/>
            <a:chExt cx="791347" cy="145251"/>
          </a:xfrm>
        </p:grpSpPr>
        <p:sp>
          <p:nvSpPr>
            <p:cNvPr name="Freeform 16" id="16"/>
            <p:cNvSpPr/>
            <p:nvPr/>
          </p:nvSpPr>
          <p:spPr>
            <a:xfrm flipH="false" flipV="false" rot="0">
              <a:off x="0" y="0"/>
              <a:ext cx="791347" cy="145251"/>
            </a:xfrm>
            <a:custGeom>
              <a:avLst/>
              <a:gdLst/>
              <a:ahLst/>
              <a:cxnLst/>
              <a:rect r="r" b="b" t="t" l="l"/>
              <a:pathLst>
                <a:path h="145251" w="791347">
                  <a:moveTo>
                    <a:pt x="0" y="0"/>
                  </a:moveTo>
                  <a:lnTo>
                    <a:pt x="791347" y="0"/>
                  </a:lnTo>
                  <a:lnTo>
                    <a:pt x="791347" y="145251"/>
                  </a:lnTo>
                  <a:lnTo>
                    <a:pt x="0" y="145251"/>
                  </a:lnTo>
                  <a:close/>
                </a:path>
              </a:pathLst>
            </a:custGeom>
            <a:solidFill>
              <a:srgbClr val="064FB8"/>
            </a:solidFill>
          </p:spPr>
        </p:sp>
        <p:sp>
          <p:nvSpPr>
            <p:cNvPr name="TextBox 17" id="17"/>
            <p:cNvSpPr txBox="true"/>
            <p:nvPr/>
          </p:nvSpPr>
          <p:spPr>
            <a:xfrm>
              <a:off x="0" y="-47625"/>
              <a:ext cx="791347" cy="192876"/>
            </a:xfrm>
            <a:prstGeom prst="rect">
              <a:avLst/>
            </a:prstGeom>
          </p:spPr>
          <p:txBody>
            <a:bodyPr anchor="ctr" rtlCol="false" tIns="35661" lIns="35661" bIns="35661" rIns="35661"/>
            <a:lstStyle/>
            <a:p>
              <a:pPr algn="ctr">
                <a:lnSpc>
                  <a:spcPts val="2660"/>
                </a:lnSpc>
              </a:pPr>
            </a:p>
          </p:txBody>
        </p:sp>
      </p:grpSp>
      <p:grpSp>
        <p:nvGrpSpPr>
          <p:cNvPr name="Group 18" id="18"/>
          <p:cNvGrpSpPr/>
          <p:nvPr/>
        </p:nvGrpSpPr>
        <p:grpSpPr>
          <a:xfrm rot="0">
            <a:off x="416701" y="7186720"/>
            <a:ext cx="1965818" cy="360824"/>
            <a:chOff x="0" y="0"/>
            <a:chExt cx="791347" cy="145251"/>
          </a:xfrm>
        </p:grpSpPr>
        <p:sp>
          <p:nvSpPr>
            <p:cNvPr name="Freeform 19" id="19"/>
            <p:cNvSpPr/>
            <p:nvPr/>
          </p:nvSpPr>
          <p:spPr>
            <a:xfrm flipH="false" flipV="false" rot="0">
              <a:off x="0" y="0"/>
              <a:ext cx="791347" cy="145251"/>
            </a:xfrm>
            <a:custGeom>
              <a:avLst/>
              <a:gdLst/>
              <a:ahLst/>
              <a:cxnLst/>
              <a:rect r="r" b="b" t="t" l="l"/>
              <a:pathLst>
                <a:path h="145251" w="791347">
                  <a:moveTo>
                    <a:pt x="0" y="0"/>
                  </a:moveTo>
                  <a:lnTo>
                    <a:pt x="791347" y="0"/>
                  </a:lnTo>
                  <a:lnTo>
                    <a:pt x="791347" y="145251"/>
                  </a:lnTo>
                  <a:lnTo>
                    <a:pt x="0" y="145251"/>
                  </a:lnTo>
                  <a:close/>
                </a:path>
              </a:pathLst>
            </a:custGeom>
            <a:solidFill>
              <a:srgbClr val="064FB8"/>
            </a:solidFill>
          </p:spPr>
        </p:sp>
        <p:sp>
          <p:nvSpPr>
            <p:cNvPr name="TextBox 20" id="20"/>
            <p:cNvSpPr txBox="true"/>
            <p:nvPr/>
          </p:nvSpPr>
          <p:spPr>
            <a:xfrm>
              <a:off x="0" y="-47625"/>
              <a:ext cx="791347" cy="192876"/>
            </a:xfrm>
            <a:prstGeom prst="rect">
              <a:avLst/>
            </a:prstGeom>
          </p:spPr>
          <p:txBody>
            <a:bodyPr anchor="ctr" rtlCol="false" tIns="35661" lIns="35661" bIns="35661" rIns="35661"/>
            <a:lstStyle/>
            <a:p>
              <a:pPr algn="ctr">
                <a:lnSpc>
                  <a:spcPts val="2660"/>
                </a:lnSpc>
              </a:pPr>
            </a:p>
          </p:txBody>
        </p:sp>
      </p:grpSp>
      <p:grpSp>
        <p:nvGrpSpPr>
          <p:cNvPr name="Group 21" id="21"/>
          <p:cNvGrpSpPr/>
          <p:nvPr/>
        </p:nvGrpSpPr>
        <p:grpSpPr>
          <a:xfrm rot="0">
            <a:off x="416701" y="7771889"/>
            <a:ext cx="1965818" cy="360824"/>
            <a:chOff x="0" y="0"/>
            <a:chExt cx="791347" cy="145251"/>
          </a:xfrm>
        </p:grpSpPr>
        <p:sp>
          <p:nvSpPr>
            <p:cNvPr name="Freeform 22" id="22"/>
            <p:cNvSpPr/>
            <p:nvPr/>
          </p:nvSpPr>
          <p:spPr>
            <a:xfrm flipH="false" flipV="false" rot="0">
              <a:off x="0" y="0"/>
              <a:ext cx="791347" cy="145251"/>
            </a:xfrm>
            <a:custGeom>
              <a:avLst/>
              <a:gdLst/>
              <a:ahLst/>
              <a:cxnLst/>
              <a:rect r="r" b="b" t="t" l="l"/>
              <a:pathLst>
                <a:path h="145251" w="791347">
                  <a:moveTo>
                    <a:pt x="0" y="0"/>
                  </a:moveTo>
                  <a:lnTo>
                    <a:pt x="791347" y="0"/>
                  </a:lnTo>
                  <a:lnTo>
                    <a:pt x="791347" y="145251"/>
                  </a:lnTo>
                  <a:lnTo>
                    <a:pt x="0" y="145251"/>
                  </a:lnTo>
                  <a:close/>
                </a:path>
              </a:pathLst>
            </a:custGeom>
            <a:solidFill>
              <a:srgbClr val="064FB8"/>
            </a:solidFill>
          </p:spPr>
        </p:sp>
        <p:sp>
          <p:nvSpPr>
            <p:cNvPr name="TextBox 23" id="23"/>
            <p:cNvSpPr txBox="true"/>
            <p:nvPr/>
          </p:nvSpPr>
          <p:spPr>
            <a:xfrm>
              <a:off x="0" y="-47625"/>
              <a:ext cx="791347" cy="192876"/>
            </a:xfrm>
            <a:prstGeom prst="rect">
              <a:avLst/>
            </a:prstGeom>
          </p:spPr>
          <p:txBody>
            <a:bodyPr anchor="ctr" rtlCol="false" tIns="35661" lIns="35661" bIns="35661" rIns="35661"/>
            <a:lstStyle/>
            <a:p>
              <a:pPr algn="ctr">
                <a:lnSpc>
                  <a:spcPts val="2660"/>
                </a:lnSpc>
              </a:pPr>
            </a:p>
          </p:txBody>
        </p:sp>
      </p:grpSp>
      <p:grpSp>
        <p:nvGrpSpPr>
          <p:cNvPr name="Group 24" id="24"/>
          <p:cNvGrpSpPr/>
          <p:nvPr/>
        </p:nvGrpSpPr>
        <p:grpSpPr>
          <a:xfrm rot="0">
            <a:off x="355254" y="8357059"/>
            <a:ext cx="2046790" cy="360824"/>
            <a:chOff x="0" y="0"/>
            <a:chExt cx="823943" cy="145251"/>
          </a:xfrm>
        </p:grpSpPr>
        <p:sp>
          <p:nvSpPr>
            <p:cNvPr name="Freeform 25" id="25"/>
            <p:cNvSpPr/>
            <p:nvPr/>
          </p:nvSpPr>
          <p:spPr>
            <a:xfrm flipH="false" flipV="false" rot="0">
              <a:off x="0" y="0"/>
              <a:ext cx="823943" cy="145251"/>
            </a:xfrm>
            <a:custGeom>
              <a:avLst/>
              <a:gdLst/>
              <a:ahLst/>
              <a:cxnLst/>
              <a:rect r="r" b="b" t="t" l="l"/>
              <a:pathLst>
                <a:path h="145251" w="823943">
                  <a:moveTo>
                    <a:pt x="0" y="0"/>
                  </a:moveTo>
                  <a:lnTo>
                    <a:pt x="823943" y="0"/>
                  </a:lnTo>
                  <a:lnTo>
                    <a:pt x="823943" y="145251"/>
                  </a:lnTo>
                  <a:lnTo>
                    <a:pt x="0" y="145251"/>
                  </a:lnTo>
                  <a:close/>
                </a:path>
              </a:pathLst>
            </a:custGeom>
            <a:solidFill>
              <a:srgbClr val="064FB8"/>
            </a:solidFill>
          </p:spPr>
        </p:sp>
        <p:sp>
          <p:nvSpPr>
            <p:cNvPr name="TextBox 26" id="26"/>
            <p:cNvSpPr txBox="true"/>
            <p:nvPr/>
          </p:nvSpPr>
          <p:spPr>
            <a:xfrm>
              <a:off x="0" y="-47625"/>
              <a:ext cx="823943" cy="192876"/>
            </a:xfrm>
            <a:prstGeom prst="rect">
              <a:avLst/>
            </a:prstGeom>
          </p:spPr>
          <p:txBody>
            <a:bodyPr anchor="ctr" rtlCol="false" tIns="35661" lIns="35661" bIns="35661" rIns="35661"/>
            <a:lstStyle/>
            <a:p>
              <a:pPr algn="ctr">
                <a:lnSpc>
                  <a:spcPts val="2660"/>
                </a:lnSpc>
              </a:pPr>
            </a:p>
          </p:txBody>
        </p:sp>
      </p:grpSp>
      <p:grpSp>
        <p:nvGrpSpPr>
          <p:cNvPr name="Group 27" id="27"/>
          <p:cNvGrpSpPr/>
          <p:nvPr/>
        </p:nvGrpSpPr>
        <p:grpSpPr>
          <a:xfrm rot="0">
            <a:off x="335728" y="8942229"/>
            <a:ext cx="2127763" cy="360824"/>
            <a:chOff x="0" y="0"/>
            <a:chExt cx="856539" cy="145251"/>
          </a:xfrm>
        </p:grpSpPr>
        <p:sp>
          <p:nvSpPr>
            <p:cNvPr name="Freeform 28" id="28"/>
            <p:cNvSpPr/>
            <p:nvPr/>
          </p:nvSpPr>
          <p:spPr>
            <a:xfrm flipH="false" flipV="false" rot="0">
              <a:off x="0" y="0"/>
              <a:ext cx="856539" cy="145251"/>
            </a:xfrm>
            <a:custGeom>
              <a:avLst/>
              <a:gdLst/>
              <a:ahLst/>
              <a:cxnLst/>
              <a:rect r="r" b="b" t="t" l="l"/>
              <a:pathLst>
                <a:path h="145251" w="856539">
                  <a:moveTo>
                    <a:pt x="0" y="0"/>
                  </a:moveTo>
                  <a:lnTo>
                    <a:pt x="856539" y="0"/>
                  </a:lnTo>
                  <a:lnTo>
                    <a:pt x="856539" y="145251"/>
                  </a:lnTo>
                  <a:lnTo>
                    <a:pt x="0" y="145251"/>
                  </a:lnTo>
                  <a:close/>
                </a:path>
              </a:pathLst>
            </a:custGeom>
            <a:solidFill>
              <a:srgbClr val="064FB8"/>
            </a:solidFill>
          </p:spPr>
        </p:sp>
        <p:sp>
          <p:nvSpPr>
            <p:cNvPr name="TextBox 29" id="29"/>
            <p:cNvSpPr txBox="true"/>
            <p:nvPr/>
          </p:nvSpPr>
          <p:spPr>
            <a:xfrm>
              <a:off x="0" y="-47625"/>
              <a:ext cx="856539" cy="192876"/>
            </a:xfrm>
            <a:prstGeom prst="rect">
              <a:avLst/>
            </a:prstGeom>
          </p:spPr>
          <p:txBody>
            <a:bodyPr anchor="ctr" rtlCol="false" tIns="35661" lIns="35661" bIns="35661" rIns="35661"/>
            <a:lstStyle/>
            <a:p>
              <a:pPr algn="ctr">
                <a:lnSpc>
                  <a:spcPts val="2660"/>
                </a:lnSpc>
              </a:pPr>
            </a:p>
          </p:txBody>
        </p:sp>
      </p:grpSp>
      <p:grpSp>
        <p:nvGrpSpPr>
          <p:cNvPr name="Group 30" id="30"/>
          <p:cNvGrpSpPr/>
          <p:nvPr/>
        </p:nvGrpSpPr>
        <p:grpSpPr>
          <a:xfrm rot="0">
            <a:off x="327399" y="9527398"/>
            <a:ext cx="2127763" cy="360824"/>
            <a:chOff x="0" y="0"/>
            <a:chExt cx="856539" cy="145251"/>
          </a:xfrm>
        </p:grpSpPr>
        <p:sp>
          <p:nvSpPr>
            <p:cNvPr name="Freeform 31" id="31"/>
            <p:cNvSpPr/>
            <p:nvPr/>
          </p:nvSpPr>
          <p:spPr>
            <a:xfrm flipH="false" flipV="false" rot="0">
              <a:off x="0" y="0"/>
              <a:ext cx="856539" cy="145251"/>
            </a:xfrm>
            <a:custGeom>
              <a:avLst/>
              <a:gdLst/>
              <a:ahLst/>
              <a:cxnLst/>
              <a:rect r="r" b="b" t="t" l="l"/>
              <a:pathLst>
                <a:path h="145251" w="856539">
                  <a:moveTo>
                    <a:pt x="0" y="0"/>
                  </a:moveTo>
                  <a:lnTo>
                    <a:pt x="856539" y="0"/>
                  </a:lnTo>
                  <a:lnTo>
                    <a:pt x="856539" y="145251"/>
                  </a:lnTo>
                  <a:lnTo>
                    <a:pt x="0" y="145251"/>
                  </a:lnTo>
                  <a:close/>
                </a:path>
              </a:pathLst>
            </a:custGeom>
            <a:solidFill>
              <a:srgbClr val="064FB8"/>
            </a:solidFill>
          </p:spPr>
        </p:sp>
        <p:sp>
          <p:nvSpPr>
            <p:cNvPr name="TextBox 32" id="32"/>
            <p:cNvSpPr txBox="true"/>
            <p:nvPr/>
          </p:nvSpPr>
          <p:spPr>
            <a:xfrm>
              <a:off x="0" y="-47625"/>
              <a:ext cx="856539" cy="192876"/>
            </a:xfrm>
            <a:prstGeom prst="rect">
              <a:avLst/>
            </a:prstGeom>
          </p:spPr>
          <p:txBody>
            <a:bodyPr anchor="ctr" rtlCol="false" tIns="35661" lIns="35661" bIns="35661" rIns="35661"/>
            <a:lstStyle/>
            <a:p>
              <a:pPr algn="ctr">
                <a:lnSpc>
                  <a:spcPts val="2660"/>
                </a:lnSpc>
              </a:pPr>
            </a:p>
          </p:txBody>
        </p:sp>
      </p:grpSp>
      <p:sp>
        <p:nvSpPr>
          <p:cNvPr name="Freeform 33" id="33"/>
          <p:cNvSpPr/>
          <p:nvPr/>
        </p:nvSpPr>
        <p:spPr>
          <a:xfrm flipH="false" flipV="false" rot="0">
            <a:off x="10959637" y="5941159"/>
            <a:ext cx="6517094" cy="3234108"/>
          </a:xfrm>
          <a:custGeom>
            <a:avLst/>
            <a:gdLst/>
            <a:ahLst/>
            <a:cxnLst/>
            <a:rect r="r" b="b" t="t" l="l"/>
            <a:pathLst>
              <a:path h="3234108" w="6517094">
                <a:moveTo>
                  <a:pt x="0" y="0"/>
                </a:moveTo>
                <a:lnTo>
                  <a:pt x="6517094" y="0"/>
                </a:lnTo>
                <a:lnTo>
                  <a:pt x="6517094" y="3234108"/>
                </a:lnTo>
                <a:lnTo>
                  <a:pt x="0" y="3234108"/>
                </a:lnTo>
                <a:lnTo>
                  <a:pt x="0" y="0"/>
                </a:lnTo>
                <a:close/>
              </a:path>
            </a:pathLst>
          </a:custGeom>
          <a:blipFill>
            <a:blip r:embed="rId6"/>
            <a:stretch>
              <a:fillRect l="0" t="0" r="0" b="0"/>
            </a:stretch>
          </a:blipFill>
          <a:ln w="19050" cap="sq">
            <a:solidFill>
              <a:srgbClr val="000000"/>
            </a:solidFill>
            <a:prstDash val="solid"/>
            <a:miter/>
          </a:ln>
        </p:spPr>
      </p:sp>
      <p:sp>
        <p:nvSpPr>
          <p:cNvPr name="Freeform 34" id="34"/>
          <p:cNvSpPr/>
          <p:nvPr/>
        </p:nvSpPr>
        <p:spPr>
          <a:xfrm flipH="false" flipV="false" rot="0">
            <a:off x="10959637" y="1914624"/>
            <a:ext cx="6520826" cy="3235960"/>
          </a:xfrm>
          <a:custGeom>
            <a:avLst/>
            <a:gdLst/>
            <a:ahLst/>
            <a:cxnLst/>
            <a:rect r="r" b="b" t="t" l="l"/>
            <a:pathLst>
              <a:path h="3235960" w="6520826">
                <a:moveTo>
                  <a:pt x="0" y="0"/>
                </a:moveTo>
                <a:lnTo>
                  <a:pt x="6520825" y="0"/>
                </a:lnTo>
                <a:lnTo>
                  <a:pt x="6520825" y="3235960"/>
                </a:lnTo>
                <a:lnTo>
                  <a:pt x="0" y="3235960"/>
                </a:lnTo>
                <a:lnTo>
                  <a:pt x="0" y="0"/>
                </a:lnTo>
                <a:close/>
              </a:path>
            </a:pathLst>
          </a:custGeom>
          <a:blipFill>
            <a:blip r:embed="rId7"/>
            <a:stretch>
              <a:fillRect l="0" t="0" r="0" b="0"/>
            </a:stretch>
          </a:blipFill>
          <a:ln w="19050" cap="sq">
            <a:solidFill>
              <a:srgbClr val="000000"/>
            </a:solidFill>
            <a:prstDash val="solid"/>
            <a:miter/>
          </a:ln>
        </p:spPr>
      </p:sp>
      <p:grpSp>
        <p:nvGrpSpPr>
          <p:cNvPr name="Group 35" id="35"/>
          <p:cNvGrpSpPr/>
          <p:nvPr/>
        </p:nvGrpSpPr>
        <p:grpSpPr>
          <a:xfrm rot="0">
            <a:off x="7454608" y="1622017"/>
            <a:ext cx="3020839" cy="3020839"/>
            <a:chOff x="0" y="0"/>
            <a:chExt cx="4027785" cy="4027785"/>
          </a:xfrm>
        </p:grpSpPr>
        <p:sp>
          <p:nvSpPr>
            <p:cNvPr name="Freeform 36" id="36"/>
            <p:cNvSpPr/>
            <p:nvPr/>
          </p:nvSpPr>
          <p:spPr>
            <a:xfrm flipH="false" flipV="false" rot="0">
              <a:off x="0" y="0"/>
              <a:ext cx="4027785" cy="4027785"/>
            </a:xfrm>
            <a:custGeom>
              <a:avLst/>
              <a:gdLst/>
              <a:ahLst/>
              <a:cxnLst/>
              <a:rect r="r" b="b" t="t" l="l"/>
              <a:pathLst>
                <a:path h="4027785" w="4027785">
                  <a:moveTo>
                    <a:pt x="0" y="0"/>
                  </a:moveTo>
                  <a:lnTo>
                    <a:pt x="4027785" y="0"/>
                  </a:lnTo>
                  <a:lnTo>
                    <a:pt x="4027785" y="4027785"/>
                  </a:lnTo>
                  <a:lnTo>
                    <a:pt x="0" y="40277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7" id="37"/>
            <p:cNvSpPr txBox="true"/>
            <p:nvPr/>
          </p:nvSpPr>
          <p:spPr>
            <a:xfrm rot="-3801466">
              <a:off x="-30266" y="1052257"/>
              <a:ext cx="1525088" cy="574040"/>
            </a:xfrm>
            <a:prstGeom prst="rect">
              <a:avLst/>
            </a:prstGeom>
          </p:spPr>
          <p:txBody>
            <a:bodyPr anchor="t" rtlCol="false" tIns="0" lIns="0" bIns="0" rIns="0">
              <a:spAutoFit/>
            </a:bodyPr>
            <a:lstStyle/>
            <a:p>
              <a:pPr algn="ctr">
                <a:lnSpc>
                  <a:spcPts val="2549"/>
                </a:lnSpc>
                <a:spcBef>
                  <a:spcPct val="0"/>
                </a:spcBef>
              </a:pPr>
              <a:r>
                <a:rPr lang="en-US" sz="1820">
                  <a:solidFill>
                    <a:srgbClr val="000000"/>
                  </a:solidFill>
                  <a:latin typeface="Poppins"/>
                  <a:ea typeface="Poppins"/>
                  <a:cs typeface="Poppins"/>
                  <a:sym typeface="Poppins"/>
                </a:rPr>
                <a:t>Leap Day</a:t>
              </a:r>
            </a:p>
          </p:txBody>
        </p:sp>
        <p:sp>
          <p:nvSpPr>
            <p:cNvPr name="TextBox 38" id="38"/>
            <p:cNvSpPr txBox="true"/>
            <p:nvPr/>
          </p:nvSpPr>
          <p:spPr>
            <a:xfrm rot="3572740">
              <a:off x="2071382" y="997631"/>
              <a:ext cx="2089752" cy="680508"/>
            </a:xfrm>
            <a:prstGeom prst="rect">
              <a:avLst/>
            </a:prstGeom>
          </p:spPr>
          <p:txBody>
            <a:bodyPr anchor="t" rtlCol="false" tIns="0" lIns="0" bIns="0" rIns="0">
              <a:spAutoFit/>
            </a:bodyPr>
            <a:lstStyle/>
            <a:p>
              <a:pPr algn="ctr">
                <a:lnSpc>
                  <a:spcPts val="2317"/>
                </a:lnSpc>
                <a:spcBef>
                  <a:spcPct val="0"/>
                </a:spcBef>
              </a:pPr>
              <a:r>
                <a:rPr lang="en-US" sz="1655">
                  <a:solidFill>
                    <a:srgbClr val="000000"/>
                  </a:solidFill>
                  <a:latin typeface="Poppins"/>
                  <a:ea typeface="Poppins"/>
                  <a:cs typeface="Poppins"/>
                  <a:sym typeface="Poppins"/>
                </a:rPr>
                <a:t>Aboriginal Day</a:t>
              </a:r>
            </a:p>
          </p:txBody>
        </p:sp>
        <p:sp>
          <p:nvSpPr>
            <p:cNvPr name="TextBox 39" id="39"/>
            <p:cNvSpPr txBox="true"/>
            <p:nvPr/>
          </p:nvSpPr>
          <p:spPr>
            <a:xfrm rot="0">
              <a:off x="658437" y="2788780"/>
              <a:ext cx="2678209" cy="966406"/>
            </a:xfrm>
            <a:prstGeom prst="rect">
              <a:avLst/>
            </a:prstGeom>
          </p:spPr>
          <p:txBody>
            <a:bodyPr anchor="t" rtlCol="false" tIns="0" lIns="0" bIns="0" rIns="0">
              <a:spAutoFit/>
            </a:bodyPr>
            <a:lstStyle/>
            <a:p>
              <a:pPr algn="ctr">
                <a:lnSpc>
                  <a:spcPts val="2263"/>
                </a:lnSpc>
                <a:spcBef>
                  <a:spcPct val="0"/>
                </a:spcBef>
              </a:pPr>
              <a:r>
                <a:rPr lang="en-US" sz="1616">
                  <a:solidFill>
                    <a:srgbClr val="000000"/>
                  </a:solidFill>
                  <a:latin typeface="Poppins"/>
                  <a:ea typeface="Poppins"/>
                  <a:cs typeface="Poppins"/>
                  <a:sym typeface="Poppins"/>
                </a:rPr>
                <a:t>St. Jea</a:t>
              </a:r>
              <a:r>
                <a:rPr lang="en-US" sz="1616">
                  <a:solidFill>
                    <a:srgbClr val="000000"/>
                  </a:solidFill>
                  <a:latin typeface="Poppins"/>
                  <a:ea typeface="Poppins"/>
                  <a:cs typeface="Poppins"/>
                  <a:sym typeface="Poppins"/>
                </a:rPr>
                <a:t>n Baptiste Day</a:t>
              </a:r>
            </a:p>
          </p:txBody>
        </p:sp>
        <p:sp>
          <p:nvSpPr>
            <p:cNvPr name="TextBox 40" id="40"/>
            <p:cNvSpPr txBox="true"/>
            <p:nvPr/>
          </p:nvSpPr>
          <p:spPr>
            <a:xfrm rot="0">
              <a:off x="1463197" y="1822377"/>
              <a:ext cx="1201397" cy="344931"/>
            </a:xfrm>
            <a:prstGeom prst="rect">
              <a:avLst/>
            </a:prstGeom>
          </p:spPr>
          <p:txBody>
            <a:bodyPr anchor="t" rtlCol="false" tIns="0" lIns="0" bIns="0" rIns="0">
              <a:spAutoFit/>
            </a:bodyPr>
            <a:lstStyle/>
            <a:p>
              <a:pPr algn="l">
                <a:lnSpc>
                  <a:spcPts val="2168"/>
                </a:lnSpc>
                <a:spcBef>
                  <a:spcPct val="0"/>
                </a:spcBef>
              </a:pPr>
              <a:r>
                <a:rPr lang="en-US" b="true" sz="1549">
                  <a:solidFill>
                    <a:srgbClr val="000000"/>
                  </a:solidFill>
                  <a:latin typeface="Poppins Bold"/>
                  <a:ea typeface="Poppins Bold"/>
                  <a:cs typeface="Poppins Bold"/>
                  <a:sym typeface="Poppins Bold"/>
                </a:rPr>
                <a:t>Camera</a:t>
              </a:r>
            </a:p>
          </p:txBody>
        </p:sp>
      </p:grpSp>
      <p:grpSp>
        <p:nvGrpSpPr>
          <p:cNvPr name="Group 41" id="41"/>
          <p:cNvGrpSpPr/>
          <p:nvPr/>
        </p:nvGrpSpPr>
        <p:grpSpPr>
          <a:xfrm rot="0">
            <a:off x="181824" y="1261975"/>
            <a:ext cx="7007669" cy="3416239"/>
            <a:chOff x="0" y="0"/>
            <a:chExt cx="9343559" cy="4554985"/>
          </a:xfrm>
        </p:grpSpPr>
        <p:sp>
          <p:nvSpPr>
            <p:cNvPr name="Freeform 42" id="42"/>
            <p:cNvSpPr/>
            <p:nvPr/>
          </p:nvSpPr>
          <p:spPr>
            <a:xfrm flipH="false" flipV="false" rot="0">
              <a:off x="0" y="0"/>
              <a:ext cx="9343559" cy="4554985"/>
            </a:xfrm>
            <a:custGeom>
              <a:avLst/>
              <a:gdLst/>
              <a:ahLst/>
              <a:cxnLst/>
              <a:rect r="r" b="b" t="t" l="l"/>
              <a:pathLst>
                <a:path h="4554985" w="9343559">
                  <a:moveTo>
                    <a:pt x="0" y="0"/>
                  </a:moveTo>
                  <a:lnTo>
                    <a:pt x="9343559" y="0"/>
                  </a:lnTo>
                  <a:lnTo>
                    <a:pt x="9343559" y="4554985"/>
                  </a:lnTo>
                  <a:lnTo>
                    <a:pt x="0" y="45549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43" id="43"/>
            <p:cNvSpPr txBox="true"/>
            <p:nvPr/>
          </p:nvSpPr>
          <p:spPr>
            <a:xfrm rot="0">
              <a:off x="359915" y="3122694"/>
              <a:ext cx="1768164" cy="93874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Poppins"/>
                  <a:ea typeface="Poppins"/>
                  <a:cs typeface="Poppins"/>
                  <a:sym typeface="Poppins"/>
                </a:rPr>
                <a:t>New Ye</a:t>
              </a:r>
              <a:r>
                <a:rPr lang="en-US" sz="2000">
                  <a:solidFill>
                    <a:srgbClr val="000000"/>
                  </a:solidFill>
                  <a:latin typeface="Poppins"/>
                  <a:ea typeface="Poppins"/>
                  <a:cs typeface="Poppins"/>
                  <a:sym typeface="Poppins"/>
                </a:rPr>
                <a:t>ar’s Day</a:t>
              </a:r>
            </a:p>
          </p:txBody>
        </p:sp>
        <p:sp>
          <p:nvSpPr>
            <p:cNvPr name="TextBox 44" id="44"/>
            <p:cNvSpPr txBox="true"/>
            <p:nvPr/>
          </p:nvSpPr>
          <p:spPr>
            <a:xfrm rot="0">
              <a:off x="1472122" y="1338751"/>
              <a:ext cx="2019703" cy="93874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Poppins"/>
                  <a:ea typeface="Poppins"/>
                  <a:cs typeface="Poppins"/>
                  <a:sym typeface="Poppins"/>
                </a:rPr>
                <a:t>Valentine’s D</a:t>
              </a:r>
              <a:r>
                <a:rPr lang="en-US" sz="2000">
                  <a:solidFill>
                    <a:srgbClr val="000000"/>
                  </a:solidFill>
                  <a:latin typeface="Poppins"/>
                  <a:ea typeface="Poppins"/>
                  <a:cs typeface="Poppins"/>
                  <a:sym typeface="Poppins"/>
                </a:rPr>
                <a:t>ay</a:t>
              </a:r>
            </a:p>
          </p:txBody>
        </p:sp>
        <p:sp>
          <p:nvSpPr>
            <p:cNvPr name="TextBox 45" id="45"/>
            <p:cNvSpPr txBox="true"/>
            <p:nvPr/>
          </p:nvSpPr>
          <p:spPr>
            <a:xfrm rot="0">
              <a:off x="5930448" y="1063260"/>
              <a:ext cx="1659516" cy="140864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Poppins"/>
                  <a:ea typeface="Poppins"/>
                  <a:cs typeface="Poppins"/>
                  <a:sym typeface="Poppins"/>
                </a:rPr>
                <a:t>St. P</a:t>
              </a:r>
              <a:r>
                <a:rPr lang="en-US" sz="2000">
                  <a:solidFill>
                    <a:srgbClr val="000000"/>
                  </a:solidFill>
                  <a:latin typeface="Poppins"/>
                  <a:ea typeface="Poppins"/>
                  <a:cs typeface="Poppins"/>
                  <a:sym typeface="Poppins"/>
                </a:rPr>
                <a:t>atrick’s Day</a:t>
              </a:r>
            </a:p>
          </p:txBody>
        </p:sp>
        <p:sp>
          <p:nvSpPr>
            <p:cNvPr name="TextBox 46" id="46"/>
            <p:cNvSpPr txBox="true"/>
            <p:nvPr/>
          </p:nvSpPr>
          <p:spPr>
            <a:xfrm rot="0">
              <a:off x="3890295" y="636752"/>
              <a:ext cx="1562969" cy="929217"/>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Poppins"/>
                  <a:ea typeface="Poppins"/>
                  <a:cs typeface="Poppins"/>
                  <a:sym typeface="Poppins"/>
                </a:rPr>
                <a:t>Good</a:t>
              </a:r>
              <a:r>
                <a:rPr lang="en-US" sz="1999">
                  <a:solidFill>
                    <a:srgbClr val="000000"/>
                  </a:solidFill>
                  <a:latin typeface="Poppins"/>
                  <a:ea typeface="Poppins"/>
                  <a:cs typeface="Poppins"/>
                  <a:sym typeface="Poppins"/>
                </a:rPr>
                <a:t> Friday</a:t>
              </a:r>
            </a:p>
          </p:txBody>
        </p:sp>
        <p:sp>
          <p:nvSpPr>
            <p:cNvPr name="TextBox 47" id="47"/>
            <p:cNvSpPr txBox="true"/>
            <p:nvPr/>
          </p:nvSpPr>
          <p:spPr>
            <a:xfrm rot="0">
              <a:off x="7359168" y="3122694"/>
              <a:ext cx="1496923" cy="93874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Poppins"/>
                  <a:ea typeface="Poppins"/>
                  <a:cs typeface="Poppins"/>
                  <a:sym typeface="Poppins"/>
                </a:rPr>
                <a:t>Fat</a:t>
              </a:r>
              <a:r>
                <a:rPr lang="en-US" sz="2000">
                  <a:solidFill>
                    <a:srgbClr val="000000"/>
                  </a:solidFill>
                  <a:latin typeface="Poppins"/>
                  <a:ea typeface="Poppins"/>
                  <a:cs typeface="Poppins"/>
                  <a:sym typeface="Poppins"/>
                </a:rPr>
                <a:t>her’s Day</a:t>
              </a:r>
            </a:p>
          </p:txBody>
        </p:sp>
        <p:sp>
          <p:nvSpPr>
            <p:cNvPr name="TextBox 48" id="48"/>
            <p:cNvSpPr txBox="true"/>
            <p:nvPr/>
          </p:nvSpPr>
          <p:spPr>
            <a:xfrm rot="0">
              <a:off x="2761015" y="3203070"/>
              <a:ext cx="3821529" cy="961458"/>
            </a:xfrm>
            <a:prstGeom prst="rect">
              <a:avLst/>
            </a:prstGeom>
          </p:spPr>
          <p:txBody>
            <a:bodyPr anchor="t" rtlCol="false" tIns="0" lIns="0" bIns="0" rIns="0">
              <a:spAutoFit/>
            </a:bodyPr>
            <a:lstStyle/>
            <a:p>
              <a:pPr algn="ctr">
                <a:lnSpc>
                  <a:spcPts val="2910"/>
                </a:lnSpc>
                <a:spcBef>
                  <a:spcPct val="0"/>
                </a:spcBef>
              </a:pPr>
              <a:r>
                <a:rPr lang="en-US" b="true" sz="2079">
                  <a:solidFill>
                    <a:srgbClr val="000000"/>
                  </a:solidFill>
                  <a:latin typeface="Poppins Bold"/>
                  <a:ea typeface="Poppins Bold"/>
                  <a:cs typeface="Poppins Bold"/>
                  <a:sym typeface="Poppins Bold"/>
                </a:rPr>
                <a:t>EntertainmentSmall &amp; Camera</a:t>
              </a:r>
            </a:p>
          </p:txBody>
        </p:sp>
      </p:grpSp>
      <p:sp>
        <p:nvSpPr>
          <p:cNvPr name="AutoShape 49" id="49"/>
          <p:cNvSpPr/>
          <p:nvPr/>
        </p:nvSpPr>
        <p:spPr>
          <a:xfrm flipV="true">
            <a:off x="4937613" y="5341848"/>
            <a:ext cx="0" cy="4546374"/>
          </a:xfrm>
          <a:prstGeom prst="line">
            <a:avLst/>
          </a:prstGeom>
          <a:ln cap="flat" w="38100">
            <a:solidFill>
              <a:srgbClr val="000000"/>
            </a:solidFill>
            <a:prstDash val="solid"/>
            <a:headEnd type="none" len="sm" w="sm"/>
            <a:tailEnd type="none" len="sm" w="sm"/>
          </a:ln>
        </p:spPr>
      </p:sp>
      <p:grpSp>
        <p:nvGrpSpPr>
          <p:cNvPr name="Group 50" id="50"/>
          <p:cNvGrpSpPr/>
          <p:nvPr/>
        </p:nvGrpSpPr>
        <p:grpSpPr>
          <a:xfrm rot="0">
            <a:off x="3162504" y="7276177"/>
            <a:ext cx="3512118" cy="774795"/>
            <a:chOff x="0" y="0"/>
            <a:chExt cx="925002" cy="204061"/>
          </a:xfrm>
        </p:grpSpPr>
        <p:sp>
          <p:nvSpPr>
            <p:cNvPr name="Freeform 51" id="51"/>
            <p:cNvSpPr/>
            <p:nvPr/>
          </p:nvSpPr>
          <p:spPr>
            <a:xfrm flipH="false" flipV="false" rot="0">
              <a:off x="0" y="0"/>
              <a:ext cx="925002" cy="204061"/>
            </a:xfrm>
            <a:custGeom>
              <a:avLst/>
              <a:gdLst/>
              <a:ahLst/>
              <a:cxnLst/>
              <a:rect r="r" b="b" t="t" l="l"/>
              <a:pathLst>
                <a:path h="204061" w="925002">
                  <a:moveTo>
                    <a:pt x="0" y="0"/>
                  </a:moveTo>
                  <a:lnTo>
                    <a:pt x="925002" y="0"/>
                  </a:lnTo>
                  <a:lnTo>
                    <a:pt x="925002" y="204061"/>
                  </a:lnTo>
                  <a:lnTo>
                    <a:pt x="0" y="204061"/>
                  </a:lnTo>
                  <a:close/>
                </a:path>
              </a:pathLst>
            </a:custGeom>
            <a:gradFill rotWithShape="true">
              <a:gsLst>
                <a:gs pos="0">
                  <a:srgbClr val="064FB8">
                    <a:alpha val="100000"/>
                  </a:srgbClr>
                </a:gs>
                <a:gs pos="100000">
                  <a:srgbClr val="03989D">
                    <a:alpha val="100000"/>
                  </a:srgbClr>
                </a:gs>
              </a:gsLst>
              <a:lin ang="0"/>
            </a:gradFill>
          </p:spPr>
        </p:sp>
        <p:sp>
          <p:nvSpPr>
            <p:cNvPr name="TextBox 52" id="52"/>
            <p:cNvSpPr txBox="true"/>
            <p:nvPr/>
          </p:nvSpPr>
          <p:spPr>
            <a:xfrm>
              <a:off x="0" y="-57150"/>
              <a:ext cx="925002" cy="261211"/>
            </a:xfrm>
            <a:prstGeom prst="rect">
              <a:avLst/>
            </a:prstGeom>
          </p:spPr>
          <p:txBody>
            <a:bodyPr anchor="ctr" rtlCol="false" tIns="50800" lIns="50800" bIns="50800" rIns="50800"/>
            <a:lstStyle/>
            <a:p>
              <a:pPr algn="ctr">
                <a:lnSpc>
                  <a:spcPts val="2659"/>
                </a:lnSpc>
              </a:pPr>
            </a:p>
          </p:txBody>
        </p:sp>
      </p:grpSp>
      <p:sp>
        <p:nvSpPr>
          <p:cNvPr name="TextBox 53" id="53"/>
          <p:cNvSpPr txBox="true"/>
          <p:nvPr/>
        </p:nvSpPr>
        <p:spPr>
          <a:xfrm rot="0">
            <a:off x="489829" y="5476782"/>
            <a:ext cx="1819562" cy="235441"/>
          </a:xfrm>
          <a:prstGeom prst="rect">
            <a:avLst/>
          </a:prstGeom>
        </p:spPr>
        <p:txBody>
          <a:bodyPr anchor="t" rtlCol="false" tIns="0" lIns="0" bIns="0" rIns="0">
            <a:spAutoFit/>
          </a:bodyPr>
          <a:lstStyle/>
          <a:p>
            <a:pPr algn="ctr">
              <a:lnSpc>
                <a:spcPts val="1831"/>
              </a:lnSpc>
              <a:spcBef>
                <a:spcPct val="0"/>
              </a:spcBef>
            </a:pPr>
            <a:r>
              <a:rPr lang="en-US" sz="1308">
                <a:solidFill>
                  <a:srgbClr val="FFFFFF"/>
                </a:solidFill>
                <a:latin typeface="Poppins"/>
                <a:ea typeface="Poppins"/>
                <a:cs typeface="Poppins"/>
                <a:sym typeface="Poppins"/>
              </a:rPr>
              <a:t>C</a:t>
            </a:r>
            <a:r>
              <a:rPr lang="en-US" sz="1308">
                <a:solidFill>
                  <a:srgbClr val="FFFFFF"/>
                </a:solidFill>
                <a:latin typeface="Poppins"/>
                <a:ea typeface="Poppins"/>
                <a:cs typeface="Poppins"/>
                <a:sym typeface="Poppins"/>
              </a:rPr>
              <a:t>a</a:t>
            </a:r>
            <a:r>
              <a:rPr lang="en-US" sz="1308">
                <a:solidFill>
                  <a:srgbClr val="FFFFFF"/>
                </a:solidFill>
                <a:latin typeface="Poppins"/>
                <a:ea typeface="Poppins"/>
                <a:cs typeface="Poppins"/>
                <a:sym typeface="Poppins"/>
              </a:rPr>
              <a:t>na</a:t>
            </a:r>
            <a:r>
              <a:rPr lang="en-US" sz="1308">
                <a:solidFill>
                  <a:srgbClr val="FFFFFF"/>
                </a:solidFill>
                <a:latin typeface="Poppins"/>
                <a:ea typeface="Poppins"/>
                <a:cs typeface="Poppins"/>
                <a:sym typeface="Poppins"/>
              </a:rPr>
              <a:t>d</a:t>
            </a:r>
            <a:r>
              <a:rPr lang="en-US" sz="1308">
                <a:solidFill>
                  <a:srgbClr val="FFFFFF"/>
                </a:solidFill>
                <a:latin typeface="Poppins"/>
                <a:ea typeface="Poppins"/>
                <a:cs typeface="Poppins"/>
                <a:sym typeface="Poppins"/>
              </a:rPr>
              <a:t>a </a:t>
            </a:r>
            <a:r>
              <a:rPr lang="en-US" sz="1308">
                <a:solidFill>
                  <a:srgbClr val="FFFFFF"/>
                </a:solidFill>
                <a:latin typeface="Poppins"/>
                <a:ea typeface="Poppins"/>
                <a:cs typeface="Poppins"/>
                <a:sym typeface="Poppins"/>
              </a:rPr>
              <a:t>D</a:t>
            </a:r>
            <a:r>
              <a:rPr lang="en-US" sz="1308">
                <a:solidFill>
                  <a:srgbClr val="FFFFFF"/>
                </a:solidFill>
                <a:latin typeface="Poppins"/>
                <a:ea typeface="Poppins"/>
                <a:cs typeface="Poppins"/>
                <a:sym typeface="Poppins"/>
              </a:rPr>
              <a:t>ay</a:t>
            </a:r>
          </a:p>
        </p:txBody>
      </p:sp>
      <p:sp>
        <p:nvSpPr>
          <p:cNvPr name="TextBox 54" id="54"/>
          <p:cNvSpPr txBox="true"/>
          <p:nvPr/>
        </p:nvSpPr>
        <p:spPr>
          <a:xfrm rot="0">
            <a:off x="489829" y="6060022"/>
            <a:ext cx="1819562" cy="235441"/>
          </a:xfrm>
          <a:prstGeom prst="rect">
            <a:avLst/>
          </a:prstGeom>
        </p:spPr>
        <p:txBody>
          <a:bodyPr anchor="t" rtlCol="false" tIns="0" lIns="0" bIns="0" rIns="0">
            <a:spAutoFit/>
          </a:bodyPr>
          <a:lstStyle/>
          <a:p>
            <a:pPr algn="ctr">
              <a:lnSpc>
                <a:spcPts val="1831"/>
              </a:lnSpc>
              <a:spcBef>
                <a:spcPct val="0"/>
              </a:spcBef>
            </a:pPr>
            <a:r>
              <a:rPr lang="en-US" sz="1308">
                <a:solidFill>
                  <a:srgbClr val="FFFFFF"/>
                </a:solidFill>
                <a:latin typeface="Poppins"/>
                <a:ea typeface="Poppins"/>
                <a:cs typeface="Poppins"/>
                <a:sym typeface="Poppins"/>
              </a:rPr>
              <a:t>Civic Holi</a:t>
            </a:r>
            <a:r>
              <a:rPr lang="en-US" sz="1308">
                <a:solidFill>
                  <a:srgbClr val="FFFFFF"/>
                </a:solidFill>
                <a:latin typeface="Poppins"/>
                <a:ea typeface="Poppins"/>
                <a:cs typeface="Poppins"/>
                <a:sym typeface="Poppins"/>
              </a:rPr>
              <a:t>d</a:t>
            </a:r>
            <a:r>
              <a:rPr lang="en-US" sz="1308">
                <a:solidFill>
                  <a:srgbClr val="FFFFFF"/>
                </a:solidFill>
                <a:latin typeface="Poppins"/>
                <a:ea typeface="Poppins"/>
                <a:cs typeface="Poppins"/>
                <a:sym typeface="Poppins"/>
              </a:rPr>
              <a:t>ay</a:t>
            </a:r>
          </a:p>
        </p:txBody>
      </p:sp>
      <p:sp>
        <p:nvSpPr>
          <p:cNvPr name="TextBox 55" id="55"/>
          <p:cNvSpPr txBox="true"/>
          <p:nvPr/>
        </p:nvSpPr>
        <p:spPr>
          <a:xfrm rot="0">
            <a:off x="489829" y="6645192"/>
            <a:ext cx="1819562" cy="235441"/>
          </a:xfrm>
          <a:prstGeom prst="rect">
            <a:avLst/>
          </a:prstGeom>
        </p:spPr>
        <p:txBody>
          <a:bodyPr anchor="t" rtlCol="false" tIns="0" lIns="0" bIns="0" rIns="0">
            <a:spAutoFit/>
          </a:bodyPr>
          <a:lstStyle/>
          <a:p>
            <a:pPr algn="ctr">
              <a:lnSpc>
                <a:spcPts val="1831"/>
              </a:lnSpc>
              <a:spcBef>
                <a:spcPct val="0"/>
              </a:spcBef>
            </a:pPr>
            <a:r>
              <a:rPr lang="en-US" sz="1308">
                <a:solidFill>
                  <a:srgbClr val="FFFFFF"/>
                </a:solidFill>
                <a:latin typeface="Poppins"/>
                <a:ea typeface="Poppins"/>
                <a:cs typeface="Poppins"/>
                <a:sym typeface="Poppins"/>
              </a:rPr>
              <a:t>Labour D</a:t>
            </a:r>
            <a:r>
              <a:rPr lang="en-US" sz="1308">
                <a:solidFill>
                  <a:srgbClr val="FFFFFF"/>
                </a:solidFill>
                <a:latin typeface="Poppins"/>
                <a:ea typeface="Poppins"/>
                <a:cs typeface="Poppins"/>
                <a:sym typeface="Poppins"/>
              </a:rPr>
              <a:t>ay</a:t>
            </a:r>
          </a:p>
        </p:txBody>
      </p:sp>
      <p:sp>
        <p:nvSpPr>
          <p:cNvPr name="TextBox 56" id="56"/>
          <p:cNvSpPr txBox="true"/>
          <p:nvPr/>
        </p:nvSpPr>
        <p:spPr>
          <a:xfrm rot="0">
            <a:off x="489829" y="7230361"/>
            <a:ext cx="1819562" cy="235441"/>
          </a:xfrm>
          <a:prstGeom prst="rect">
            <a:avLst/>
          </a:prstGeom>
        </p:spPr>
        <p:txBody>
          <a:bodyPr anchor="t" rtlCol="false" tIns="0" lIns="0" bIns="0" rIns="0">
            <a:spAutoFit/>
          </a:bodyPr>
          <a:lstStyle/>
          <a:p>
            <a:pPr algn="ctr">
              <a:lnSpc>
                <a:spcPts val="1831"/>
              </a:lnSpc>
              <a:spcBef>
                <a:spcPct val="0"/>
              </a:spcBef>
            </a:pPr>
            <a:r>
              <a:rPr lang="en-US" sz="1308">
                <a:solidFill>
                  <a:srgbClr val="FFFFFF"/>
                </a:solidFill>
                <a:latin typeface="Poppins"/>
                <a:ea typeface="Poppins"/>
                <a:cs typeface="Poppins"/>
                <a:sym typeface="Poppins"/>
              </a:rPr>
              <a:t>Th</a:t>
            </a:r>
            <a:r>
              <a:rPr lang="en-US" sz="1308">
                <a:solidFill>
                  <a:srgbClr val="FFFFFF"/>
                </a:solidFill>
                <a:latin typeface="Poppins"/>
                <a:ea typeface="Poppins"/>
                <a:cs typeface="Poppins"/>
                <a:sym typeface="Poppins"/>
              </a:rPr>
              <a:t>a</a:t>
            </a:r>
            <a:r>
              <a:rPr lang="en-US" sz="1308">
                <a:solidFill>
                  <a:srgbClr val="FFFFFF"/>
                </a:solidFill>
                <a:latin typeface="Poppins"/>
                <a:ea typeface="Poppins"/>
                <a:cs typeface="Poppins"/>
                <a:sym typeface="Poppins"/>
              </a:rPr>
              <a:t>nksgiving</a:t>
            </a:r>
          </a:p>
        </p:txBody>
      </p:sp>
      <p:sp>
        <p:nvSpPr>
          <p:cNvPr name="TextBox 57" id="57"/>
          <p:cNvSpPr txBox="true"/>
          <p:nvPr/>
        </p:nvSpPr>
        <p:spPr>
          <a:xfrm rot="0">
            <a:off x="489829" y="7815531"/>
            <a:ext cx="1819562" cy="235441"/>
          </a:xfrm>
          <a:prstGeom prst="rect">
            <a:avLst/>
          </a:prstGeom>
        </p:spPr>
        <p:txBody>
          <a:bodyPr anchor="t" rtlCol="false" tIns="0" lIns="0" bIns="0" rIns="0">
            <a:spAutoFit/>
          </a:bodyPr>
          <a:lstStyle/>
          <a:p>
            <a:pPr algn="ctr">
              <a:lnSpc>
                <a:spcPts val="1831"/>
              </a:lnSpc>
              <a:spcBef>
                <a:spcPct val="0"/>
              </a:spcBef>
            </a:pPr>
            <a:r>
              <a:rPr lang="en-US" sz="1308">
                <a:solidFill>
                  <a:srgbClr val="FFFFFF"/>
                </a:solidFill>
                <a:latin typeface="Poppins"/>
                <a:ea typeface="Poppins"/>
                <a:cs typeface="Poppins"/>
                <a:sym typeface="Poppins"/>
              </a:rPr>
              <a:t>H</a:t>
            </a:r>
            <a:r>
              <a:rPr lang="en-US" sz="1308">
                <a:solidFill>
                  <a:srgbClr val="FFFFFF"/>
                </a:solidFill>
                <a:latin typeface="Poppins"/>
                <a:ea typeface="Poppins"/>
                <a:cs typeface="Poppins"/>
                <a:sym typeface="Poppins"/>
              </a:rPr>
              <a:t>allowee</a:t>
            </a:r>
            <a:r>
              <a:rPr lang="en-US" sz="1308">
                <a:solidFill>
                  <a:srgbClr val="FFFFFF"/>
                </a:solidFill>
                <a:latin typeface="Poppins"/>
                <a:ea typeface="Poppins"/>
                <a:cs typeface="Poppins"/>
                <a:sym typeface="Poppins"/>
              </a:rPr>
              <a:t>n</a:t>
            </a:r>
          </a:p>
        </p:txBody>
      </p:sp>
      <p:sp>
        <p:nvSpPr>
          <p:cNvPr name="TextBox 58" id="58"/>
          <p:cNvSpPr txBox="true"/>
          <p:nvPr/>
        </p:nvSpPr>
        <p:spPr>
          <a:xfrm rot="0">
            <a:off x="521175" y="8400701"/>
            <a:ext cx="1788216" cy="235441"/>
          </a:xfrm>
          <a:prstGeom prst="rect">
            <a:avLst/>
          </a:prstGeom>
        </p:spPr>
        <p:txBody>
          <a:bodyPr anchor="t" rtlCol="false" tIns="0" lIns="0" bIns="0" rIns="0">
            <a:spAutoFit/>
          </a:bodyPr>
          <a:lstStyle/>
          <a:p>
            <a:pPr algn="ctr">
              <a:lnSpc>
                <a:spcPts val="1831"/>
              </a:lnSpc>
              <a:spcBef>
                <a:spcPct val="0"/>
              </a:spcBef>
            </a:pPr>
            <a:r>
              <a:rPr lang="en-US" sz="1308">
                <a:solidFill>
                  <a:srgbClr val="FFFFFF"/>
                </a:solidFill>
                <a:latin typeface="Poppins"/>
                <a:ea typeface="Poppins"/>
                <a:cs typeface="Poppins"/>
                <a:sym typeface="Poppins"/>
              </a:rPr>
              <a:t>R</a:t>
            </a:r>
            <a:r>
              <a:rPr lang="en-US" sz="1308">
                <a:solidFill>
                  <a:srgbClr val="FFFFFF"/>
                </a:solidFill>
                <a:latin typeface="Poppins"/>
                <a:ea typeface="Poppins"/>
                <a:cs typeface="Poppins"/>
                <a:sym typeface="Poppins"/>
              </a:rPr>
              <a:t>emembra</a:t>
            </a:r>
            <a:r>
              <a:rPr lang="en-US" sz="1308">
                <a:solidFill>
                  <a:srgbClr val="FFFFFF"/>
                </a:solidFill>
                <a:latin typeface="Poppins"/>
                <a:ea typeface="Poppins"/>
                <a:cs typeface="Poppins"/>
                <a:sym typeface="Poppins"/>
              </a:rPr>
              <a:t>nce Day</a:t>
            </a:r>
          </a:p>
        </p:txBody>
      </p:sp>
      <p:sp>
        <p:nvSpPr>
          <p:cNvPr name="TextBox 59" id="59"/>
          <p:cNvSpPr txBox="true"/>
          <p:nvPr/>
        </p:nvSpPr>
        <p:spPr>
          <a:xfrm rot="0">
            <a:off x="414880" y="8985870"/>
            <a:ext cx="1969459" cy="235441"/>
          </a:xfrm>
          <a:prstGeom prst="rect">
            <a:avLst/>
          </a:prstGeom>
        </p:spPr>
        <p:txBody>
          <a:bodyPr anchor="t" rtlCol="false" tIns="0" lIns="0" bIns="0" rIns="0">
            <a:spAutoFit/>
          </a:bodyPr>
          <a:lstStyle/>
          <a:p>
            <a:pPr algn="ctr">
              <a:lnSpc>
                <a:spcPts val="1831"/>
              </a:lnSpc>
              <a:spcBef>
                <a:spcPct val="0"/>
              </a:spcBef>
            </a:pPr>
            <a:r>
              <a:rPr lang="en-US" sz="1308">
                <a:solidFill>
                  <a:srgbClr val="FFFFFF"/>
                </a:solidFill>
                <a:latin typeface="Poppins"/>
                <a:ea typeface="Poppins"/>
                <a:cs typeface="Poppins"/>
                <a:sym typeface="Poppins"/>
              </a:rPr>
              <a:t>Boxi</a:t>
            </a:r>
            <a:r>
              <a:rPr lang="en-US" sz="1308">
                <a:solidFill>
                  <a:srgbClr val="FFFFFF"/>
                </a:solidFill>
                <a:latin typeface="Poppins"/>
                <a:ea typeface="Poppins"/>
                <a:cs typeface="Poppins"/>
                <a:sym typeface="Poppins"/>
              </a:rPr>
              <a:t>ng Day</a:t>
            </a:r>
          </a:p>
        </p:txBody>
      </p:sp>
      <p:sp>
        <p:nvSpPr>
          <p:cNvPr name="TextBox 60" id="60"/>
          <p:cNvSpPr txBox="true"/>
          <p:nvPr/>
        </p:nvSpPr>
        <p:spPr>
          <a:xfrm rot="0">
            <a:off x="406551" y="9571040"/>
            <a:ext cx="1969459" cy="235441"/>
          </a:xfrm>
          <a:prstGeom prst="rect">
            <a:avLst/>
          </a:prstGeom>
        </p:spPr>
        <p:txBody>
          <a:bodyPr anchor="t" rtlCol="false" tIns="0" lIns="0" bIns="0" rIns="0">
            <a:spAutoFit/>
          </a:bodyPr>
          <a:lstStyle/>
          <a:p>
            <a:pPr algn="ctr">
              <a:lnSpc>
                <a:spcPts val="1831"/>
              </a:lnSpc>
              <a:spcBef>
                <a:spcPct val="0"/>
              </a:spcBef>
            </a:pPr>
            <a:r>
              <a:rPr lang="en-US" sz="1308">
                <a:solidFill>
                  <a:srgbClr val="FFFFFF"/>
                </a:solidFill>
                <a:latin typeface="Poppins"/>
                <a:ea typeface="Poppins"/>
                <a:cs typeface="Poppins"/>
                <a:sym typeface="Poppins"/>
              </a:rPr>
              <a:t>Christmas</a:t>
            </a:r>
            <a:r>
              <a:rPr lang="en-US" sz="1308">
                <a:solidFill>
                  <a:srgbClr val="FFFFFF"/>
                </a:solidFill>
                <a:latin typeface="Poppins"/>
                <a:ea typeface="Poppins"/>
                <a:cs typeface="Poppins"/>
                <a:sym typeface="Poppins"/>
              </a:rPr>
              <a:t> Day</a:t>
            </a:r>
          </a:p>
        </p:txBody>
      </p:sp>
      <p:grpSp>
        <p:nvGrpSpPr>
          <p:cNvPr name="Group 61" id="61"/>
          <p:cNvGrpSpPr/>
          <p:nvPr/>
        </p:nvGrpSpPr>
        <p:grpSpPr>
          <a:xfrm rot="0">
            <a:off x="7454608" y="5341848"/>
            <a:ext cx="2289835" cy="387144"/>
            <a:chOff x="0" y="0"/>
            <a:chExt cx="3053113" cy="516192"/>
          </a:xfrm>
        </p:grpSpPr>
        <p:grpSp>
          <p:nvGrpSpPr>
            <p:cNvPr name="Group 62" id="62"/>
            <p:cNvGrpSpPr/>
            <p:nvPr/>
          </p:nvGrpSpPr>
          <p:grpSpPr>
            <a:xfrm rot="0">
              <a:off x="0" y="0"/>
              <a:ext cx="3053113" cy="516192"/>
              <a:chOff x="0" y="0"/>
              <a:chExt cx="859114" cy="145251"/>
            </a:xfrm>
          </p:grpSpPr>
          <p:sp>
            <p:nvSpPr>
              <p:cNvPr name="Freeform 63" id="63"/>
              <p:cNvSpPr/>
              <p:nvPr/>
            </p:nvSpPr>
            <p:spPr>
              <a:xfrm flipH="false" flipV="false" rot="0">
                <a:off x="0" y="0"/>
                <a:ext cx="859114" cy="145251"/>
              </a:xfrm>
              <a:custGeom>
                <a:avLst/>
                <a:gdLst/>
                <a:ahLst/>
                <a:cxnLst/>
                <a:rect r="r" b="b" t="t" l="l"/>
                <a:pathLst>
                  <a:path h="145251" w="859114">
                    <a:moveTo>
                      <a:pt x="0" y="0"/>
                    </a:moveTo>
                    <a:lnTo>
                      <a:pt x="859114" y="0"/>
                    </a:lnTo>
                    <a:lnTo>
                      <a:pt x="859114" y="145251"/>
                    </a:lnTo>
                    <a:lnTo>
                      <a:pt x="0" y="145251"/>
                    </a:lnTo>
                    <a:close/>
                  </a:path>
                </a:pathLst>
              </a:custGeom>
              <a:solidFill>
                <a:srgbClr val="064FB8"/>
              </a:solidFill>
            </p:spPr>
          </p:sp>
          <p:sp>
            <p:nvSpPr>
              <p:cNvPr name="TextBox 64" id="64"/>
              <p:cNvSpPr txBox="true"/>
              <p:nvPr/>
            </p:nvSpPr>
            <p:spPr>
              <a:xfrm>
                <a:off x="0" y="-47625"/>
                <a:ext cx="859114" cy="192876"/>
              </a:xfrm>
              <a:prstGeom prst="rect">
                <a:avLst/>
              </a:prstGeom>
            </p:spPr>
            <p:txBody>
              <a:bodyPr anchor="ctr" rtlCol="false" tIns="35661" lIns="35661" bIns="35661" rIns="35661"/>
              <a:lstStyle/>
              <a:p>
                <a:pPr algn="ctr">
                  <a:lnSpc>
                    <a:spcPts val="2660"/>
                  </a:lnSpc>
                </a:pPr>
              </a:p>
            </p:txBody>
          </p:sp>
        </p:grpSp>
        <p:sp>
          <p:nvSpPr>
            <p:cNvPr name="TextBox 65" id="65"/>
            <p:cNvSpPr txBox="true"/>
            <p:nvPr/>
          </p:nvSpPr>
          <p:spPr>
            <a:xfrm rot="0">
              <a:off x="113575" y="69314"/>
              <a:ext cx="2825963" cy="329939"/>
            </a:xfrm>
            <a:prstGeom prst="rect">
              <a:avLst/>
            </a:prstGeom>
          </p:spPr>
          <p:txBody>
            <a:bodyPr anchor="t" rtlCol="false" tIns="0" lIns="0" bIns="0" rIns="0">
              <a:spAutoFit/>
            </a:bodyPr>
            <a:lstStyle/>
            <a:p>
              <a:pPr algn="ctr">
                <a:lnSpc>
                  <a:spcPts val="1965"/>
                </a:lnSpc>
                <a:spcBef>
                  <a:spcPct val="0"/>
                </a:spcBef>
              </a:pPr>
              <a:r>
                <a:rPr lang="en-US" sz="1403">
                  <a:solidFill>
                    <a:srgbClr val="FFFFFF"/>
                  </a:solidFill>
                  <a:latin typeface="Poppins"/>
                  <a:ea typeface="Poppins"/>
                  <a:cs typeface="Poppins"/>
                  <a:sym typeface="Poppins"/>
                </a:rPr>
                <a:t> </a:t>
              </a:r>
              <a:r>
                <a:rPr lang="en-US" sz="1403">
                  <a:solidFill>
                    <a:srgbClr val="FFFFFF"/>
                  </a:solidFill>
                  <a:latin typeface="Poppins"/>
                  <a:ea typeface="Poppins"/>
                  <a:cs typeface="Poppins"/>
                  <a:sym typeface="Poppins"/>
                </a:rPr>
                <a:t>Louis Riel</a:t>
              </a:r>
              <a:r>
                <a:rPr lang="en-US" sz="1403">
                  <a:solidFill>
                    <a:srgbClr val="FFFFFF"/>
                  </a:solidFill>
                  <a:latin typeface="Poppins"/>
                  <a:ea typeface="Poppins"/>
                  <a:cs typeface="Poppins"/>
                  <a:sym typeface="Poppins"/>
                </a:rPr>
                <a:t> </a:t>
              </a:r>
              <a:r>
                <a:rPr lang="en-US" sz="1403">
                  <a:solidFill>
                    <a:srgbClr val="FFFFFF"/>
                  </a:solidFill>
                  <a:latin typeface="Poppins"/>
                  <a:ea typeface="Poppins"/>
                  <a:cs typeface="Poppins"/>
                  <a:sym typeface="Poppins"/>
                </a:rPr>
                <a:t>D</a:t>
              </a:r>
              <a:r>
                <a:rPr lang="en-US" sz="1403">
                  <a:solidFill>
                    <a:srgbClr val="FFFFFF"/>
                  </a:solidFill>
                  <a:latin typeface="Poppins"/>
                  <a:ea typeface="Poppins"/>
                  <a:cs typeface="Poppins"/>
                  <a:sym typeface="Poppins"/>
                </a:rPr>
                <a:t>ay</a:t>
              </a:r>
            </a:p>
          </p:txBody>
        </p:sp>
      </p:grpSp>
      <p:grpSp>
        <p:nvGrpSpPr>
          <p:cNvPr name="Group 66" id="66"/>
          <p:cNvGrpSpPr/>
          <p:nvPr/>
        </p:nvGrpSpPr>
        <p:grpSpPr>
          <a:xfrm rot="0">
            <a:off x="7454608" y="6035053"/>
            <a:ext cx="2289835" cy="387144"/>
            <a:chOff x="0" y="0"/>
            <a:chExt cx="3053113" cy="516192"/>
          </a:xfrm>
        </p:grpSpPr>
        <p:grpSp>
          <p:nvGrpSpPr>
            <p:cNvPr name="Group 67" id="67"/>
            <p:cNvGrpSpPr/>
            <p:nvPr/>
          </p:nvGrpSpPr>
          <p:grpSpPr>
            <a:xfrm rot="0">
              <a:off x="0" y="0"/>
              <a:ext cx="3053113" cy="516192"/>
              <a:chOff x="0" y="0"/>
              <a:chExt cx="859114" cy="145251"/>
            </a:xfrm>
          </p:grpSpPr>
          <p:sp>
            <p:nvSpPr>
              <p:cNvPr name="Freeform 68" id="68"/>
              <p:cNvSpPr/>
              <p:nvPr/>
            </p:nvSpPr>
            <p:spPr>
              <a:xfrm flipH="false" flipV="false" rot="0">
                <a:off x="0" y="0"/>
                <a:ext cx="859114" cy="145251"/>
              </a:xfrm>
              <a:custGeom>
                <a:avLst/>
                <a:gdLst/>
                <a:ahLst/>
                <a:cxnLst/>
                <a:rect r="r" b="b" t="t" l="l"/>
                <a:pathLst>
                  <a:path h="145251" w="859114">
                    <a:moveTo>
                      <a:pt x="0" y="0"/>
                    </a:moveTo>
                    <a:lnTo>
                      <a:pt x="859114" y="0"/>
                    </a:lnTo>
                    <a:lnTo>
                      <a:pt x="859114" y="145251"/>
                    </a:lnTo>
                    <a:lnTo>
                      <a:pt x="0" y="145251"/>
                    </a:lnTo>
                    <a:close/>
                  </a:path>
                </a:pathLst>
              </a:custGeom>
              <a:solidFill>
                <a:srgbClr val="064FB8"/>
              </a:solidFill>
            </p:spPr>
          </p:sp>
          <p:sp>
            <p:nvSpPr>
              <p:cNvPr name="TextBox 69" id="69"/>
              <p:cNvSpPr txBox="true"/>
              <p:nvPr/>
            </p:nvSpPr>
            <p:spPr>
              <a:xfrm>
                <a:off x="0" y="-47625"/>
                <a:ext cx="859114" cy="192876"/>
              </a:xfrm>
              <a:prstGeom prst="rect">
                <a:avLst/>
              </a:prstGeom>
            </p:spPr>
            <p:txBody>
              <a:bodyPr anchor="ctr" rtlCol="false" tIns="35661" lIns="35661" bIns="35661" rIns="35661"/>
              <a:lstStyle/>
              <a:p>
                <a:pPr algn="ctr">
                  <a:lnSpc>
                    <a:spcPts val="2660"/>
                  </a:lnSpc>
                </a:pPr>
              </a:p>
            </p:txBody>
          </p:sp>
        </p:grpSp>
        <p:sp>
          <p:nvSpPr>
            <p:cNvPr name="TextBox 70" id="70"/>
            <p:cNvSpPr txBox="true"/>
            <p:nvPr/>
          </p:nvSpPr>
          <p:spPr>
            <a:xfrm rot="0">
              <a:off x="113575" y="69314"/>
              <a:ext cx="2825963" cy="329939"/>
            </a:xfrm>
            <a:prstGeom prst="rect">
              <a:avLst/>
            </a:prstGeom>
          </p:spPr>
          <p:txBody>
            <a:bodyPr anchor="t" rtlCol="false" tIns="0" lIns="0" bIns="0" rIns="0">
              <a:spAutoFit/>
            </a:bodyPr>
            <a:lstStyle/>
            <a:p>
              <a:pPr algn="ctr">
                <a:lnSpc>
                  <a:spcPts val="1965"/>
                </a:lnSpc>
                <a:spcBef>
                  <a:spcPct val="0"/>
                </a:spcBef>
              </a:pPr>
              <a:r>
                <a:rPr lang="en-US" sz="1403">
                  <a:solidFill>
                    <a:srgbClr val="FFFFFF"/>
                  </a:solidFill>
                  <a:latin typeface="Poppins"/>
                  <a:ea typeface="Poppins"/>
                  <a:cs typeface="Poppins"/>
                  <a:sym typeface="Poppins"/>
                </a:rPr>
                <a:t>I</a:t>
              </a:r>
              <a:r>
                <a:rPr lang="en-US" sz="1403">
                  <a:solidFill>
                    <a:srgbClr val="FFFFFF"/>
                  </a:solidFill>
                  <a:latin typeface="Poppins"/>
                  <a:ea typeface="Poppins"/>
                  <a:cs typeface="Poppins"/>
                  <a:sym typeface="Poppins"/>
                </a:rPr>
                <a:t>slander</a:t>
              </a:r>
              <a:r>
                <a:rPr lang="en-US" sz="1403">
                  <a:solidFill>
                    <a:srgbClr val="FFFFFF"/>
                  </a:solidFill>
                  <a:latin typeface="Poppins"/>
                  <a:ea typeface="Poppins"/>
                  <a:cs typeface="Poppins"/>
                  <a:sym typeface="Poppins"/>
                </a:rPr>
                <a:t> </a:t>
              </a:r>
              <a:r>
                <a:rPr lang="en-US" sz="1403">
                  <a:solidFill>
                    <a:srgbClr val="FFFFFF"/>
                  </a:solidFill>
                  <a:latin typeface="Poppins"/>
                  <a:ea typeface="Poppins"/>
                  <a:cs typeface="Poppins"/>
                  <a:sym typeface="Poppins"/>
                </a:rPr>
                <a:t>D</a:t>
              </a:r>
              <a:r>
                <a:rPr lang="en-US" sz="1403">
                  <a:solidFill>
                    <a:srgbClr val="FFFFFF"/>
                  </a:solidFill>
                  <a:latin typeface="Poppins"/>
                  <a:ea typeface="Poppins"/>
                  <a:cs typeface="Poppins"/>
                  <a:sym typeface="Poppins"/>
                </a:rPr>
                <a:t>ay </a:t>
              </a:r>
            </a:p>
          </p:txBody>
        </p:sp>
      </p:grpSp>
      <p:grpSp>
        <p:nvGrpSpPr>
          <p:cNvPr name="Group 71" id="71"/>
          <p:cNvGrpSpPr/>
          <p:nvPr/>
        </p:nvGrpSpPr>
        <p:grpSpPr>
          <a:xfrm rot="0">
            <a:off x="7454608" y="6728258"/>
            <a:ext cx="2289835" cy="387144"/>
            <a:chOff x="0" y="0"/>
            <a:chExt cx="3053113" cy="516192"/>
          </a:xfrm>
        </p:grpSpPr>
        <p:grpSp>
          <p:nvGrpSpPr>
            <p:cNvPr name="Group 72" id="72"/>
            <p:cNvGrpSpPr/>
            <p:nvPr/>
          </p:nvGrpSpPr>
          <p:grpSpPr>
            <a:xfrm rot="0">
              <a:off x="0" y="0"/>
              <a:ext cx="3053113" cy="516192"/>
              <a:chOff x="0" y="0"/>
              <a:chExt cx="859114" cy="145251"/>
            </a:xfrm>
          </p:grpSpPr>
          <p:sp>
            <p:nvSpPr>
              <p:cNvPr name="Freeform 73" id="73"/>
              <p:cNvSpPr/>
              <p:nvPr/>
            </p:nvSpPr>
            <p:spPr>
              <a:xfrm flipH="false" flipV="false" rot="0">
                <a:off x="0" y="0"/>
                <a:ext cx="859114" cy="145251"/>
              </a:xfrm>
              <a:custGeom>
                <a:avLst/>
                <a:gdLst/>
                <a:ahLst/>
                <a:cxnLst/>
                <a:rect r="r" b="b" t="t" l="l"/>
                <a:pathLst>
                  <a:path h="145251" w="859114">
                    <a:moveTo>
                      <a:pt x="0" y="0"/>
                    </a:moveTo>
                    <a:lnTo>
                      <a:pt x="859114" y="0"/>
                    </a:lnTo>
                    <a:lnTo>
                      <a:pt x="859114" y="145251"/>
                    </a:lnTo>
                    <a:lnTo>
                      <a:pt x="0" y="145251"/>
                    </a:lnTo>
                    <a:close/>
                  </a:path>
                </a:pathLst>
              </a:custGeom>
              <a:solidFill>
                <a:srgbClr val="064FB8"/>
              </a:solidFill>
            </p:spPr>
          </p:sp>
          <p:sp>
            <p:nvSpPr>
              <p:cNvPr name="TextBox 74" id="74"/>
              <p:cNvSpPr txBox="true"/>
              <p:nvPr/>
            </p:nvSpPr>
            <p:spPr>
              <a:xfrm>
                <a:off x="0" y="-47625"/>
                <a:ext cx="859114" cy="192876"/>
              </a:xfrm>
              <a:prstGeom prst="rect">
                <a:avLst/>
              </a:prstGeom>
            </p:spPr>
            <p:txBody>
              <a:bodyPr anchor="ctr" rtlCol="false" tIns="35661" lIns="35661" bIns="35661" rIns="35661"/>
              <a:lstStyle/>
              <a:p>
                <a:pPr algn="ctr">
                  <a:lnSpc>
                    <a:spcPts val="2660"/>
                  </a:lnSpc>
                </a:pPr>
              </a:p>
            </p:txBody>
          </p:sp>
        </p:grpSp>
        <p:sp>
          <p:nvSpPr>
            <p:cNvPr name="TextBox 75" id="75"/>
            <p:cNvSpPr txBox="true"/>
            <p:nvPr/>
          </p:nvSpPr>
          <p:spPr>
            <a:xfrm rot="0">
              <a:off x="113575" y="69314"/>
              <a:ext cx="2825963" cy="329939"/>
            </a:xfrm>
            <a:prstGeom prst="rect">
              <a:avLst/>
            </a:prstGeom>
          </p:spPr>
          <p:txBody>
            <a:bodyPr anchor="t" rtlCol="false" tIns="0" lIns="0" bIns="0" rIns="0">
              <a:spAutoFit/>
            </a:bodyPr>
            <a:lstStyle/>
            <a:p>
              <a:pPr algn="ctr">
                <a:lnSpc>
                  <a:spcPts val="1965"/>
                </a:lnSpc>
                <a:spcBef>
                  <a:spcPct val="0"/>
                </a:spcBef>
              </a:pPr>
              <a:r>
                <a:rPr lang="en-US" sz="1403">
                  <a:solidFill>
                    <a:srgbClr val="FFFFFF"/>
                  </a:solidFill>
                  <a:latin typeface="Poppins"/>
                  <a:ea typeface="Poppins"/>
                  <a:cs typeface="Poppins"/>
                  <a:sym typeface="Poppins"/>
                </a:rPr>
                <a:t>Herit</a:t>
              </a:r>
              <a:r>
                <a:rPr lang="en-US" sz="1403">
                  <a:solidFill>
                    <a:srgbClr val="FFFFFF"/>
                  </a:solidFill>
                  <a:latin typeface="Poppins"/>
                  <a:ea typeface="Poppins"/>
                  <a:cs typeface="Poppins"/>
                  <a:sym typeface="Poppins"/>
                </a:rPr>
                <a:t>age</a:t>
              </a:r>
              <a:r>
                <a:rPr lang="en-US" sz="1403">
                  <a:solidFill>
                    <a:srgbClr val="FFFFFF"/>
                  </a:solidFill>
                  <a:latin typeface="Poppins"/>
                  <a:ea typeface="Poppins"/>
                  <a:cs typeface="Poppins"/>
                  <a:sym typeface="Poppins"/>
                </a:rPr>
                <a:t> </a:t>
              </a:r>
              <a:r>
                <a:rPr lang="en-US" sz="1403">
                  <a:solidFill>
                    <a:srgbClr val="FFFFFF"/>
                  </a:solidFill>
                  <a:latin typeface="Poppins"/>
                  <a:ea typeface="Poppins"/>
                  <a:cs typeface="Poppins"/>
                  <a:sym typeface="Poppins"/>
                </a:rPr>
                <a:t>D</a:t>
              </a:r>
              <a:r>
                <a:rPr lang="en-US" sz="1403">
                  <a:solidFill>
                    <a:srgbClr val="FFFFFF"/>
                  </a:solidFill>
                  <a:latin typeface="Poppins"/>
                  <a:ea typeface="Poppins"/>
                  <a:cs typeface="Poppins"/>
                  <a:sym typeface="Poppins"/>
                </a:rPr>
                <a:t>ay</a:t>
              </a:r>
            </a:p>
          </p:txBody>
        </p:sp>
      </p:grpSp>
      <p:grpSp>
        <p:nvGrpSpPr>
          <p:cNvPr name="Group 76" id="76"/>
          <p:cNvGrpSpPr/>
          <p:nvPr/>
        </p:nvGrpSpPr>
        <p:grpSpPr>
          <a:xfrm rot="0">
            <a:off x="7454608" y="7421463"/>
            <a:ext cx="2289835" cy="387144"/>
            <a:chOff x="0" y="0"/>
            <a:chExt cx="3053113" cy="516192"/>
          </a:xfrm>
        </p:grpSpPr>
        <p:grpSp>
          <p:nvGrpSpPr>
            <p:cNvPr name="Group 77" id="77"/>
            <p:cNvGrpSpPr/>
            <p:nvPr/>
          </p:nvGrpSpPr>
          <p:grpSpPr>
            <a:xfrm rot="0">
              <a:off x="0" y="0"/>
              <a:ext cx="3053113" cy="516192"/>
              <a:chOff x="0" y="0"/>
              <a:chExt cx="859114" cy="145251"/>
            </a:xfrm>
          </p:grpSpPr>
          <p:sp>
            <p:nvSpPr>
              <p:cNvPr name="Freeform 78" id="78"/>
              <p:cNvSpPr/>
              <p:nvPr/>
            </p:nvSpPr>
            <p:spPr>
              <a:xfrm flipH="false" flipV="false" rot="0">
                <a:off x="0" y="0"/>
                <a:ext cx="859114" cy="145251"/>
              </a:xfrm>
              <a:custGeom>
                <a:avLst/>
                <a:gdLst/>
                <a:ahLst/>
                <a:cxnLst/>
                <a:rect r="r" b="b" t="t" l="l"/>
                <a:pathLst>
                  <a:path h="145251" w="859114">
                    <a:moveTo>
                      <a:pt x="0" y="0"/>
                    </a:moveTo>
                    <a:lnTo>
                      <a:pt x="859114" y="0"/>
                    </a:lnTo>
                    <a:lnTo>
                      <a:pt x="859114" y="145251"/>
                    </a:lnTo>
                    <a:lnTo>
                      <a:pt x="0" y="145251"/>
                    </a:lnTo>
                    <a:close/>
                  </a:path>
                </a:pathLst>
              </a:custGeom>
              <a:solidFill>
                <a:srgbClr val="064FB8"/>
              </a:solidFill>
            </p:spPr>
          </p:sp>
          <p:sp>
            <p:nvSpPr>
              <p:cNvPr name="TextBox 79" id="79"/>
              <p:cNvSpPr txBox="true"/>
              <p:nvPr/>
            </p:nvSpPr>
            <p:spPr>
              <a:xfrm>
                <a:off x="0" y="-47625"/>
                <a:ext cx="859114" cy="192876"/>
              </a:xfrm>
              <a:prstGeom prst="rect">
                <a:avLst/>
              </a:prstGeom>
            </p:spPr>
            <p:txBody>
              <a:bodyPr anchor="ctr" rtlCol="false" tIns="35661" lIns="35661" bIns="35661" rIns="35661"/>
              <a:lstStyle/>
              <a:p>
                <a:pPr algn="ctr">
                  <a:lnSpc>
                    <a:spcPts val="2660"/>
                  </a:lnSpc>
                </a:pPr>
              </a:p>
            </p:txBody>
          </p:sp>
        </p:grpSp>
        <p:sp>
          <p:nvSpPr>
            <p:cNvPr name="TextBox 80" id="80"/>
            <p:cNvSpPr txBox="true"/>
            <p:nvPr/>
          </p:nvSpPr>
          <p:spPr>
            <a:xfrm rot="0">
              <a:off x="113575" y="69314"/>
              <a:ext cx="2825963" cy="329939"/>
            </a:xfrm>
            <a:prstGeom prst="rect">
              <a:avLst/>
            </a:prstGeom>
          </p:spPr>
          <p:txBody>
            <a:bodyPr anchor="t" rtlCol="false" tIns="0" lIns="0" bIns="0" rIns="0">
              <a:spAutoFit/>
            </a:bodyPr>
            <a:lstStyle/>
            <a:p>
              <a:pPr algn="ctr">
                <a:lnSpc>
                  <a:spcPts val="1965"/>
                </a:lnSpc>
                <a:spcBef>
                  <a:spcPct val="0"/>
                </a:spcBef>
              </a:pPr>
              <a:r>
                <a:rPr lang="en-US" sz="1403">
                  <a:solidFill>
                    <a:srgbClr val="FFFFFF"/>
                  </a:solidFill>
                  <a:latin typeface="Poppins"/>
                  <a:ea typeface="Poppins"/>
                  <a:cs typeface="Poppins"/>
                  <a:sym typeface="Poppins"/>
                </a:rPr>
                <a:t>F</a:t>
              </a:r>
              <a:r>
                <a:rPr lang="en-US" sz="1403">
                  <a:solidFill>
                    <a:srgbClr val="FFFFFF"/>
                  </a:solidFill>
                  <a:latin typeface="Poppins"/>
                  <a:ea typeface="Poppins"/>
                  <a:cs typeface="Poppins"/>
                  <a:sym typeface="Poppins"/>
                </a:rPr>
                <a:t>amily</a:t>
              </a:r>
              <a:r>
                <a:rPr lang="en-US" sz="1403">
                  <a:solidFill>
                    <a:srgbClr val="FFFFFF"/>
                  </a:solidFill>
                  <a:latin typeface="Poppins"/>
                  <a:ea typeface="Poppins"/>
                  <a:cs typeface="Poppins"/>
                  <a:sym typeface="Poppins"/>
                </a:rPr>
                <a:t> </a:t>
              </a:r>
              <a:r>
                <a:rPr lang="en-US" sz="1403">
                  <a:solidFill>
                    <a:srgbClr val="FFFFFF"/>
                  </a:solidFill>
                  <a:latin typeface="Poppins"/>
                  <a:ea typeface="Poppins"/>
                  <a:cs typeface="Poppins"/>
                  <a:sym typeface="Poppins"/>
                </a:rPr>
                <a:t>D</a:t>
              </a:r>
              <a:r>
                <a:rPr lang="en-US" sz="1403">
                  <a:solidFill>
                    <a:srgbClr val="FFFFFF"/>
                  </a:solidFill>
                  <a:latin typeface="Poppins"/>
                  <a:ea typeface="Poppins"/>
                  <a:cs typeface="Poppins"/>
                  <a:sym typeface="Poppins"/>
                </a:rPr>
                <a:t>ay</a:t>
              </a:r>
            </a:p>
          </p:txBody>
        </p:sp>
      </p:grpSp>
      <p:grpSp>
        <p:nvGrpSpPr>
          <p:cNvPr name="Group 81" id="81"/>
          <p:cNvGrpSpPr/>
          <p:nvPr/>
        </p:nvGrpSpPr>
        <p:grpSpPr>
          <a:xfrm rot="0">
            <a:off x="7454608" y="8114668"/>
            <a:ext cx="2289835" cy="387144"/>
            <a:chOff x="0" y="0"/>
            <a:chExt cx="3053113" cy="516192"/>
          </a:xfrm>
        </p:grpSpPr>
        <p:grpSp>
          <p:nvGrpSpPr>
            <p:cNvPr name="Group 82" id="82"/>
            <p:cNvGrpSpPr/>
            <p:nvPr/>
          </p:nvGrpSpPr>
          <p:grpSpPr>
            <a:xfrm rot="0">
              <a:off x="0" y="0"/>
              <a:ext cx="3053113" cy="516192"/>
              <a:chOff x="0" y="0"/>
              <a:chExt cx="859114" cy="145251"/>
            </a:xfrm>
          </p:grpSpPr>
          <p:sp>
            <p:nvSpPr>
              <p:cNvPr name="Freeform 83" id="83"/>
              <p:cNvSpPr/>
              <p:nvPr/>
            </p:nvSpPr>
            <p:spPr>
              <a:xfrm flipH="false" flipV="false" rot="0">
                <a:off x="0" y="0"/>
                <a:ext cx="859114" cy="145251"/>
              </a:xfrm>
              <a:custGeom>
                <a:avLst/>
                <a:gdLst/>
                <a:ahLst/>
                <a:cxnLst/>
                <a:rect r="r" b="b" t="t" l="l"/>
                <a:pathLst>
                  <a:path h="145251" w="859114">
                    <a:moveTo>
                      <a:pt x="0" y="0"/>
                    </a:moveTo>
                    <a:lnTo>
                      <a:pt x="859114" y="0"/>
                    </a:lnTo>
                    <a:lnTo>
                      <a:pt x="859114" y="145251"/>
                    </a:lnTo>
                    <a:lnTo>
                      <a:pt x="0" y="145251"/>
                    </a:lnTo>
                    <a:close/>
                  </a:path>
                </a:pathLst>
              </a:custGeom>
              <a:solidFill>
                <a:srgbClr val="064FB8"/>
              </a:solidFill>
            </p:spPr>
          </p:sp>
          <p:sp>
            <p:nvSpPr>
              <p:cNvPr name="TextBox 84" id="84"/>
              <p:cNvSpPr txBox="true"/>
              <p:nvPr/>
            </p:nvSpPr>
            <p:spPr>
              <a:xfrm>
                <a:off x="0" y="-47625"/>
                <a:ext cx="859114" cy="192876"/>
              </a:xfrm>
              <a:prstGeom prst="rect">
                <a:avLst/>
              </a:prstGeom>
            </p:spPr>
            <p:txBody>
              <a:bodyPr anchor="ctr" rtlCol="false" tIns="35661" lIns="35661" bIns="35661" rIns="35661"/>
              <a:lstStyle/>
              <a:p>
                <a:pPr algn="ctr">
                  <a:lnSpc>
                    <a:spcPts val="2660"/>
                  </a:lnSpc>
                </a:pPr>
              </a:p>
            </p:txBody>
          </p:sp>
        </p:grpSp>
        <p:sp>
          <p:nvSpPr>
            <p:cNvPr name="TextBox 85" id="85"/>
            <p:cNvSpPr txBox="true"/>
            <p:nvPr/>
          </p:nvSpPr>
          <p:spPr>
            <a:xfrm rot="0">
              <a:off x="113575" y="69314"/>
              <a:ext cx="2825963" cy="329939"/>
            </a:xfrm>
            <a:prstGeom prst="rect">
              <a:avLst/>
            </a:prstGeom>
          </p:spPr>
          <p:txBody>
            <a:bodyPr anchor="t" rtlCol="false" tIns="0" lIns="0" bIns="0" rIns="0">
              <a:spAutoFit/>
            </a:bodyPr>
            <a:lstStyle/>
            <a:p>
              <a:pPr algn="ctr">
                <a:lnSpc>
                  <a:spcPts val="1965"/>
                </a:lnSpc>
                <a:spcBef>
                  <a:spcPct val="0"/>
                </a:spcBef>
              </a:pPr>
              <a:r>
                <a:rPr lang="en-US" sz="1403">
                  <a:solidFill>
                    <a:srgbClr val="FFFFFF"/>
                  </a:solidFill>
                  <a:latin typeface="Poppins"/>
                  <a:ea typeface="Poppins"/>
                  <a:cs typeface="Poppins"/>
                  <a:sym typeface="Poppins"/>
                </a:rPr>
                <a:t>E</a:t>
              </a:r>
              <a:r>
                <a:rPr lang="en-US" sz="1403">
                  <a:solidFill>
                    <a:srgbClr val="FFFFFF"/>
                  </a:solidFill>
                  <a:latin typeface="Poppins"/>
                  <a:ea typeface="Poppins"/>
                  <a:cs typeface="Poppins"/>
                  <a:sym typeface="Poppins"/>
                </a:rPr>
                <a:t>aster</a:t>
              </a:r>
              <a:r>
                <a:rPr lang="en-US" sz="1403">
                  <a:solidFill>
                    <a:srgbClr val="FFFFFF"/>
                  </a:solidFill>
                  <a:latin typeface="Poppins"/>
                  <a:ea typeface="Poppins"/>
                  <a:cs typeface="Poppins"/>
                  <a:sym typeface="Poppins"/>
                </a:rPr>
                <a:t> Monday</a:t>
              </a:r>
            </a:p>
          </p:txBody>
        </p:sp>
      </p:grpSp>
      <p:grpSp>
        <p:nvGrpSpPr>
          <p:cNvPr name="Group 86" id="86"/>
          <p:cNvGrpSpPr/>
          <p:nvPr/>
        </p:nvGrpSpPr>
        <p:grpSpPr>
          <a:xfrm rot="0">
            <a:off x="7454608" y="8807873"/>
            <a:ext cx="2289835" cy="387144"/>
            <a:chOff x="0" y="0"/>
            <a:chExt cx="3053113" cy="516192"/>
          </a:xfrm>
        </p:grpSpPr>
        <p:grpSp>
          <p:nvGrpSpPr>
            <p:cNvPr name="Group 87" id="87"/>
            <p:cNvGrpSpPr/>
            <p:nvPr/>
          </p:nvGrpSpPr>
          <p:grpSpPr>
            <a:xfrm rot="0">
              <a:off x="0" y="0"/>
              <a:ext cx="3053113" cy="516192"/>
              <a:chOff x="0" y="0"/>
              <a:chExt cx="859114" cy="145251"/>
            </a:xfrm>
          </p:grpSpPr>
          <p:sp>
            <p:nvSpPr>
              <p:cNvPr name="Freeform 88" id="88"/>
              <p:cNvSpPr/>
              <p:nvPr/>
            </p:nvSpPr>
            <p:spPr>
              <a:xfrm flipH="false" flipV="false" rot="0">
                <a:off x="0" y="0"/>
                <a:ext cx="859114" cy="145251"/>
              </a:xfrm>
              <a:custGeom>
                <a:avLst/>
                <a:gdLst/>
                <a:ahLst/>
                <a:cxnLst/>
                <a:rect r="r" b="b" t="t" l="l"/>
                <a:pathLst>
                  <a:path h="145251" w="859114">
                    <a:moveTo>
                      <a:pt x="0" y="0"/>
                    </a:moveTo>
                    <a:lnTo>
                      <a:pt x="859114" y="0"/>
                    </a:lnTo>
                    <a:lnTo>
                      <a:pt x="859114" y="145251"/>
                    </a:lnTo>
                    <a:lnTo>
                      <a:pt x="0" y="145251"/>
                    </a:lnTo>
                    <a:close/>
                  </a:path>
                </a:pathLst>
              </a:custGeom>
              <a:solidFill>
                <a:srgbClr val="064FB8"/>
              </a:solidFill>
            </p:spPr>
          </p:sp>
          <p:sp>
            <p:nvSpPr>
              <p:cNvPr name="TextBox 89" id="89"/>
              <p:cNvSpPr txBox="true"/>
              <p:nvPr/>
            </p:nvSpPr>
            <p:spPr>
              <a:xfrm>
                <a:off x="0" y="-47625"/>
                <a:ext cx="859114" cy="192876"/>
              </a:xfrm>
              <a:prstGeom prst="rect">
                <a:avLst/>
              </a:prstGeom>
            </p:spPr>
            <p:txBody>
              <a:bodyPr anchor="ctr" rtlCol="false" tIns="35661" lIns="35661" bIns="35661" rIns="35661"/>
              <a:lstStyle/>
              <a:p>
                <a:pPr algn="ctr">
                  <a:lnSpc>
                    <a:spcPts val="2660"/>
                  </a:lnSpc>
                </a:pPr>
              </a:p>
            </p:txBody>
          </p:sp>
        </p:grpSp>
        <p:sp>
          <p:nvSpPr>
            <p:cNvPr name="TextBox 90" id="90"/>
            <p:cNvSpPr txBox="true"/>
            <p:nvPr/>
          </p:nvSpPr>
          <p:spPr>
            <a:xfrm rot="0">
              <a:off x="113575" y="69314"/>
              <a:ext cx="2825963" cy="329939"/>
            </a:xfrm>
            <a:prstGeom prst="rect">
              <a:avLst/>
            </a:prstGeom>
          </p:spPr>
          <p:txBody>
            <a:bodyPr anchor="t" rtlCol="false" tIns="0" lIns="0" bIns="0" rIns="0">
              <a:spAutoFit/>
            </a:bodyPr>
            <a:lstStyle/>
            <a:p>
              <a:pPr algn="ctr">
                <a:lnSpc>
                  <a:spcPts val="1965"/>
                </a:lnSpc>
                <a:spcBef>
                  <a:spcPct val="0"/>
                </a:spcBef>
              </a:pPr>
              <a:r>
                <a:rPr lang="en-US" sz="1403">
                  <a:solidFill>
                    <a:srgbClr val="FFFFFF"/>
                  </a:solidFill>
                  <a:latin typeface="Poppins"/>
                  <a:ea typeface="Poppins"/>
                  <a:cs typeface="Poppins"/>
                  <a:sym typeface="Poppins"/>
                </a:rPr>
                <a:t>Mo</a:t>
              </a:r>
              <a:r>
                <a:rPr lang="en-US" sz="1403">
                  <a:solidFill>
                    <a:srgbClr val="FFFFFF"/>
                  </a:solidFill>
                  <a:latin typeface="Poppins"/>
                  <a:ea typeface="Poppins"/>
                  <a:cs typeface="Poppins"/>
                  <a:sym typeface="Poppins"/>
                </a:rPr>
                <a:t>ther’s</a:t>
              </a:r>
              <a:r>
                <a:rPr lang="en-US" sz="1403">
                  <a:solidFill>
                    <a:srgbClr val="FFFFFF"/>
                  </a:solidFill>
                  <a:latin typeface="Poppins"/>
                  <a:ea typeface="Poppins"/>
                  <a:cs typeface="Poppins"/>
                  <a:sym typeface="Poppins"/>
                </a:rPr>
                <a:t> Day</a:t>
              </a:r>
            </a:p>
          </p:txBody>
        </p:sp>
      </p:grpSp>
      <p:grpSp>
        <p:nvGrpSpPr>
          <p:cNvPr name="Group 91" id="91"/>
          <p:cNvGrpSpPr/>
          <p:nvPr/>
        </p:nvGrpSpPr>
        <p:grpSpPr>
          <a:xfrm rot="0">
            <a:off x="7454608" y="9501078"/>
            <a:ext cx="2289835" cy="387144"/>
            <a:chOff x="0" y="0"/>
            <a:chExt cx="3053113" cy="516192"/>
          </a:xfrm>
        </p:grpSpPr>
        <p:grpSp>
          <p:nvGrpSpPr>
            <p:cNvPr name="Group 92" id="92"/>
            <p:cNvGrpSpPr/>
            <p:nvPr/>
          </p:nvGrpSpPr>
          <p:grpSpPr>
            <a:xfrm rot="0">
              <a:off x="0" y="0"/>
              <a:ext cx="3053113" cy="516192"/>
              <a:chOff x="0" y="0"/>
              <a:chExt cx="859114" cy="145251"/>
            </a:xfrm>
          </p:grpSpPr>
          <p:sp>
            <p:nvSpPr>
              <p:cNvPr name="Freeform 93" id="93"/>
              <p:cNvSpPr/>
              <p:nvPr/>
            </p:nvSpPr>
            <p:spPr>
              <a:xfrm flipH="false" flipV="false" rot="0">
                <a:off x="0" y="0"/>
                <a:ext cx="859114" cy="145251"/>
              </a:xfrm>
              <a:custGeom>
                <a:avLst/>
                <a:gdLst/>
                <a:ahLst/>
                <a:cxnLst/>
                <a:rect r="r" b="b" t="t" l="l"/>
                <a:pathLst>
                  <a:path h="145251" w="859114">
                    <a:moveTo>
                      <a:pt x="0" y="0"/>
                    </a:moveTo>
                    <a:lnTo>
                      <a:pt x="859114" y="0"/>
                    </a:lnTo>
                    <a:lnTo>
                      <a:pt x="859114" y="145251"/>
                    </a:lnTo>
                    <a:lnTo>
                      <a:pt x="0" y="145251"/>
                    </a:lnTo>
                    <a:close/>
                  </a:path>
                </a:pathLst>
              </a:custGeom>
              <a:solidFill>
                <a:srgbClr val="064FB8"/>
              </a:solidFill>
            </p:spPr>
          </p:sp>
          <p:sp>
            <p:nvSpPr>
              <p:cNvPr name="TextBox 94" id="94"/>
              <p:cNvSpPr txBox="true"/>
              <p:nvPr/>
            </p:nvSpPr>
            <p:spPr>
              <a:xfrm>
                <a:off x="0" y="-47625"/>
                <a:ext cx="859114" cy="192876"/>
              </a:xfrm>
              <a:prstGeom prst="rect">
                <a:avLst/>
              </a:prstGeom>
            </p:spPr>
            <p:txBody>
              <a:bodyPr anchor="ctr" rtlCol="false" tIns="35661" lIns="35661" bIns="35661" rIns="35661"/>
              <a:lstStyle/>
              <a:p>
                <a:pPr algn="ctr">
                  <a:lnSpc>
                    <a:spcPts val="2660"/>
                  </a:lnSpc>
                </a:pPr>
              </a:p>
            </p:txBody>
          </p:sp>
        </p:grpSp>
        <p:sp>
          <p:nvSpPr>
            <p:cNvPr name="TextBox 95" id="95"/>
            <p:cNvSpPr txBox="true"/>
            <p:nvPr/>
          </p:nvSpPr>
          <p:spPr>
            <a:xfrm rot="0">
              <a:off x="113575" y="69314"/>
              <a:ext cx="2825963" cy="329939"/>
            </a:xfrm>
            <a:prstGeom prst="rect">
              <a:avLst/>
            </a:prstGeom>
          </p:spPr>
          <p:txBody>
            <a:bodyPr anchor="t" rtlCol="false" tIns="0" lIns="0" bIns="0" rIns="0">
              <a:spAutoFit/>
            </a:bodyPr>
            <a:lstStyle/>
            <a:p>
              <a:pPr algn="ctr">
                <a:lnSpc>
                  <a:spcPts val="1965"/>
                </a:lnSpc>
                <a:spcBef>
                  <a:spcPct val="0"/>
                </a:spcBef>
              </a:pPr>
              <a:r>
                <a:rPr lang="en-US" sz="1403">
                  <a:solidFill>
                    <a:srgbClr val="FFFFFF"/>
                  </a:solidFill>
                  <a:latin typeface="Poppins"/>
                  <a:ea typeface="Poppins"/>
                  <a:cs typeface="Poppins"/>
                  <a:sym typeface="Poppins"/>
                </a:rPr>
                <a:t>Vic</a:t>
              </a:r>
              <a:r>
                <a:rPr lang="en-US" sz="1403">
                  <a:solidFill>
                    <a:srgbClr val="FFFFFF"/>
                  </a:solidFill>
                  <a:latin typeface="Poppins"/>
                  <a:ea typeface="Poppins"/>
                  <a:cs typeface="Poppins"/>
                  <a:sym typeface="Poppins"/>
                </a:rPr>
                <a:t>toria</a:t>
              </a:r>
              <a:r>
                <a:rPr lang="en-US" sz="1403">
                  <a:solidFill>
                    <a:srgbClr val="FFFFFF"/>
                  </a:solidFill>
                  <a:latin typeface="Poppins"/>
                  <a:ea typeface="Poppins"/>
                  <a:cs typeface="Poppins"/>
                  <a:sym typeface="Poppins"/>
                </a:rPr>
                <a:t> Day</a:t>
              </a:r>
            </a:p>
          </p:txBody>
        </p:sp>
      </p:grpSp>
      <p:sp>
        <p:nvSpPr>
          <p:cNvPr name="TextBox 96" id="96"/>
          <p:cNvSpPr txBox="true"/>
          <p:nvPr/>
        </p:nvSpPr>
        <p:spPr>
          <a:xfrm rot="0">
            <a:off x="3162504" y="7389602"/>
            <a:ext cx="3512118" cy="459518"/>
          </a:xfrm>
          <a:prstGeom prst="rect">
            <a:avLst/>
          </a:prstGeom>
        </p:spPr>
        <p:txBody>
          <a:bodyPr anchor="t" rtlCol="false" tIns="0" lIns="0" bIns="0" rIns="0">
            <a:spAutoFit/>
          </a:bodyPr>
          <a:lstStyle/>
          <a:p>
            <a:pPr algn="ctr">
              <a:lnSpc>
                <a:spcPts val="3547"/>
              </a:lnSpc>
              <a:spcBef>
                <a:spcPct val="0"/>
              </a:spcBef>
            </a:pPr>
            <a:r>
              <a:rPr lang="en-US" b="true" sz="2533">
                <a:solidFill>
                  <a:srgbClr val="FFFFFF"/>
                </a:solidFill>
                <a:latin typeface="Poppins Bold"/>
                <a:ea typeface="Poppins Bold"/>
                <a:cs typeface="Poppins Bold"/>
                <a:sym typeface="Poppins Bold"/>
              </a:rPr>
              <a:t>EntertainmentSmall</a:t>
            </a:r>
          </a:p>
        </p:txBody>
      </p:sp>
      <p:sp>
        <p:nvSpPr>
          <p:cNvPr name="TextBox 97" id="97"/>
          <p:cNvSpPr txBox="true"/>
          <p:nvPr/>
        </p:nvSpPr>
        <p:spPr>
          <a:xfrm rot="0">
            <a:off x="2680797" y="153034"/>
            <a:ext cx="13243799"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TOP-SELLING PRODUCT CATEGORIES DURING HOLIDAYS</a:t>
            </a:r>
          </a:p>
        </p:txBody>
      </p:sp>
      <p:sp>
        <p:nvSpPr>
          <p:cNvPr name="AutoShape 98" id="98"/>
          <p:cNvSpPr/>
          <p:nvPr/>
        </p:nvSpPr>
        <p:spPr>
          <a:xfrm flipV="true">
            <a:off x="2376010" y="5622238"/>
            <a:ext cx="2561603" cy="0"/>
          </a:xfrm>
          <a:prstGeom prst="line">
            <a:avLst/>
          </a:prstGeom>
          <a:ln cap="flat" w="38100">
            <a:solidFill>
              <a:srgbClr val="000000"/>
            </a:solidFill>
            <a:prstDash val="solid"/>
            <a:headEnd type="none" len="sm" w="sm"/>
            <a:tailEnd type="none" len="sm" w="sm"/>
          </a:ln>
        </p:spPr>
      </p:sp>
      <p:sp>
        <p:nvSpPr>
          <p:cNvPr name="AutoShape 99" id="99"/>
          <p:cNvSpPr/>
          <p:nvPr/>
        </p:nvSpPr>
        <p:spPr>
          <a:xfrm flipV="true">
            <a:off x="2382519" y="6207917"/>
            <a:ext cx="2536045" cy="0"/>
          </a:xfrm>
          <a:prstGeom prst="line">
            <a:avLst/>
          </a:prstGeom>
          <a:ln cap="flat" w="38100">
            <a:solidFill>
              <a:srgbClr val="000000"/>
            </a:solidFill>
            <a:prstDash val="solid"/>
            <a:headEnd type="none" len="sm" w="sm"/>
            <a:tailEnd type="none" len="sm" w="sm"/>
          </a:ln>
        </p:spPr>
      </p:sp>
      <p:sp>
        <p:nvSpPr>
          <p:cNvPr name="AutoShape 100" id="100"/>
          <p:cNvSpPr/>
          <p:nvPr/>
        </p:nvSpPr>
        <p:spPr>
          <a:xfrm flipV="true">
            <a:off x="2376010" y="6793595"/>
            <a:ext cx="2542553" cy="0"/>
          </a:xfrm>
          <a:prstGeom prst="line">
            <a:avLst/>
          </a:prstGeom>
          <a:ln cap="flat" w="38100">
            <a:solidFill>
              <a:srgbClr val="000000"/>
            </a:solidFill>
            <a:prstDash val="solid"/>
            <a:headEnd type="none" len="sm" w="sm"/>
            <a:tailEnd type="none" len="sm" w="sm"/>
          </a:ln>
        </p:spPr>
      </p:sp>
      <p:sp>
        <p:nvSpPr>
          <p:cNvPr name="AutoShape 101" id="101"/>
          <p:cNvSpPr/>
          <p:nvPr/>
        </p:nvSpPr>
        <p:spPr>
          <a:xfrm>
            <a:off x="2376010" y="7379274"/>
            <a:ext cx="786494" cy="0"/>
          </a:xfrm>
          <a:prstGeom prst="line">
            <a:avLst/>
          </a:prstGeom>
          <a:ln cap="flat" w="38100">
            <a:solidFill>
              <a:srgbClr val="000000"/>
            </a:solidFill>
            <a:prstDash val="solid"/>
            <a:headEnd type="none" len="sm" w="sm"/>
            <a:tailEnd type="none" len="sm" w="sm"/>
          </a:ln>
        </p:spPr>
      </p:sp>
      <p:sp>
        <p:nvSpPr>
          <p:cNvPr name="AutoShape 102" id="102"/>
          <p:cNvSpPr/>
          <p:nvPr/>
        </p:nvSpPr>
        <p:spPr>
          <a:xfrm>
            <a:off x="2376010" y="7964953"/>
            <a:ext cx="786494" cy="0"/>
          </a:xfrm>
          <a:prstGeom prst="line">
            <a:avLst/>
          </a:prstGeom>
          <a:ln cap="flat" w="38100">
            <a:solidFill>
              <a:srgbClr val="000000"/>
            </a:solidFill>
            <a:prstDash val="solid"/>
            <a:headEnd type="none" len="sm" w="sm"/>
            <a:tailEnd type="none" len="sm" w="sm"/>
          </a:ln>
        </p:spPr>
      </p:sp>
      <p:sp>
        <p:nvSpPr>
          <p:cNvPr name="AutoShape 103" id="103"/>
          <p:cNvSpPr/>
          <p:nvPr/>
        </p:nvSpPr>
        <p:spPr>
          <a:xfrm>
            <a:off x="2395536" y="8550631"/>
            <a:ext cx="2523027" cy="0"/>
          </a:xfrm>
          <a:prstGeom prst="line">
            <a:avLst/>
          </a:prstGeom>
          <a:ln cap="flat" w="38100">
            <a:solidFill>
              <a:srgbClr val="000000"/>
            </a:solidFill>
            <a:prstDash val="solid"/>
            <a:headEnd type="none" len="sm" w="sm"/>
            <a:tailEnd type="none" len="sm" w="sm"/>
          </a:ln>
        </p:spPr>
      </p:sp>
      <p:sp>
        <p:nvSpPr>
          <p:cNvPr name="AutoShape 104" id="104"/>
          <p:cNvSpPr/>
          <p:nvPr/>
        </p:nvSpPr>
        <p:spPr>
          <a:xfrm>
            <a:off x="2463491" y="9136310"/>
            <a:ext cx="2455072" cy="0"/>
          </a:xfrm>
          <a:prstGeom prst="line">
            <a:avLst/>
          </a:prstGeom>
          <a:ln cap="flat" w="38100">
            <a:solidFill>
              <a:srgbClr val="000000"/>
            </a:solidFill>
            <a:prstDash val="solid"/>
            <a:headEnd type="none" len="sm" w="sm"/>
            <a:tailEnd type="none" len="sm" w="sm"/>
          </a:ln>
        </p:spPr>
      </p:sp>
      <p:sp>
        <p:nvSpPr>
          <p:cNvPr name="AutoShape 105" id="105"/>
          <p:cNvSpPr/>
          <p:nvPr/>
        </p:nvSpPr>
        <p:spPr>
          <a:xfrm>
            <a:off x="2436112" y="9717335"/>
            <a:ext cx="2501501" cy="0"/>
          </a:xfrm>
          <a:prstGeom prst="line">
            <a:avLst/>
          </a:prstGeom>
          <a:ln cap="flat" w="38100">
            <a:solidFill>
              <a:srgbClr val="000000"/>
            </a:solidFill>
            <a:prstDash val="solid"/>
            <a:headEnd type="none" len="sm" w="sm"/>
            <a:tailEnd type="none" len="sm" w="sm"/>
          </a:ln>
        </p:spPr>
      </p:sp>
      <p:sp>
        <p:nvSpPr>
          <p:cNvPr name="AutoShape 106" id="106"/>
          <p:cNvSpPr/>
          <p:nvPr/>
        </p:nvSpPr>
        <p:spPr>
          <a:xfrm>
            <a:off x="4937613" y="5544945"/>
            <a:ext cx="2516995" cy="0"/>
          </a:xfrm>
          <a:prstGeom prst="line">
            <a:avLst/>
          </a:prstGeom>
          <a:ln cap="flat" w="38100">
            <a:solidFill>
              <a:srgbClr val="000000"/>
            </a:solidFill>
            <a:prstDash val="solid"/>
            <a:headEnd type="none" len="sm" w="sm"/>
            <a:tailEnd type="none" len="sm" w="sm"/>
          </a:ln>
        </p:spPr>
      </p:sp>
      <p:sp>
        <p:nvSpPr>
          <p:cNvPr name="AutoShape 107" id="107"/>
          <p:cNvSpPr/>
          <p:nvPr/>
        </p:nvSpPr>
        <p:spPr>
          <a:xfrm>
            <a:off x="4937613" y="6140149"/>
            <a:ext cx="2516995" cy="0"/>
          </a:xfrm>
          <a:prstGeom prst="line">
            <a:avLst/>
          </a:prstGeom>
          <a:ln cap="flat" w="38100">
            <a:solidFill>
              <a:srgbClr val="000000"/>
            </a:solidFill>
            <a:prstDash val="solid"/>
            <a:headEnd type="none" len="sm" w="sm"/>
            <a:tailEnd type="none" len="sm" w="sm"/>
          </a:ln>
        </p:spPr>
      </p:sp>
      <p:sp>
        <p:nvSpPr>
          <p:cNvPr name="AutoShape 108" id="108"/>
          <p:cNvSpPr/>
          <p:nvPr/>
        </p:nvSpPr>
        <p:spPr>
          <a:xfrm>
            <a:off x="4937613" y="6801012"/>
            <a:ext cx="2516995" cy="0"/>
          </a:xfrm>
          <a:prstGeom prst="line">
            <a:avLst/>
          </a:prstGeom>
          <a:ln cap="flat" w="38100">
            <a:solidFill>
              <a:srgbClr val="000000"/>
            </a:solidFill>
            <a:prstDash val="solid"/>
            <a:headEnd type="none" len="sm" w="sm"/>
            <a:tailEnd type="none" len="sm" w="sm"/>
          </a:ln>
        </p:spPr>
      </p:sp>
      <p:sp>
        <p:nvSpPr>
          <p:cNvPr name="AutoShape 109" id="109"/>
          <p:cNvSpPr/>
          <p:nvPr/>
        </p:nvSpPr>
        <p:spPr>
          <a:xfrm>
            <a:off x="6674622" y="7458237"/>
            <a:ext cx="787423" cy="0"/>
          </a:xfrm>
          <a:prstGeom prst="line">
            <a:avLst/>
          </a:prstGeom>
          <a:ln cap="flat" w="38100">
            <a:solidFill>
              <a:srgbClr val="000000"/>
            </a:solidFill>
            <a:prstDash val="solid"/>
            <a:headEnd type="none" len="sm" w="sm"/>
            <a:tailEnd type="none" len="sm" w="sm"/>
          </a:ln>
        </p:spPr>
      </p:sp>
      <p:sp>
        <p:nvSpPr>
          <p:cNvPr name="AutoShape 110" id="110"/>
          <p:cNvSpPr/>
          <p:nvPr/>
        </p:nvSpPr>
        <p:spPr>
          <a:xfrm>
            <a:off x="4937613" y="8245371"/>
            <a:ext cx="2516995" cy="0"/>
          </a:xfrm>
          <a:prstGeom prst="line">
            <a:avLst/>
          </a:prstGeom>
          <a:ln cap="flat" w="38100">
            <a:solidFill>
              <a:srgbClr val="000000"/>
            </a:solidFill>
            <a:prstDash val="solid"/>
            <a:headEnd type="none" len="sm" w="sm"/>
            <a:tailEnd type="none" len="sm" w="sm"/>
          </a:ln>
        </p:spPr>
      </p:sp>
      <p:sp>
        <p:nvSpPr>
          <p:cNvPr name="AutoShape 111" id="111"/>
          <p:cNvSpPr/>
          <p:nvPr/>
        </p:nvSpPr>
        <p:spPr>
          <a:xfrm flipV="true">
            <a:off x="4937613" y="8873225"/>
            <a:ext cx="2516995" cy="0"/>
          </a:xfrm>
          <a:prstGeom prst="line">
            <a:avLst/>
          </a:prstGeom>
          <a:ln cap="flat" w="38100">
            <a:solidFill>
              <a:srgbClr val="000000"/>
            </a:solidFill>
            <a:prstDash val="solid"/>
            <a:headEnd type="none" len="sm" w="sm"/>
            <a:tailEnd type="none" len="sm" w="sm"/>
          </a:ln>
        </p:spPr>
      </p:sp>
      <p:sp>
        <p:nvSpPr>
          <p:cNvPr name="AutoShape 112" id="112"/>
          <p:cNvSpPr/>
          <p:nvPr/>
        </p:nvSpPr>
        <p:spPr>
          <a:xfrm>
            <a:off x="4937613" y="9713700"/>
            <a:ext cx="2516995"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6200"/>
            <a:ext cx="10931568" cy="5554147"/>
          </a:xfrm>
          <a:custGeom>
            <a:avLst/>
            <a:gdLst/>
            <a:ahLst/>
            <a:cxnLst/>
            <a:rect r="r" b="b" t="t" l="l"/>
            <a:pathLst>
              <a:path h="5554147" w="10931568">
                <a:moveTo>
                  <a:pt x="0" y="0"/>
                </a:moveTo>
                <a:lnTo>
                  <a:pt x="10931568" y="0"/>
                </a:lnTo>
                <a:lnTo>
                  <a:pt x="10931568" y="5554147"/>
                </a:lnTo>
                <a:lnTo>
                  <a:pt x="0" y="5554147"/>
                </a:lnTo>
                <a:lnTo>
                  <a:pt x="0" y="0"/>
                </a:lnTo>
                <a:close/>
              </a:path>
            </a:pathLst>
          </a:custGeom>
          <a:blipFill>
            <a:blip r:embed="rId2"/>
            <a:stretch>
              <a:fillRect l="-1582" t="0" r="-1582" b="0"/>
            </a:stretch>
          </a:blipFill>
        </p:spPr>
      </p:sp>
      <p:graphicFrame>
        <p:nvGraphicFramePr>
          <p:cNvPr name="Table 3" id="3"/>
          <p:cNvGraphicFramePr>
            <a:graphicFrameLocks noGrp="true"/>
          </p:cNvGraphicFramePr>
          <p:nvPr/>
        </p:nvGraphicFramePr>
        <p:xfrm>
          <a:off x="11221828" y="38100"/>
          <a:ext cx="6516715" cy="10210800"/>
        </p:xfrm>
        <a:graphic>
          <a:graphicData uri="http://schemas.openxmlformats.org/drawingml/2006/table">
            <a:tbl>
              <a:tblPr/>
              <a:tblGrid>
                <a:gridCol w="3144118"/>
                <a:gridCol w="3372596"/>
              </a:tblGrid>
              <a:tr h="730716">
                <a:tc>
                  <a:txBody>
                    <a:bodyPr anchor="t" rtlCol="false"/>
                    <a:lstStyle/>
                    <a:p>
                      <a:pPr algn="l">
                        <a:lnSpc>
                          <a:spcPts val="2800"/>
                        </a:lnSpc>
                        <a:defRPr/>
                      </a:pPr>
                      <a:r>
                        <a:rPr lang="en-US" sz="2000">
                          <a:solidFill>
                            <a:srgbClr val="000000"/>
                          </a:solidFill>
                          <a:latin typeface="Canva Sans"/>
                          <a:ea typeface="Canva Sans"/>
                          <a:cs typeface="Canva Sans"/>
                          <a:sym typeface="Canva Sans"/>
                        </a:rPr>
                        <a:t> (18-19th July)</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EntertainmentSmall </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0716">
                <a:tc>
                  <a:txBody>
                    <a:bodyPr anchor="t" rtlCol="false"/>
                    <a:lstStyle/>
                    <a:p>
                      <a:pPr algn="l">
                        <a:lnSpc>
                          <a:spcPts val="2800"/>
                        </a:lnSpc>
                        <a:defRPr/>
                      </a:pPr>
                      <a:r>
                        <a:rPr lang="en-US" sz="2000">
                          <a:solidFill>
                            <a:srgbClr val="000000"/>
                          </a:solidFill>
                          <a:latin typeface="Canva Sans"/>
                          <a:ea typeface="Canva Sans"/>
                          <a:cs typeface="Canva Sans"/>
                          <a:sym typeface="Canva Sans"/>
                        </a:rPr>
                        <a:t>(15-17th Aug)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EntertainmentSmall </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0716">
                <a:tc>
                  <a:txBody>
                    <a:bodyPr anchor="t" rtlCol="false"/>
                    <a:lstStyle/>
                    <a:p>
                      <a:pPr algn="l">
                        <a:lnSpc>
                          <a:spcPts val="2800"/>
                        </a:lnSpc>
                        <a:defRPr/>
                      </a:pPr>
                      <a:r>
                        <a:rPr lang="en-US" sz="2000">
                          <a:solidFill>
                            <a:srgbClr val="000000"/>
                          </a:solidFill>
                          <a:latin typeface="Canva Sans"/>
                          <a:ea typeface="Canva Sans"/>
                          <a:cs typeface="Canva Sans"/>
                          <a:sym typeface="Canva Sans"/>
                        </a:rPr>
                        <a:t>(28-30th Aug)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Camera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86460">
                <a:tc>
                  <a:txBody>
                    <a:bodyPr anchor="t" rtlCol="false"/>
                    <a:lstStyle/>
                    <a:p>
                      <a:pPr algn="l">
                        <a:lnSpc>
                          <a:spcPts val="2800"/>
                        </a:lnSpc>
                        <a:defRPr/>
                      </a:pPr>
                      <a:r>
                        <a:rPr lang="en-US" sz="2000">
                          <a:solidFill>
                            <a:srgbClr val="000000"/>
                          </a:solidFill>
                          <a:latin typeface="Canva Sans"/>
                          <a:ea typeface="Canva Sans"/>
                          <a:cs typeface="Canva Sans"/>
                          <a:sym typeface="Canva Sans"/>
                        </a:rPr>
                        <a:t> (15-17th Oct)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EntertainmentSmall  &amp; Camera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0716">
                <a:tc>
                  <a:txBody>
                    <a:bodyPr anchor="t" rtlCol="false"/>
                    <a:lstStyle/>
                    <a:p>
                      <a:pPr algn="l">
                        <a:lnSpc>
                          <a:spcPts val="2800"/>
                        </a:lnSpc>
                        <a:defRPr/>
                      </a:pPr>
                      <a:r>
                        <a:rPr lang="en-US" sz="2000">
                          <a:solidFill>
                            <a:srgbClr val="000000"/>
                          </a:solidFill>
                          <a:latin typeface="Canva Sans"/>
                          <a:ea typeface="Canva Sans"/>
                          <a:cs typeface="Canva Sans"/>
                          <a:sym typeface="Canva Sans"/>
                        </a:rPr>
                        <a:t> (7-14th Nov)</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Camera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0716">
                <a:tc>
                  <a:txBody>
                    <a:bodyPr anchor="t" rtlCol="false"/>
                    <a:lstStyle/>
                    <a:p>
                      <a:pPr algn="l">
                        <a:lnSpc>
                          <a:spcPts val="2800"/>
                        </a:lnSpc>
                        <a:defRPr/>
                      </a:pPr>
                      <a:r>
                        <a:rPr lang="en-US" sz="2000">
                          <a:solidFill>
                            <a:srgbClr val="000000"/>
                          </a:solidFill>
                          <a:latin typeface="Canva Sans"/>
                          <a:ea typeface="Canva Sans"/>
                          <a:cs typeface="Canva Sans"/>
                          <a:sym typeface="Canva Sans"/>
                        </a:rPr>
                        <a:t>(25 - 31th) Dec</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EntertainmentSmall </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0716">
                <a:tc>
                  <a:txBody>
                    <a:bodyPr anchor="t" rtlCol="false"/>
                    <a:lstStyle/>
                    <a:p>
                      <a:pPr algn="l">
                        <a:lnSpc>
                          <a:spcPts val="2800"/>
                        </a:lnSpc>
                        <a:defRPr/>
                      </a:pPr>
                      <a:r>
                        <a:rPr lang="en-US" sz="2000">
                          <a:solidFill>
                            <a:srgbClr val="000000"/>
                          </a:solidFill>
                          <a:latin typeface="Canva Sans"/>
                          <a:ea typeface="Canva Sans"/>
                          <a:cs typeface="Canva Sans"/>
                          <a:sym typeface="Canva Sans"/>
                        </a:rPr>
                        <a:t>(1st - 3rd) Jan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EntertainmentSmall </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0716">
                <a:tc>
                  <a:txBody>
                    <a:bodyPr anchor="t" rtlCol="false"/>
                    <a:lstStyle/>
                    <a:p>
                      <a:pPr algn="l">
                        <a:lnSpc>
                          <a:spcPts val="2800"/>
                        </a:lnSpc>
                        <a:defRPr/>
                      </a:pPr>
                      <a:r>
                        <a:rPr lang="en-US" sz="2000">
                          <a:solidFill>
                            <a:srgbClr val="000000"/>
                          </a:solidFill>
                          <a:latin typeface="Canva Sans"/>
                          <a:ea typeface="Canva Sans"/>
                          <a:cs typeface="Canva Sans"/>
                          <a:sym typeface="Canva Sans"/>
                        </a:rPr>
                        <a:t>(20-22) Jan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Camera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0716">
                <a:tc>
                  <a:txBody>
                    <a:bodyPr anchor="t" rtlCol="false"/>
                    <a:lstStyle/>
                    <a:p>
                      <a:pPr algn="l">
                        <a:lnSpc>
                          <a:spcPts val="2800"/>
                        </a:lnSpc>
                        <a:defRPr/>
                      </a:pPr>
                      <a:r>
                        <a:rPr lang="en-US" sz="2000">
                          <a:solidFill>
                            <a:srgbClr val="000000"/>
                          </a:solidFill>
                          <a:latin typeface="Canva Sans"/>
                          <a:ea typeface="Canva Sans"/>
                          <a:cs typeface="Canva Sans"/>
                          <a:sym typeface="Canva Sans"/>
                        </a:rPr>
                        <a:t>(1-2 Feb)</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EntertainmentSmall </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86460">
                <a:tc>
                  <a:txBody>
                    <a:bodyPr anchor="t" rtlCol="false"/>
                    <a:lstStyle/>
                    <a:p>
                      <a:pPr algn="l">
                        <a:lnSpc>
                          <a:spcPts val="2800"/>
                        </a:lnSpc>
                        <a:defRPr/>
                      </a:pPr>
                      <a:r>
                        <a:rPr lang="en-US" sz="2000">
                          <a:solidFill>
                            <a:srgbClr val="000000"/>
                          </a:solidFill>
                          <a:latin typeface="Canva Sans"/>
                          <a:ea typeface="Canva Sans"/>
                          <a:cs typeface="Canva Sans"/>
                          <a:sym typeface="Canva Sans"/>
                        </a:rPr>
                        <a:t>(14-15 Feb)</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EntertainmentSmall  &amp; Camera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0716">
                <a:tc>
                  <a:txBody>
                    <a:bodyPr anchor="t" rtlCol="false"/>
                    <a:lstStyle/>
                    <a:p>
                      <a:pPr algn="l">
                        <a:lnSpc>
                          <a:spcPts val="2800"/>
                        </a:lnSpc>
                        <a:defRPr/>
                      </a:pPr>
                      <a:r>
                        <a:rPr lang="en-US" sz="2000">
                          <a:solidFill>
                            <a:srgbClr val="000000"/>
                          </a:solidFill>
                          <a:latin typeface="Canva Sans"/>
                          <a:ea typeface="Canva Sans"/>
                          <a:cs typeface="Canva Sans"/>
                          <a:sym typeface="Canva Sans"/>
                        </a:rPr>
                        <a:t>(20-21 Feb)</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Camera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0716">
                <a:tc>
                  <a:txBody>
                    <a:bodyPr anchor="t" rtlCol="false"/>
                    <a:lstStyle/>
                    <a:p>
                      <a:pPr algn="l">
                        <a:lnSpc>
                          <a:spcPts val="2800"/>
                        </a:lnSpc>
                        <a:defRPr/>
                      </a:pPr>
                      <a:r>
                        <a:rPr lang="en-US" sz="2000">
                          <a:solidFill>
                            <a:srgbClr val="000000"/>
                          </a:solidFill>
                          <a:latin typeface="Canva Sans"/>
                          <a:ea typeface="Canva Sans"/>
                          <a:cs typeface="Canva Sans"/>
                          <a:sym typeface="Canva Sans"/>
                        </a:rPr>
                        <a:t>(7-9 Mar)</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Camera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0716">
                <a:tc>
                  <a:txBody>
                    <a:bodyPr anchor="t" rtlCol="false"/>
                    <a:lstStyle/>
                    <a:p>
                      <a:pPr algn="l">
                        <a:lnSpc>
                          <a:spcPts val="2800"/>
                        </a:lnSpc>
                        <a:defRPr/>
                      </a:pPr>
                      <a:r>
                        <a:rPr lang="en-US" sz="2000">
                          <a:solidFill>
                            <a:srgbClr val="000000"/>
                          </a:solidFill>
                          <a:latin typeface="Canva Sans"/>
                          <a:ea typeface="Canva Sans"/>
                          <a:cs typeface="Canva Sans"/>
                          <a:sym typeface="Canva Sans"/>
                        </a:rPr>
                        <a:t>(25-27 May)</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Canva Sans"/>
                          <a:ea typeface="Canva Sans"/>
                          <a:cs typeface="Canva Sans"/>
                          <a:sym typeface="Canva Sans"/>
                        </a:rPr>
                        <a:t>Camera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pSp>
        <p:nvGrpSpPr>
          <p:cNvPr name="Group 4" id="4"/>
          <p:cNvGrpSpPr/>
          <p:nvPr/>
        </p:nvGrpSpPr>
        <p:grpSpPr>
          <a:xfrm rot="0">
            <a:off x="280044" y="6264826"/>
            <a:ext cx="10651524" cy="3532490"/>
            <a:chOff x="0" y="0"/>
            <a:chExt cx="2805340" cy="930368"/>
          </a:xfrm>
        </p:grpSpPr>
        <p:sp>
          <p:nvSpPr>
            <p:cNvPr name="Freeform 5" id="5"/>
            <p:cNvSpPr/>
            <p:nvPr/>
          </p:nvSpPr>
          <p:spPr>
            <a:xfrm flipH="false" flipV="false" rot="0">
              <a:off x="0" y="0"/>
              <a:ext cx="2805340" cy="930368"/>
            </a:xfrm>
            <a:custGeom>
              <a:avLst/>
              <a:gdLst/>
              <a:ahLst/>
              <a:cxnLst/>
              <a:rect r="r" b="b" t="t" l="l"/>
              <a:pathLst>
                <a:path h="930368" w="2805340">
                  <a:moveTo>
                    <a:pt x="37069" y="0"/>
                  </a:moveTo>
                  <a:lnTo>
                    <a:pt x="2768271" y="0"/>
                  </a:lnTo>
                  <a:cubicBezTo>
                    <a:pt x="2788743" y="0"/>
                    <a:pt x="2805340" y="16596"/>
                    <a:pt x="2805340" y="37069"/>
                  </a:cubicBezTo>
                  <a:lnTo>
                    <a:pt x="2805340" y="893299"/>
                  </a:lnTo>
                  <a:cubicBezTo>
                    <a:pt x="2805340" y="903130"/>
                    <a:pt x="2801434" y="912559"/>
                    <a:pt x="2794483" y="919511"/>
                  </a:cubicBezTo>
                  <a:cubicBezTo>
                    <a:pt x="2787531" y="926462"/>
                    <a:pt x="2778102" y="930368"/>
                    <a:pt x="2768271" y="930368"/>
                  </a:cubicBezTo>
                  <a:lnTo>
                    <a:pt x="37069" y="930368"/>
                  </a:lnTo>
                  <a:cubicBezTo>
                    <a:pt x="27237" y="930368"/>
                    <a:pt x="17809" y="926462"/>
                    <a:pt x="10857" y="919511"/>
                  </a:cubicBezTo>
                  <a:cubicBezTo>
                    <a:pt x="3905" y="912559"/>
                    <a:pt x="0" y="903130"/>
                    <a:pt x="0" y="893299"/>
                  </a:cubicBezTo>
                  <a:lnTo>
                    <a:pt x="0" y="37069"/>
                  </a:lnTo>
                  <a:cubicBezTo>
                    <a:pt x="0" y="27237"/>
                    <a:pt x="3905" y="17809"/>
                    <a:pt x="10857" y="10857"/>
                  </a:cubicBezTo>
                  <a:cubicBezTo>
                    <a:pt x="17809" y="3905"/>
                    <a:pt x="27237" y="0"/>
                    <a:pt x="37069" y="0"/>
                  </a:cubicBezTo>
                  <a:close/>
                </a:path>
              </a:pathLst>
            </a:custGeom>
            <a:solidFill>
              <a:srgbClr val="FDFDFD"/>
            </a:solidFill>
            <a:ln w="38100" cap="rnd">
              <a:solidFill>
                <a:srgbClr val="2C92D5"/>
              </a:solidFill>
              <a:prstDash val="sysDot"/>
              <a:round/>
            </a:ln>
          </p:spPr>
        </p:sp>
        <p:sp>
          <p:nvSpPr>
            <p:cNvPr name="TextBox 6" id="6"/>
            <p:cNvSpPr txBox="true"/>
            <p:nvPr/>
          </p:nvSpPr>
          <p:spPr>
            <a:xfrm>
              <a:off x="0" y="-57150"/>
              <a:ext cx="2805340" cy="987518"/>
            </a:xfrm>
            <a:prstGeom prst="rect">
              <a:avLst/>
            </a:prstGeom>
          </p:spPr>
          <p:txBody>
            <a:bodyPr anchor="ctr" rtlCol="false" tIns="50800" lIns="50800" bIns="50800" rIns="50800"/>
            <a:lstStyle/>
            <a:p>
              <a:pPr algn="ctr">
                <a:lnSpc>
                  <a:spcPts val="3220"/>
                </a:lnSpc>
              </a:pPr>
            </a:p>
          </p:txBody>
        </p:sp>
      </p:grpSp>
      <p:sp>
        <p:nvSpPr>
          <p:cNvPr name="TextBox 7" id="7"/>
          <p:cNvSpPr txBox="true"/>
          <p:nvPr/>
        </p:nvSpPr>
        <p:spPr>
          <a:xfrm rot="0">
            <a:off x="517659" y="6611621"/>
            <a:ext cx="10037648" cy="3199129"/>
          </a:xfrm>
          <a:prstGeom prst="rect">
            <a:avLst/>
          </a:prstGeom>
        </p:spPr>
        <p:txBody>
          <a:bodyPr anchor="t" rtlCol="false" tIns="0" lIns="0" bIns="0" rIns="0">
            <a:spAutoFit/>
          </a:bodyPr>
          <a:lstStyle/>
          <a:p>
            <a:pPr algn="l" marL="496575" indent="-248288" lvl="1">
              <a:lnSpc>
                <a:spcPts val="3220"/>
              </a:lnSpc>
              <a:buFont typeface="Arial"/>
              <a:buChar char="•"/>
            </a:pPr>
            <a:r>
              <a:rPr lang="en-US" sz="2300">
                <a:solidFill>
                  <a:srgbClr val="000000"/>
                </a:solidFill>
                <a:latin typeface="Poppins"/>
                <a:ea typeface="Poppins"/>
                <a:cs typeface="Poppins"/>
                <a:sym typeface="Poppins"/>
              </a:rPr>
              <a:t>W</a:t>
            </a:r>
            <a:r>
              <a:rPr lang="en-US" sz="2300">
                <a:solidFill>
                  <a:srgbClr val="000000"/>
                </a:solidFill>
                <a:latin typeface="Poppins"/>
                <a:ea typeface="Poppins"/>
                <a:cs typeface="Poppins"/>
                <a:sym typeface="Poppins"/>
              </a:rPr>
              <a:t>herever EntertainmentSmall - Revenue and Units Sold both are high</a:t>
            </a:r>
          </a:p>
          <a:p>
            <a:pPr algn="l" marL="496575" indent="-248288" lvl="1">
              <a:lnSpc>
                <a:spcPts val="3220"/>
              </a:lnSpc>
              <a:buFont typeface="Arial"/>
              <a:buChar char="•"/>
            </a:pPr>
            <a:r>
              <a:rPr lang="en-US" sz="2300">
                <a:solidFill>
                  <a:srgbClr val="000000"/>
                </a:solidFill>
                <a:latin typeface="Poppins"/>
                <a:ea typeface="Poppins"/>
                <a:cs typeface="Poppins"/>
                <a:sym typeface="Poppins"/>
              </a:rPr>
              <a:t>Wherever EntertainmentSmall  &amp; Camera - Revenue of Camera is high so we can’t neglect it.</a:t>
            </a:r>
          </a:p>
          <a:p>
            <a:pPr algn="l" marL="496575" indent="-248288" lvl="1">
              <a:lnSpc>
                <a:spcPts val="3220"/>
              </a:lnSpc>
              <a:buFont typeface="Arial"/>
              <a:buChar char="•"/>
            </a:pPr>
            <a:r>
              <a:rPr lang="en-US" sz="2300">
                <a:solidFill>
                  <a:srgbClr val="000000"/>
                </a:solidFill>
                <a:latin typeface="Poppins"/>
                <a:ea typeface="Poppins"/>
                <a:cs typeface="Poppins"/>
                <a:sym typeface="Poppins"/>
              </a:rPr>
              <a:t>Wherever Camera - Revenue of EntertainmentSmall isn’t comparable to Camera although EntertainmentSmall has higher Units Sold.</a:t>
            </a:r>
          </a:p>
          <a:p>
            <a:pPr algn="l">
              <a:lnSpc>
                <a:spcPts val="3220"/>
              </a:lnSpc>
              <a:spcBef>
                <a:spcPct val="0"/>
              </a:spcBef>
            </a:pPr>
          </a:p>
        </p:txBody>
      </p:sp>
      <p:grpSp>
        <p:nvGrpSpPr>
          <p:cNvPr name="Group 8" id="8"/>
          <p:cNvGrpSpPr/>
          <p:nvPr/>
        </p:nvGrpSpPr>
        <p:grpSpPr>
          <a:xfrm rot="0">
            <a:off x="1686785" y="5948403"/>
            <a:ext cx="8075656" cy="720368"/>
            <a:chOff x="0" y="0"/>
            <a:chExt cx="10767542" cy="960490"/>
          </a:xfrm>
        </p:grpSpPr>
        <p:grpSp>
          <p:nvGrpSpPr>
            <p:cNvPr name="Group 9" id="9"/>
            <p:cNvGrpSpPr/>
            <p:nvPr/>
          </p:nvGrpSpPr>
          <p:grpSpPr>
            <a:xfrm rot="0">
              <a:off x="0" y="0"/>
              <a:ext cx="10767542" cy="960490"/>
              <a:chOff x="0" y="0"/>
              <a:chExt cx="2126922" cy="189726"/>
            </a:xfrm>
          </p:grpSpPr>
          <p:sp>
            <p:nvSpPr>
              <p:cNvPr name="Freeform 10" id="10"/>
              <p:cNvSpPr/>
              <p:nvPr/>
            </p:nvSpPr>
            <p:spPr>
              <a:xfrm flipH="false" flipV="false" rot="0">
                <a:off x="0" y="0"/>
                <a:ext cx="2126922" cy="189726"/>
              </a:xfrm>
              <a:custGeom>
                <a:avLst/>
                <a:gdLst/>
                <a:ahLst/>
                <a:cxnLst/>
                <a:rect r="r" b="b" t="t" l="l"/>
                <a:pathLst>
                  <a:path h="189726" w="2126922">
                    <a:moveTo>
                      <a:pt x="14380" y="0"/>
                    </a:moveTo>
                    <a:lnTo>
                      <a:pt x="2112542" y="0"/>
                    </a:lnTo>
                    <a:cubicBezTo>
                      <a:pt x="2120484" y="0"/>
                      <a:pt x="2126922" y="6438"/>
                      <a:pt x="2126922" y="14380"/>
                    </a:cubicBezTo>
                    <a:lnTo>
                      <a:pt x="2126922" y="175346"/>
                    </a:lnTo>
                    <a:cubicBezTo>
                      <a:pt x="2126922" y="183288"/>
                      <a:pt x="2120484" y="189726"/>
                      <a:pt x="2112542" y="189726"/>
                    </a:cubicBezTo>
                    <a:lnTo>
                      <a:pt x="14380" y="189726"/>
                    </a:lnTo>
                    <a:cubicBezTo>
                      <a:pt x="6438" y="189726"/>
                      <a:pt x="0" y="183288"/>
                      <a:pt x="0" y="175346"/>
                    </a:cubicBezTo>
                    <a:lnTo>
                      <a:pt x="0" y="14380"/>
                    </a:lnTo>
                    <a:cubicBezTo>
                      <a:pt x="0" y="6438"/>
                      <a:pt x="6438" y="0"/>
                      <a:pt x="14380" y="0"/>
                    </a:cubicBezTo>
                    <a:close/>
                  </a:path>
                </a:pathLst>
              </a:custGeom>
              <a:solidFill>
                <a:srgbClr val="CBDDFA"/>
              </a:solidFill>
            </p:spPr>
          </p:sp>
          <p:sp>
            <p:nvSpPr>
              <p:cNvPr name="TextBox 11" id="11"/>
              <p:cNvSpPr txBox="true"/>
              <p:nvPr/>
            </p:nvSpPr>
            <p:spPr>
              <a:xfrm>
                <a:off x="0" y="-47625"/>
                <a:ext cx="2126922" cy="23735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41381" y="85219"/>
              <a:ext cx="10484779" cy="726379"/>
            </a:xfrm>
            <a:prstGeom prst="rect">
              <a:avLst/>
            </a:prstGeom>
          </p:spPr>
          <p:txBody>
            <a:bodyPr anchor="t" rtlCol="false" tIns="0" lIns="0" bIns="0" rIns="0">
              <a:spAutoFit/>
            </a:bodyPr>
            <a:lstStyle/>
            <a:p>
              <a:pPr algn="ctr">
                <a:lnSpc>
                  <a:spcPts val="4491"/>
                </a:lnSpc>
                <a:spcBef>
                  <a:spcPct val="0"/>
                </a:spcBef>
              </a:pPr>
              <a:r>
                <a:rPr lang="en-US" b="true" sz="3208">
                  <a:solidFill>
                    <a:srgbClr val="025173"/>
                  </a:solidFill>
                  <a:latin typeface="Poppins Bold"/>
                  <a:ea typeface="Poppins Bold"/>
                  <a:cs typeface="Poppins Bold"/>
                  <a:sym typeface="Poppins Bold"/>
                </a:rPr>
                <a:t>LOGIC OF CAMPAIGN SELECTION</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0032" y="1007583"/>
            <a:ext cx="8210256" cy="4135917"/>
          </a:xfrm>
          <a:custGeom>
            <a:avLst/>
            <a:gdLst/>
            <a:ahLst/>
            <a:cxnLst/>
            <a:rect r="r" b="b" t="t" l="l"/>
            <a:pathLst>
              <a:path h="4135917" w="8210256">
                <a:moveTo>
                  <a:pt x="0" y="0"/>
                </a:moveTo>
                <a:lnTo>
                  <a:pt x="8210256" y="0"/>
                </a:lnTo>
                <a:lnTo>
                  <a:pt x="8210256" y="4135917"/>
                </a:lnTo>
                <a:lnTo>
                  <a:pt x="0" y="4135917"/>
                </a:lnTo>
                <a:lnTo>
                  <a:pt x="0" y="0"/>
                </a:lnTo>
                <a:close/>
              </a:path>
            </a:pathLst>
          </a:custGeom>
          <a:blipFill>
            <a:blip r:embed="rId2"/>
            <a:stretch>
              <a:fillRect l="0" t="0" r="0" b="0"/>
            </a:stretch>
          </a:blipFill>
        </p:spPr>
      </p:sp>
      <p:sp>
        <p:nvSpPr>
          <p:cNvPr name="Freeform 3" id="3"/>
          <p:cNvSpPr/>
          <p:nvPr/>
        </p:nvSpPr>
        <p:spPr>
          <a:xfrm flipH="false" flipV="false" rot="0">
            <a:off x="10014606" y="1117140"/>
            <a:ext cx="7955395" cy="3937921"/>
          </a:xfrm>
          <a:custGeom>
            <a:avLst/>
            <a:gdLst/>
            <a:ahLst/>
            <a:cxnLst/>
            <a:rect r="r" b="b" t="t" l="l"/>
            <a:pathLst>
              <a:path h="3937921" w="7955395">
                <a:moveTo>
                  <a:pt x="0" y="0"/>
                </a:moveTo>
                <a:lnTo>
                  <a:pt x="7955395" y="0"/>
                </a:lnTo>
                <a:lnTo>
                  <a:pt x="7955395" y="3937920"/>
                </a:lnTo>
                <a:lnTo>
                  <a:pt x="0" y="3937920"/>
                </a:lnTo>
                <a:lnTo>
                  <a:pt x="0" y="0"/>
                </a:lnTo>
                <a:close/>
              </a:path>
            </a:pathLst>
          </a:custGeom>
          <a:blipFill>
            <a:blip r:embed="rId3"/>
            <a:stretch>
              <a:fillRect l="0" t="0" r="0" b="0"/>
            </a:stretch>
          </a:blipFill>
        </p:spPr>
      </p:sp>
      <p:grpSp>
        <p:nvGrpSpPr>
          <p:cNvPr name="Group 4" id="4"/>
          <p:cNvGrpSpPr/>
          <p:nvPr/>
        </p:nvGrpSpPr>
        <p:grpSpPr>
          <a:xfrm rot="0">
            <a:off x="0" y="0"/>
            <a:ext cx="18288000" cy="1028700"/>
            <a:chOff x="0" y="0"/>
            <a:chExt cx="4816593" cy="270933"/>
          </a:xfrm>
        </p:grpSpPr>
        <p:sp>
          <p:nvSpPr>
            <p:cNvPr name="Freeform 5" id="5"/>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6" id="6"/>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6704" y="190817"/>
            <a:ext cx="18364704" cy="580391"/>
          </a:xfrm>
          <a:prstGeom prst="rect">
            <a:avLst/>
          </a:prstGeom>
        </p:spPr>
        <p:txBody>
          <a:bodyPr anchor="t" rtlCol="false" tIns="0" lIns="0" bIns="0" rIns="0">
            <a:spAutoFit/>
          </a:bodyPr>
          <a:lstStyle/>
          <a:p>
            <a:pPr algn="ctr">
              <a:lnSpc>
                <a:spcPts val="4759"/>
              </a:lnSpc>
              <a:spcBef>
                <a:spcPct val="0"/>
              </a:spcBef>
            </a:pPr>
            <a:r>
              <a:rPr lang="en-US" b="true" sz="3399">
                <a:solidFill>
                  <a:srgbClr val="FFFFFF"/>
                </a:solidFill>
                <a:latin typeface="Open Sans Bold"/>
                <a:ea typeface="Open Sans Bold"/>
                <a:cs typeface="Open Sans Bold"/>
                <a:sym typeface="Open Sans Bold"/>
              </a:rPr>
              <a:t>CAMPAIGN TO BE DONE IN EACH DURATION</a:t>
            </a:r>
          </a:p>
        </p:txBody>
      </p:sp>
      <p:sp>
        <p:nvSpPr>
          <p:cNvPr name="TextBox 8" id="8"/>
          <p:cNvSpPr txBox="true"/>
          <p:nvPr/>
        </p:nvSpPr>
        <p:spPr>
          <a:xfrm rot="0">
            <a:off x="1028700" y="5113519"/>
            <a:ext cx="6573084" cy="3422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ea typeface="Poppins"/>
                <a:cs typeface="Poppins"/>
                <a:sym typeface="Poppins"/>
              </a:rPr>
              <a:t>Campaign Should be done for Entertainment category</a:t>
            </a:r>
          </a:p>
        </p:txBody>
      </p:sp>
      <p:sp>
        <p:nvSpPr>
          <p:cNvPr name="TextBox 9" id="9"/>
          <p:cNvSpPr txBox="true"/>
          <p:nvPr/>
        </p:nvSpPr>
        <p:spPr>
          <a:xfrm rot="0">
            <a:off x="10089254" y="5083635"/>
            <a:ext cx="7880747" cy="3422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ea typeface="Poppins"/>
                <a:cs typeface="Poppins"/>
                <a:sym typeface="Poppins"/>
              </a:rPr>
              <a:t>Campaign Should be done for Entertainment &amp; Camera category</a:t>
            </a:r>
          </a:p>
        </p:txBody>
      </p:sp>
      <p:sp>
        <p:nvSpPr>
          <p:cNvPr name="TextBox 10" id="10"/>
          <p:cNvSpPr txBox="true"/>
          <p:nvPr/>
        </p:nvSpPr>
        <p:spPr>
          <a:xfrm rot="0">
            <a:off x="14166314" y="8130444"/>
            <a:ext cx="3597731" cy="6756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ea typeface="Poppins"/>
                <a:cs typeface="Poppins"/>
                <a:sym typeface="Poppins"/>
              </a:rPr>
              <a:t>Campaign Should be done for Camera category</a:t>
            </a:r>
          </a:p>
        </p:txBody>
      </p:sp>
      <p:sp>
        <p:nvSpPr>
          <p:cNvPr name="AutoShape 11" id="11"/>
          <p:cNvSpPr/>
          <p:nvPr/>
        </p:nvSpPr>
        <p:spPr>
          <a:xfrm flipH="true">
            <a:off x="-76704" y="5608887"/>
            <a:ext cx="18288000" cy="0"/>
          </a:xfrm>
          <a:prstGeom prst="line">
            <a:avLst/>
          </a:prstGeom>
          <a:ln cap="flat" w="38100">
            <a:solidFill>
              <a:srgbClr val="9FA0A4"/>
            </a:solidFill>
            <a:prstDash val="sysDot"/>
            <a:headEnd type="none" len="sm" w="sm"/>
            <a:tailEnd type="none" len="sm" w="sm"/>
          </a:ln>
        </p:spPr>
      </p:sp>
      <p:sp>
        <p:nvSpPr>
          <p:cNvPr name="AutoShape 12" id="12"/>
          <p:cNvSpPr/>
          <p:nvPr/>
        </p:nvSpPr>
        <p:spPr>
          <a:xfrm flipV="true">
            <a:off x="9144000" y="1028700"/>
            <a:ext cx="19050" cy="5175195"/>
          </a:xfrm>
          <a:prstGeom prst="line">
            <a:avLst/>
          </a:prstGeom>
          <a:ln cap="flat" w="38100">
            <a:solidFill>
              <a:srgbClr val="9FA0A4"/>
            </a:solidFill>
            <a:prstDash val="sysDot"/>
            <a:headEnd type="none" len="sm" w="sm"/>
            <a:tailEnd type="none" len="sm" w="sm"/>
          </a:ln>
        </p:spPr>
      </p:sp>
      <p:sp>
        <p:nvSpPr>
          <p:cNvPr name="Freeform 13" id="13"/>
          <p:cNvSpPr/>
          <p:nvPr/>
        </p:nvSpPr>
        <p:spPr>
          <a:xfrm flipH="false" flipV="false" rot="0">
            <a:off x="5105839" y="5608887"/>
            <a:ext cx="8923789" cy="4484486"/>
          </a:xfrm>
          <a:custGeom>
            <a:avLst/>
            <a:gdLst/>
            <a:ahLst/>
            <a:cxnLst/>
            <a:rect r="r" b="b" t="t" l="l"/>
            <a:pathLst>
              <a:path h="4484486" w="8923789">
                <a:moveTo>
                  <a:pt x="0" y="0"/>
                </a:moveTo>
                <a:lnTo>
                  <a:pt x="8923789" y="0"/>
                </a:lnTo>
                <a:lnTo>
                  <a:pt x="8923789" y="4484486"/>
                </a:lnTo>
                <a:lnTo>
                  <a:pt x="0" y="4484486"/>
                </a:lnTo>
                <a:lnTo>
                  <a:pt x="0" y="0"/>
                </a:lnTo>
                <a:close/>
              </a:path>
            </a:pathLst>
          </a:custGeom>
          <a:blipFill>
            <a:blip r:embed="rId4"/>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352412" y="2203287"/>
            <a:ext cx="3732764" cy="2298347"/>
          </a:xfrm>
          <a:prstGeom prst="line">
            <a:avLst/>
          </a:prstGeom>
          <a:ln cap="rnd" w="38100">
            <a:solidFill>
              <a:srgbClr val="7994A9"/>
            </a:solidFill>
            <a:prstDash val="solid"/>
            <a:headEnd type="none" len="sm" w="sm"/>
            <a:tailEnd type="none" len="sm" w="sm"/>
          </a:ln>
        </p:spPr>
      </p:sp>
      <p:grpSp>
        <p:nvGrpSpPr>
          <p:cNvPr name="Group 3" id="3"/>
          <p:cNvGrpSpPr/>
          <p:nvPr/>
        </p:nvGrpSpPr>
        <p:grpSpPr>
          <a:xfrm rot="0">
            <a:off x="1305732" y="1317055"/>
            <a:ext cx="16093361" cy="886232"/>
            <a:chOff x="0" y="0"/>
            <a:chExt cx="4953852" cy="272800"/>
          </a:xfrm>
        </p:grpSpPr>
        <p:sp>
          <p:nvSpPr>
            <p:cNvPr name="Freeform 4" id="4"/>
            <p:cNvSpPr/>
            <p:nvPr/>
          </p:nvSpPr>
          <p:spPr>
            <a:xfrm flipH="false" flipV="false" rot="0">
              <a:off x="0" y="0"/>
              <a:ext cx="4953852" cy="272800"/>
            </a:xfrm>
            <a:custGeom>
              <a:avLst/>
              <a:gdLst/>
              <a:ahLst/>
              <a:cxnLst/>
              <a:rect r="r" b="b" t="t" l="l"/>
              <a:pathLst>
                <a:path h="272800" w="4953852">
                  <a:moveTo>
                    <a:pt x="0" y="0"/>
                  </a:moveTo>
                  <a:lnTo>
                    <a:pt x="4953852" y="0"/>
                  </a:lnTo>
                  <a:lnTo>
                    <a:pt x="4953852" y="272800"/>
                  </a:lnTo>
                  <a:lnTo>
                    <a:pt x="0" y="272800"/>
                  </a:lnTo>
                  <a:close/>
                </a:path>
              </a:pathLst>
            </a:custGeom>
            <a:solidFill>
              <a:srgbClr val="13538A"/>
            </a:solidFill>
            <a:ln cap="sq">
              <a:noFill/>
              <a:prstDash val="solid"/>
              <a:miter/>
            </a:ln>
          </p:spPr>
        </p:sp>
        <p:sp>
          <p:nvSpPr>
            <p:cNvPr name="TextBox 5" id="5"/>
            <p:cNvSpPr txBox="true"/>
            <p:nvPr/>
          </p:nvSpPr>
          <p:spPr>
            <a:xfrm>
              <a:off x="0" y="0"/>
              <a:ext cx="4953852" cy="272800"/>
            </a:xfrm>
            <a:prstGeom prst="rect">
              <a:avLst/>
            </a:prstGeom>
          </p:spPr>
          <p:txBody>
            <a:bodyPr anchor="ctr" rtlCol="false" tIns="15445" lIns="15445" bIns="15445" rIns="15445"/>
            <a:lstStyle/>
            <a:p>
              <a:pPr algn="ctr" marL="0" indent="0" lvl="0">
                <a:lnSpc>
                  <a:spcPts val="2999"/>
                </a:lnSpc>
              </a:pPr>
              <a:r>
                <a:rPr lang="en-US" b="true" sz="2499">
                  <a:solidFill>
                    <a:srgbClr val="FFFFFF"/>
                  </a:solidFill>
                  <a:latin typeface="Canva Sans Bold"/>
                  <a:ea typeface="Canva Sans Bold"/>
                  <a:cs typeface="Canva Sans Bold"/>
                  <a:sym typeface="Canva Sans Bold"/>
                </a:rPr>
                <a:t>Is ‘EntertainmentSmall’ dominant (both revenue and units sold wise)?</a:t>
              </a:r>
            </a:p>
          </p:txBody>
        </p:sp>
      </p:grpSp>
      <p:sp>
        <p:nvSpPr>
          <p:cNvPr name="AutoShape 6" id="6"/>
          <p:cNvSpPr/>
          <p:nvPr/>
        </p:nvSpPr>
        <p:spPr>
          <a:xfrm>
            <a:off x="5546780" y="5038453"/>
            <a:ext cx="193695" cy="684942"/>
          </a:xfrm>
          <a:prstGeom prst="line">
            <a:avLst/>
          </a:prstGeom>
          <a:ln cap="rnd" w="9525">
            <a:solidFill>
              <a:srgbClr val="404040"/>
            </a:solidFill>
            <a:prstDash val="sysDot"/>
            <a:headEnd type="none" len="sm" w="sm"/>
            <a:tailEnd type="none" len="sm" w="sm"/>
          </a:ln>
        </p:spPr>
      </p:sp>
      <p:sp>
        <p:nvSpPr>
          <p:cNvPr name="AutoShape 7" id="7"/>
          <p:cNvSpPr/>
          <p:nvPr/>
        </p:nvSpPr>
        <p:spPr>
          <a:xfrm>
            <a:off x="7215534" y="4501634"/>
            <a:ext cx="511588" cy="540551"/>
          </a:xfrm>
          <a:prstGeom prst="line">
            <a:avLst/>
          </a:prstGeom>
          <a:ln cap="rnd" w="9525">
            <a:solidFill>
              <a:srgbClr val="404040"/>
            </a:solidFill>
            <a:prstDash val="sysDot"/>
            <a:headEnd type="none" len="sm" w="sm"/>
            <a:tailEnd type="none" len="sm" w="sm"/>
          </a:ln>
        </p:spPr>
      </p:sp>
      <p:sp>
        <p:nvSpPr>
          <p:cNvPr name="AutoShape 8" id="8"/>
          <p:cNvSpPr/>
          <p:nvPr/>
        </p:nvSpPr>
        <p:spPr>
          <a:xfrm flipV="true">
            <a:off x="11972505" y="5424198"/>
            <a:ext cx="1004941" cy="470757"/>
          </a:xfrm>
          <a:prstGeom prst="line">
            <a:avLst/>
          </a:prstGeom>
          <a:ln cap="rnd" w="9525">
            <a:solidFill>
              <a:srgbClr val="404040"/>
            </a:solidFill>
            <a:prstDash val="sysDot"/>
            <a:headEnd type="none" len="sm" w="sm"/>
            <a:tailEnd type="none" len="sm" w="sm"/>
          </a:ln>
        </p:spPr>
      </p:sp>
      <p:sp>
        <p:nvSpPr>
          <p:cNvPr name="AutoShape 9" id="9"/>
          <p:cNvSpPr/>
          <p:nvPr/>
        </p:nvSpPr>
        <p:spPr>
          <a:xfrm flipH="true">
            <a:off x="7258672" y="2857740"/>
            <a:ext cx="35939" cy="464817"/>
          </a:xfrm>
          <a:prstGeom prst="line">
            <a:avLst/>
          </a:prstGeom>
          <a:ln cap="rnd" w="9525">
            <a:solidFill>
              <a:srgbClr val="000000"/>
            </a:solidFill>
            <a:prstDash val="sysDot"/>
            <a:headEnd type="none" len="sm" w="sm"/>
            <a:tailEnd type="none" len="sm" w="sm"/>
          </a:ln>
        </p:spPr>
      </p:sp>
      <p:grpSp>
        <p:nvGrpSpPr>
          <p:cNvPr name="Group 10" id="10"/>
          <p:cNvGrpSpPr/>
          <p:nvPr/>
        </p:nvGrpSpPr>
        <p:grpSpPr>
          <a:xfrm rot="0">
            <a:off x="8278337" y="8391363"/>
            <a:ext cx="3682357" cy="1733874"/>
            <a:chOff x="0" y="0"/>
            <a:chExt cx="555653" cy="261635"/>
          </a:xfrm>
        </p:grpSpPr>
        <p:sp>
          <p:nvSpPr>
            <p:cNvPr name="Freeform 11" id="11"/>
            <p:cNvSpPr/>
            <p:nvPr/>
          </p:nvSpPr>
          <p:spPr>
            <a:xfrm flipH="false" flipV="false" rot="0">
              <a:off x="0" y="0"/>
              <a:ext cx="555653" cy="261635"/>
            </a:xfrm>
            <a:custGeom>
              <a:avLst/>
              <a:gdLst/>
              <a:ahLst/>
              <a:cxnLst/>
              <a:rect r="r" b="b" t="t" l="l"/>
              <a:pathLst>
                <a:path h="261635" w="555653">
                  <a:moveTo>
                    <a:pt x="277827" y="0"/>
                  </a:moveTo>
                  <a:lnTo>
                    <a:pt x="555653" y="130817"/>
                  </a:lnTo>
                  <a:lnTo>
                    <a:pt x="277827" y="261635"/>
                  </a:lnTo>
                  <a:lnTo>
                    <a:pt x="0" y="130817"/>
                  </a:lnTo>
                  <a:lnTo>
                    <a:pt x="277827" y="0"/>
                  </a:lnTo>
                  <a:close/>
                </a:path>
              </a:pathLst>
            </a:custGeom>
            <a:solidFill>
              <a:srgbClr val="4ED2E9"/>
            </a:solidFill>
            <a:ln cap="sq">
              <a:noFill/>
              <a:prstDash val="solid"/>
              <a:miter/>
            </a:ln>
          </p:spPr>
        </p:sp>
        <p:sp>
          <p:nvSpPr>
            <p:cNvPr name="TextBox 12" id="12"/>
            <p:cNvSpPr txBox="true"/>
            <p:nvPr/>
          </p:nvSpPr>
          <p:spPr>
            <a:xfrm>
              <a:off x="95503" y="44968"/>
              <a:ext cx="364647" cy="171698"/>
            </a:xfrm>
            <a:prstGeom prst="rect">
              <a:avLst/>
            </a:prstGeom>
          </p:spPr>
          <p:txBody>
            <a:bodyPr anchor="ctr" rtlCol="false" tIns="15445" lIns="15445" bIns="15445" rIns="15445"/>
            <a:lstStyle/>
            <a:p>
              <a:pPr algn="ctr" marL="0" indent="0" lvl="0">
                <a:lnSpc>
                  <a:spcPts val="2461"/>
                </a:lnSpc>
                <a:spcBef>
                  <a:spcPct val="0"/>
                </a:spcBef>
              </a:pPr>
              <a:r>
                <a:rPr lang="en-US" b="true" sz="2051" strike="noStrike" u="none">
                  <a:solidFill>
                    <a:srgbClr val="FDFDFD"/>
                  </a:solidFill>
                  <a:latin typeface="Canva Sans Bold"/>
                  <a:ea typeface="Canva Sans Bold"/>
                  <a:cs typeface="Canva Sans Bold"/>
                  <a:sym typeface="Canva Sans Bold"/>
                </a:rPr>
                <a:t>Campaign Camera</a:t>
              </a:r>
            </a:p>
          </p:txBody>
        </p:sp>
      </p:grpSp>
      <p:sp>
        <p:nvSpPr>
          <p:cNvPr name="AutoShape 13" id="13"/>
          <p:cNvSpPr/>
          <p:nvPr/>
        </p:nvSpPr>
        <p:spPr>
          <a:xfrm flipH="true">
            <a:off x="5560491" y="2096025"/>
            <a:ext cx="3280266" cy="2927043"/>
          </a:xfrm>
          <a:prstGeom prst="line">
            <a:avLst/>
          </a:prstGeom>
          <a:ln cap="rnd" w="38100">
            <a:solidFill>
              <a:srgbClr val="A5B7C6"/>
            </a:solidFill>
            <a:prstDash val="solid"/>
            <a:headEnd type="none" len="sm" w="sm"/>
            <a:tailEnd type="none" len="sm" w="sm"/>
          </a:ln>
        </p:spPr>
      </p:sp>
      <p:grpSp>
        <p:nvGrpSpPr>
          <p:cNvPr name="Group 14" id="14"/>
          <p:cNvGrpSpPr/>
          <p:nvPr/>
        </p:nvGrpSpPr>
        <p:grpSpPr>
          <a:xfrm rot="0">
            <a:off x="3753829" y="4697833"/>
            <a:ext cx="3973292" cy="2051125"/>
            <a:chOff x="0" y="0"/>
            <a:chExt cx="506820" cy="261635"/>
          </a:xfrm>
        </p:grpSpPr>
        <p:sp>
          <p:nvSpPr>
            <p:cNvPr name="Freeform 15" id="15"/>
            <p:cNvSpPr/>
            <p:nvPr/>
          </p:nvSpPr>
          <p:spPr>
            <a:xfrm flipH="false" flipV="false" rot="0">
              <a:off x="0" y="0"/>
              <a:ext cx="506820" cy="261635"/>
            </a:xfrm>
            <a:custGeom>
              <a:avLst/>
              <a:gdLst/>
              <a:ahLst/>
              <a:cxnLst/>
              <a:rect r="r" b="b" t="t" l="l"/>
              <a:pathLst>
                <a:path h="261635" w="506820">
                  <a:moveTo>
                    <a:pt x="253410" y="0"/>
                  </a:moveTo>
                  <a:lnTo>
                    <a:pt x="506820" y="130817"/>
                  </a:lnTo>
                  <a:lnTo>
                    <a:pt x="253410" y="261635"/>
                  </a:lnTo>
                  <a:lnTo>
                    <a:pt x="0" y="130817"/>
                  </a:lnTo>
                  <a:lnTo>
                    <a:pt x="253410" y="0"/>
                  </a:lnTo>
                  <a:close/>
                </a:path>
              </a:pathLst>
            </a:custGeom>
            <a:solidFill>
              <a:srgbClr val="2D8BBA"/>
            </a:solidFill>
            <a:ln cap="sq">
              <a:noFill/>
              <a:prstDash val="solid"/>
              <a:miter/>
            </a:ln>
          </p:spPr>
        </p:sp>
        <p:sp>
          <p:nvSpPr>
            <p:cNvPr name="TextBox 16" id="16"/>
            <p:cNvSpPr txBox="true"/>
            <p:nvPr/>
          </p:nvSpPr>
          <p:spPr>
            <a:xfrm>
              <a:off x="87110" y="44968"/>
              <a:ext cx="332601" cy="171698"/>
            </a:xfrm>
            <a:prstGeom prst="rect">
              <a:avLst/>
            </a:prstGeom>
          </p:spPr>
          <p:txBody>
            <a:bodyPr anchor="ctr" rtlCol="false" tIns="15445" lIns="15445" bIns="15445" rIns="15445"/>
            <a:lstStyle/>
            <a:p>
              <a:pPr algn="ctr" marL="0" indent="0" lvl="0">
                <a:lnSpc>
                  <a:spcPts val="2461"/>
                </a:lnSpc>
                <a:spcBef>
                  <a:spcPct val="0"/>
                </a:spcBef>
              </a:pPr>
              <a:r>
                <a:rPr lang="en-US" b="true" sz="2051">
                  <a:solidFill>
                    <a:srgbClr val="FDFDFD"/>
                  </a:solidFill>
                  <a:latin typeface="Canva Sans Bold"/>
                  <a:ea typeface="Canva Sans Bold"/>
                  <a:cs typeface="Canva Sans Bold"/>
                  <a:sym typeface="Canva Sans Bold"/>
                </a:rPr>
                <a:t>Campaign EntertainmentSmall</a:t>
              </a:r>
            </a:p>
          </p:txBody>
        </p:sp>
      </p:grpSp>
      <p:sp>
        <p:nvSpPr>
          <p:cNvPr name="AutoShape 17" id="17"/>
          <p:cNvSpPr/>
          <p:nvPr/>
        </p:nvSpPr>
        <p:spPr>
          <a:xfrm>
            <a:off x="13085176" y="7005602"/>
            <a:ext cx="2750550" cy="1061279"/>
          </a:xfrm>
          <a:prstGeom prst="line">
            <a:avLst/>
          </a:prstGeom>
          <a:ln cap="rnd" w="38100">
            <a:solidFill>
              <a:srgbClr val="7994A9"/>
            </a:solidFill>
            <a:prstDash val="solid"/>
            <a:headEnd type="none" len="sm" w="sm"/>
            <a:tailEnd type="none" len="sm" w="sm"/>
          </a:ln>
        </p:spPr>
      </p:sp>
      <p:grpSp>
        <p:nvGrpSpPr>
          <p:cNvPr name="Group 18" id="18"/>
          <p:cNvGrpSpPr/>
          <p:nvPr/>
        </p:nvGrpSpPr>
        <p:grpSpPr>
          <a:xfrm rot="0">
            <a:off x="13828797" y="8066881"/>
            <a:ext cx="4013858" cy="2220119"/>
            <a:chOff x="0" y="0"/>
            <a:chExt cx="555653" cy="307339"/>
          </a:xfrm>
        </p:grpSpPr>
        <p:sp>
          <p:nvSpPr>
            <p:cNvPr name="Freeform 19" id="19"/>
            <p:cNvSpPr/>
            <p:nvPr/>
          </p:nvSpPr>
          <p:spPr>
            <a:xfrm flipH="false" flipV="false" rot="0">
              <a:off x="0" y="0"/>
              <a:ext cx="555653" cy="307339"/>
            </a:xfrm>
            <a:custGeom>
              <a:avLst/>
              <a:gdLst/>
              <a:ahLst/>
              <a:cxnLst/>
              <a:rect r="r" b="b" t="t" l="l"/>
              <a:pathLst>
                <a:path h="307339" w="555653">
                  <a:moveTo>
                    <a:pt x="277827" y="0"/>
                  </a:moveTo>
                  <a:lnTo>
                    <a:pt x="555653" y="153670"/>
                  </a:lnTo>
                  <a:lnTo>
                    <a:pt x="277827" y="307339"/>
                  </a:lnTo>
                  <a:lnTo>
                    <a:pt x="0" y="153670"/>
                  </a:lnTo>
                  <a:lnTo>
                    <a:pt x="277827" y="0"/>
                  </a:lnTo>
                  <a:close/>
                </a:path>
              </a:pathLst>
            </a:custGeom>
            <a:solidFill>
              <a:srgbClr val="4ED2E9"/>
            </a:solidFill>
            <a:ln cap="sq">
              <a:noFill/>
              <a:prstDash val="solid"/>
              <a:miter/>
            </a:ln>
          </p:spPr>
        </p:sp>
        <p:sp>
          <p:nvSpPr>
            <p:cNvPr name="TextBox 20" id="20"/>
            <p:cNvSpPr txBox="true"/>
            <p:nvPr/>
          </p:nvSpPr>
          <p:spPr>
            <a:xfrm>
              <a:off x="95503" y="52824"/>
              <a:ext cx="364647" cy="201691"/>
            </a:xfrm>
            <a:prstGeom prst="rect">
              <a:avLst/>
            </a:prstGeom>
          </p:spPr>
          <p:txBody>
            <a:bodyPr anchor="ctr" rtlCol="false" tIns="15445" lIns="15445" bIns="15445" rIns="15445"/>
            <a:lstStyle/>
            <a:p>
              <a:pPr algn="ctr" marL="0" indent="0" lvl="0">
                <a:lnSpc>
                  <a:spcPts val="2461"/>
                </a:lnSpc>
                <a:spcBef>
                  <a:spcPct val="0"/>
                </a:spcBef>
              </a:pPr>
              <a:r>
                <a:rPr lang="en-US" b="true" sz="2051" strike="noStrike" u="none">
                  <a:solidFill>
                    <a:srgbClr val="FDFDFD"/>
                  </a:solidFill>
                  <a:latin typeface="Canva Sans Bold"/>
                  <a:ea typeface="Canva Sans Bold"/>
                  <a:cs typeface="Canva Sans Bold"/>
                  <a:sym typeface="Canva Sans Bold"/>
                </a:rPr>
                <a:t>Campaign both Camera and EntertainmentSmall</a:t>
              </a:r>
            </a:p>
          </p:txBody>
        </p:sp>
      </p:grpSp>
      <p:sp>
        <p:nvSpPr>
          <p:cNvPr name="AutoShape 21" id="21"/>
          <p:cNvSpPr/>
          <p:nvPr/>
        </p:nvSpPr>
        <p:spPr>
          <a:xfrm>
            <a:off x="611751" y="6669218"/>
            <a:ext cx="671320" cy="0"/>
          </a:xfrm>
          <a:prstGeom prst="line">
            <a:avLst/>
          </a:prstGeom>
          <a:ln cap="rnd" w="9525">
            <a:solidFill>
              <a:srgbClr val="404040"/>
            </a:solidFill>
            <a:prstDash val="sysDot"/>
            <a:headEnd type="none" len="sm" w="sm"/>
            <a:tailEnd type="none" len="sm" w="sm"/>
          </a:ln>
        </p:spPr>
      </p:sp>
      <p:sp>
        <p:nvSpPr>
          <p:cNvPr name="AutoShape 22" id="22"/>
          <p:cNvSpPr/>
          <p:nvPr/>
        </p:nvSpPr>
        <p:spPr>
          <a:xfrm>
            <a:off x="608361" y="7000839"/>
            <a:ext cx="671320" cy="0"/>
          </a:xfrm>
          <a:prstGeom prst="line">
            <a:avLst/>
          </a:prstGeom>
          <a:ln cap="rnd" w="9525">
            <a:solidFill>
              <a:srgbClr val="404040"/>
            </a:solidFill>
            <a:prstDash val="sysDot"/>
            <a:headEnd type="none" len="sm" w="sm"/>
            <a:tailEnd type="triangle" len="med" w="lg"/>
          </a:ln>
        </p:spPr>
      </p:sp>
      <p:sp>
        <p:nvSpPr>
          <p:cNvPr name="AutoShape 23" id="23"/>
          <p:cNvSpPr/>
          <p:nvPr/>
        </p:nvSpPr>
        <p:spPr>
          <a:xfrm>
            <a:off x="1467087" y="6669218"/>
            <a:ext cx="671320" cy="0"/>
          </a:xfrm>
          <a:prstGeom prst="line">
            <a:avLst/>
          </a:prstGeom>
          <a:ln cap="rnd" w="9525">
            <a:solidFill>
              <a:srgbClr val="404040"/>
            </a:solidFill>
            <a:prstDash val="sysDot"/>
            <a:headEnd type="none" len="sm" w="sm"/>
            <a:tailEnd type="oval" len="lg" w="lg"/>
          </a:ln>
        </p:spPr>
      </p:sp>
      <p:sp>
        <p:nvSpPr>
          <p:cNvPr name="AutoShape 24" id="24"/>
          <p:cNvSpPr/>
          <p:nvPr/>
        </p:nvSpPr>
        <p:spPr>
          <a:xfrm>
            <a:off x="1467087" y="6809660"/>
            <a:ext cx="671320" cy="0"/>
          </a:xfrm>
          <a:prstGeom prst="line">
            <a:avLst/>
          </a:prstGeom>
          <a:ln cap="rnd" w="9525">
            <a:solidFill>
              <a:srgbClr val="404040"/>
            </a:solidFill>
            <a:prstDash val="sysDot"/>
            <a:headEnd type="none" len="sm" w="sm"/>
            <a:tailEnd type="diamond" len="lg" w="lg"/>
          </a:ln>
        </p:spPr>
      </p:sp>
      <p:sp>
        <p:nvSpPr>
          <p:cNvPr name="AutoShape 25" id="25"/>
          <p:cNvSpPr/>
          <p:nvPr/>
        </p:nvSpPr>
        <p:spPr>
          <a:xfrm>
            <a:off x="10762539" y="5442429"/>
            <a:ext cx="43073" cy="132800"/>
          </a:xfrm>
          <a:prstGeom prst="line">
            <a:avLst/>
          </a:prstGeom>
          <a:ln cap="rnd" w="9525">
            <a:solidFill>
              <a:srgbClr val="404040"/>
            </a:solidFill>
            <a:prstDash val="sysDot"/>
            <a:headEnd type="none" len="sm" w="sm"/>
            <a:tailEnd type="none" len="sm" w="sm"/>
          </a:ln>
        </p:spPr>
      </p:sp>
      <p:grpSp>
        <p:nvGrpSpPr>
          <p:cNvPr name="Group 26" id="26"/>
          <p:cNvGrpSpPr/>
          <p:nvPr/>
        </p:nvGrpSpPr>
        <p:grpSpPr>
          <a:xfrm rot="0">
            <a:off x="0" y="0"/>
            <a:ext cx="18288000" cy="1028700"/>
            <a:chOff x="0" y="0"/>
            <a:chExt cx="4816593" cy="270933"/>
          </a:xfrm>
        </p:grpSpPr>
        <p:sp>
          <p:nvSpPr>
            <p:cNvPr name="Freeform 27" id="27"/>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28" id="28"/>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6479009" y="3152067"/>
            <a:ext cx="1473049" cy="823724"/>
            <a:chOff x="0" y="0"/>
            <a:chExt cx="387963" cy="216948"/>
          </a:xfrm>
        </p:grpSpPr>
        <p:sp>
          <p:nvSpPr>
            <p:cNvPr name="Freeform 30" id="30"/>
            <p:cNvSpPr/>
            <p:nvPr/>
          </p:nvSpPr>
          <p:spPr>
            <a:xfrm flipH="false" flipV="false" rot="0">
              <a:off x="0" y="0"/>
              <a:ext cx="387964" cy="216948"/>
            </a:xfrm>
            <a:custGeom>
              <a:avLst/>
              <a:gdLst/>
              <a:ahLst/>
              <a:cxnLst/>
              <a:rect r="r" b="b" t="t" l="l"/>
              <a:pathLst>
                <a:path h="216948" w="387964">
                  <a:moveTo>
                    <a:pt x="108474" y="0"/>
                  </a:moveTo>
                  <a:lnTo>
                    <a:pt x="279490" y="0"/>
                  </a:lnTo>
                  <a:cubicBezTo>
                    <a:pt x="308259" y="0"/>
                    <a:pt x="335849" y="11428"/>
                    <a:pt x="356192" y="31771"/>
                  </a:cubicBezTo>
                  <a:cubicBezTo>
                    <a:pt x="376535" y="52114"/>
                    <a:pt x="387964" y="79705"/>
                    <a:pt x="387964" y="108474"/>
                  </a:cubicBezTo>
                  <a:lnTo>
                    <a:pt x="387964" y="108474"/>
                  </a:lnTo>
                  <a:cubicBezTo>
                    <a:pt x="387964" y="137243"/>
                    <a:pt x="376535" y="164834"/>
                    <a:pt x="356192" y="185177"/>
                  </a:cubicBezTo>
                  <a:cubicBezTo>
                    <a:pt x="335849" y="205519"/>
                    <a:pt x="308259" y="216948"/>
                    <a:pt x="279490" y="216948"/>
                  </a:cubicBezTo>
                  <a:lnTo>
                    <a:pt x="108474" y="216948"/>
                  </a:lnTo>
                  <a:cubicBezTo>
                    <a:pt x="79705" y="216948"/>
                    <a:pt x="52114" y="205519"/>
                    <a:pt x="31771" y="185177"/>
                  </a:cubicBezTo>
                  <a:cubicBezTo>
                    <a:pt x="11428" y="164834"/>
                    <a:pt x="0" y="137243"/>
                    <a:pt x="0" y="108474"/>
                  </a:cubicBezTo>
                  <a:lnTo>
                    <a:pt x="0" y="108474"/>
                  </a:lnTo>
                  <a:cubicBezTo>
                    <a:pt x="0" y="79705"/>
                    <a:pt x="11428" y="52114"/>
                    <a:pt x="31771" y="31771"/>
                  </a:cubicBezTo>
                  <a:cubicBezTo>
                    <a:pt x="52114" y="11428"/>
                    <a:pt x="79705" y="0"/>
                    <a:pt x="108474" y="0"/>
                  </a:cubicBezTo>
                  <a:close/>
                </a:path>
              </a:pathLst>
            </a:custGeom>
            <a:solidFill>
              <a:srgbClr val="2864A0"/>
            </a:solidFill>
          </p:spPr>
        </p:sp>
        <p:sp>
          <p:nvSpPr>
            <p:cNvPr name="TextBox 31" id="31"/>
            <p:cNvSpPr txBox="true"/>
            <p:nvPr/>
          </p:nvSpPr>
          <p:spPr>
            <a:xfrm>
              <a:off x="0" y="-85725"/>
              <a:ext cx="387963" cy="302673"/>
            </a:xfrm>
            <a:prstGeom prst="rect">
              <a:avLst/>
            </a:prstGeom>
          </p:spPr>
          <p:txBody>
            <a:bodyPr anchor="ctr" rtlCol="false" tIns="50800" lIns="50800" bIns="50800" rIns="50800"/>
            <a:lstStyle/>
            <a:p>
              <a:pPr algn="ctr">
                <a:lnSpc>
                  <a:spcPts val="4200"/>
                </a:lnSpc>
              </a:pPr>
              <a:r>
                <a:rPr lang="en-US" sz="3000">
                  <a:solidFill>
                    <a:srgbClr val="FFFFFF"/>
                  </a:solidFill>
                  <a:latin typeface="Poppins"/>
                  <a:ea typeface="Poppins"/>
                  <a:cs typeface="Poppins"/>
                  <a:sym typeface="Poppins"/>
                </a:rPr>
                <a:t>YES</a:t>
              </a:r>
            </a:p>
          </p:txBody>
        </p:sp>
      </p:grpSp>
      <p:grpSp>
        <p:nvGrpSpPr>
          <p:cNvPr name="Group 32" id="32"/>
          <p:cNvGrpSpPr/>
          <p:nvPr/>
        </p:nvGrpSpPr>
        <p:grpSpPr>
          <a:xfrm rot="0">
            <a:off x="10969492" y="3152067"/>
            <a:ext cx="1492646" cy="823724"/>
            <a:chOff x="0" y="0"/>
            <a:chExt cx="393125" cy="216948"/>
          </a:xfrm>
        </p:grpSpPr>
        <p:sp>
          <p:nvSpPr>
            <p:cNvPr name="Freeform 33" id="33"/>
            <p:cNvSpPr/>
            <p:nvPr/>
          </p:nvSpPr>
          <p:spPr>
            <a:xfrm flipH="false" flipV="false" rot="0">
              <a:off x="0" y="0"/>
              <a:ext cx="393125" cy="216948"/>
            </a:xfrm>
            <a:custGeom>
              <a:avLst/>
              <a:gdLst/>
              <a:ahLst/>
              <a:cxnLst/>
              <a:rect r="r" b="b" t="t" l="l"/>
              <a:pathLst>
                <a:path h="216948" w="393125">
                  <a:moveTo>
                    <a:pt x="108474" y="0"/>
                  </a:moveTo>
                  <a:lnTo>
                    <a:pt x="284651" y="0"/>
                  </a:lnTo>
                  <a:cubicBezTo>
                    <a:pt x="344560" y="0"/>
                    <a:pt x="393125" y="48565"/>
                    <a:pt x="393125" y="108474"/>
                  </a:cubicBezTo>
                  <a:lnTo>
                    <a:pt x="393125" y="108474"/>
                  </a:lnTo>
                  <a:cubicBezTo>
                    <a:pt x="393125" y="137243"/>
                    <a:pt x="381696" y="164834"/>
                    <a:pt x="361354" y="185177"/>
                  </a:cubicBezTo>
                  <a:cubicBezTo>
                    <a:pt x="341011" y="205519"/>
                    <a:pt x="313420" y="216948"/>
                    <a:pt x="284651" y="216948"/>
                  </a:cubicBezTo>
                  <a:lnTo>
                    <a:pt x="108474" y="216948"/>
                  </a:lnTo>
                  <a:cubicBezTo>
                    <a:pt x="79705" y="216948"/>
                    <a:pt x="52114" y="205519"/>
                    <a:pt x="31771" y="185177"/>
                  </a:cubicBezTo>
                  <a:cubicBezTo>
                    <a:pt x="11428" y="164834"/>
                    <a:pt x="0" y="137243"/>
                    <a:pt x="0" y="108474"/>
                  </a:cubicBezTo>
                  <a:lnTo>
                    <a:pt x="0" y="108474"/>
                  </a:lnTo>
                  <a:cubicBezTo>
                    <a:pt x="0" y="79705"/>
                    <a:pt x="11428" y="52114"/>
                    <a:pt x="31771" y="31771"/>
                  </a:cubicBezTo>
                  <a:cubicBezTo>
                    <a:pt x="52114" y="11428"/>
                    <a:pt x="79705" y="0"/>
                    <a:pt x="108474" y="0"/>
                  </a:cubicBezTo>
                  <a:close/>
                </a:path>
              </a:pathLst>
            </a:custGeom>
            <a:solidFill>
              <a:srgbClr val="2864A0"/>
            </a:solidFill>
          </p:spPr>
        </p:sp>
        <p:sp>
          <p:nvSpPr>
            <p:cNvPr name="TextBox 34" id="34"/>
            <p:cNvSpPr txBox="true"/>
            <p:nvPr/>
          </p:nvSpPr>
          <p:spPr>
            <a:xfrm>
              <a:off x="0" y="-85725"/>
              <a:ext cx="393125" cy="302673"/>
            </a:xfrm>
            <a:prstGeom prst="rect">
              <a:avLst/>
            </a:prstGeom>
          </p:spPr>
          <p:txBody>
            <a:bodyPr anchor="ctr" rtlCol="false" tIns="50800" lIns="50800" bIns="50800" rIns="50800"/>
            <a:lstStyle/>
            <a:p>
              <a:pPr algn="ctr">
                <a:lnSpc>
                  <a:spcPts val="4200"/>
                </a:lnSpc>
              </a:pPr>
              <a:r>
                <a:rPr lang="en-US" sz="3000">
                  <a:solidFill>
                    <a:srgbClr val="FFFFFF"/>
                  </a:solidFill>
                  <a:latin typeface="Poppins"/>
                  <a:ea typeface="Poppins"/>
                  <a:cs typeface="Poppins"/>
                  <a:sym typeface="Poppins"/>
                </a:rPr>
                <a:t>NO</a:t>
              </a:r>
            </a:p>
          </p:txBody>
        </p:sp>
      </p:grpSp>
      <p:grpSp>
        <p:nvGrpSpPr>
          <p:cNvPr name="Group 35" id="35"/>
          <p:cNvGrpSpPr/>
          <p:nvPr/>
        </p:nvGrpSpPr>
        <p:grpSpPr>
          <a:xfrm rot="0">
            <a:off x="11087561" y="4501634"/>
            <a:ext cx="3995231" cy="2503968"/>
            <a:chOff x="0" y="0"/>
            <a:chExt cx="653737" cy="409722"/>
          </a:xfrm>
        </p:grpSpPr>
        <p:sp>
          <p:nvSpPr>
            <p:cNvPr name="Freeform 36" id="36"/>
            <p:cNvSpPr/>
            <p:nvPr/>
          </p:nvSpPr>
          <p:spPr>
            <a:xfrm flipH="false" flipV="false" rot="0">
              <a:off x="0" y="0"/>
              <a:ext cx="653737" cy="409722"/>
            </a:xfrm>
            <a:custGeom>
              <a:avLst/>
              <a:gdLst/>
              <a:ahLst/>
              <a:cxnLst/>
              <a:rect r="r" b="b" t="t" l="l"/>
              <a:pathLst>
                <a:path h="409722" w="653737">
                  <a:moveTo>
                    <a:pt x="326868" y="0"/>
                  </a:moveTo>
                  <a:lnTo>
                    <a:pt x="653737" y="204861"/>
                  </a:lnTo>
                  <a:lnTo>
                    <a:pt x="326868" y="409722"/>
                  </a:lnTo>
                  <a:lnTo>
                    <a:pt x="0" y="204861"/>
                  </a:lnTo>
                  <a:lnTo>
                    <a:pt x="326868" y="0"/>
                  </a:lnTo>
                  <a:close/>
                </a:path>
              </a:pathLst>
            </a:custGeom>
            <a:solidFill>
              <a:srgbClr val="2D8BBA"/>
            </a:solidFill>
            <a:ln cap="sq">
              <a:noFill/>
              <a:prstDash val="solid"/>
              <a:miter/>
            </a:ln>
          </p:spPr>
        </p:sp>
        <p:sp>
          <p:nvSpPr>
            <p:cNvPr name="TextBox 37" id="37"/>
            <p:cNvSpPr txBox="true"/>
            <p:nvPr/>
          </p:nvSpPr>
          <p:spPr>
            <a:xfrm>
              <a:off x="112361" y="70421"/>
              <a:ext cx="429015" cy="268880"/>
            </a:xfrm>
            <a:prstGeom prst="rect">
              <a:avLst/>
            </a:prstGeom>
          </p:spPr>
          <p:txBody>
            <a:bodyPr anchor="ctr" rtlCol="false" tIns="15445" lIns="15445" bIns="15445" rIns="15445"/>
            <a:lstStyle/>
            <a:p>
              <a:pPr algn="ctr" marL="0" indent="0" lvl="0">
                <a:lnSpc>
                  <a:spcPts val="2221"/>
                </a:lnSpc>
                <a:spcBef>
                  <a:spcPct val="0"/>
                </a:spcBef>
              </a:pPr>
              <a:r>
                <a:rPr lang="en-US" b="true" sz="1851">
                  <a:solidFill>
                    <a:srgbClr val="FDFDFD"/>
                  </a:solidFill>
                  <a:latin typeface="Canva Sans Bold"/>
                  <a:ea typeface="Canva Sans Bold"/>
                  <a:cs typeface="Canva Sans Bold"/>
                  <a:sym typeface="Canva Sans Bold"/>
                </a:rPr>
                <a:t>Is revenue of Camera much more higher than that of EntertainmentSmall?</a:t>
              </a:r>
            </a:p>
          </p:txBody>
        </p:sp>
      </p:grpSp>
      <p:grpSp>
        <p:nvGrpSpPr>
          <p:cNvPr name="Group 38" id="38"/>
          <p:cNvGrpSpPr/>
          <p:nvPr/>
        </p:nvGrpSpPr>
        <p:grpSpPr>
          <a:xfrm rot="0">
            <a:off x="13828797" y="7291352"/>
            <a:ext cx="1399842" cy="823724"/>
            <a:chOff x="0" y="0"/>
            <a:chExt cx="368683" cy="216948"/>
          </a:xfrm>
        </p:grpSpPr>
        <p:sp>
          <p:nvSpPr>
            <p:cNvPr name="Freeform 39" id="39"/>
            <p:cNvSpPr/>
            <p:nvPr/>
          </p:nvSpPr>
          <p:spPr>
            <a:xfrm flipH="false" flipV="false" rot="0">
              <a:off x="0" y="0"/>
              <a:ext cx="368683" cy="216948"/>
            </a:xfrm>
            <a:custGeom>
              <a:avLst/>
              <a:gdLst/>
              <a:ahLst/>
              <a:cxnLst/>
              <a:rect r="r" b="b" t="t" l="l"/>
              <a:pathLst>
                <a:path h="216948" w="368683">
                  <a:moveTo>
                    <a:pt x="108474" y="0"/>
                  </a:moveTo>
                  <a:lnTo>
                    <a:pt x="260209" y="0"/>
                  </a:lnTo>
                  <a:cubicBezTo>
                    <a:pt x="288978" y="0"/>
                    <a:pt x="316569" y="11428"/>
                    <a:pt x="336911" y="31771"/>
                  </a:cubicBezTo>
                  <a:cubicBezTo>
                    <a:pt x="357254" y="52114"/>
                    <a:pt x="368683" y="79705"/>
                    <a:pt x="368683" y="108474"/>
                  </a:cubicBezTo>
                  <a:lnTo>
                    <a:pt x="368683" y="108474"/>
                  </a:lnTo>
                  <a:cubicBezTo>
                    <a:pt x="368683" y="137243"/>
                    <a:pt x="357254" y="164834"/>
                    <a:pt x="336911" y="185177"/>
                  </a:cubicBezTo>
                  <a:cubicBezTo>
                    <a:pt x="316569" y="205519"/>
                    <a:pt x="288978" y="216948"/>
                    <a:pt x="260209" y="216948"/>
                  </a:cubicBezTo>
                  <a:lnTo>
                    <a:pt x="108474" y="216948"/>
                  </a:lnTo>
                  <a:cubicBezTo>
                    <a:pt x="79705" y="216948"/>
                    <a:pt x="52114" y="205519"/>
                    <a:pt x="31771" y="185177"/>
                  </a:cubicBezTo>
                  <a:cubicBezTo>
                    <a:pt x="11428" y="164834"/>
                    <a:pt x="0" y="137243"/>
                    <a:pt x="0" y="108474"/>
                  </a:cubicBezTo>
                  <a:lnTo>
                    <a:pt x="0" y="108474"/>
                  </a:lnTo>
                  <a:cubicBezTo>
                    <a:pt x="0" y="79705"/>
                    <a:pt x="11428" y="52114"/>
                    <a:pt x="31771" y="31771"/>
                  </a:cubicBezTo>
                  <a:cubicBezTo>
                    <a:pt x="52114" y="11428"/>
                    <a:pt x="79705" y="0"/>
                    <a:pt x="108474" y="0"/>
                  </a:cubicBezTo>
                  <a:close/>
                </a:path>
              </a:pathLst>
            </a:custGeom>
            <a:solidFill>
              <a:srgbClr val="41B8D5"/>
            </a:solidFill>
          </p:spPr>
        </p:sp>
        <p:sp>
          <p:nvSpPr>
            <p:cNvPr name="TextBox 40" id="40"/>
            <p:cNvSpPr txBox="true"/>
            <p:nvPr/>
          </p:nvSpPr>
          <p:spPr>
            <a:xfrm>
              <a:off x="0" y="-85725"/>
              <a:ext cx="368683" cy="302673"/>
            </a:xfrm>
            <a:prstGeom prst="rect">
              <a:avLst/>
            </a:prstGeom>
          </p:spPr>
          <p:txBody>
            <a:bodyPr anchor="ctr" rtlCol="false" tIns="50800" lIns="50800" bIns="50800" rIns="50800"/>
            <a:lstStyle/>
            <a:p>
              <a:pPr algn="ctr">
                <a:lnSpc>
                  <a:spcPts val="4200"/>
                </a:lnSpc>
              </a:pPr>
              <a:r>
                <a:rPr lang="en-US" sz="3000">
                  <a:solidFill>
                    <a:srgbClr val="FFFFFF"/>
                  </a:solidFill>
                  <a:latin typeface="Poppins"/>
                  <a:ea typeface="Poppins"/>
                  <a:cs typeface="Poppins"/>
                  <a:sym typeface="Poppins"/>
                </a:rPr>
                <a:t>NO</a:t>
              </a:r>
            </a:p>
          </p:txBody>
        </p:sp>
      </p:grpSp>
      <p:sp>
        <p:nvSpPr>
          <p:cNvPr name="AutoShape 41" id="41"/>
          <p:cNvSpPr/>
          <p:nvPr/>
        </p:nvSpPr>
        <p:spPr>
          <a:xfrm flipH="true">
            <a:off x="10119516" y="7005602"/>
            <a:ext cx="2965660" cy="1385761"/>
          </a:xfrm>
          <a:prstGeom prst="line">
            <a:avLst/>
          </a:prstGeom>
          <a:ln cap="rnd" w="38100">
            <a:solidFill>
              <a:srgbClr val="7994A9"/>
            </a:solidFill>
            <a:prstDash val="solid"/>
            <a:headEnd type="none" len="sm" w="sm"/>
            <a:tailEnd type="none" len="sm" w="sm"/>
          </a:ln>
        </p:spPr>
      </p:sp>
      <p:grpSp>
        <p:nvGrpSpPr>
          <p:cNvPr name="Group 42" id="42"/>
          <p:cNvGrpSpPr/>
          <p:nvPr/>
        </p:nvGrpSpPr>
        <p:grpSpPr>
          <a:xfrm rot="0">
            <a:off x="10996526" y="7291352"/>
            <a:ext cx="1282135" cy="823724"/>
            <a:chOff x="0" y="0"/>
            <a:chExt cx="337682" cy="216948"/>
          </a:xfrm>
        </p:grpSpPr>
        <p:sp>
          <p:nvSpPr>
            <p:cNvPr name="Freeform 43" id="43"/>
            <p:cNvSpPr/>
            <p:nvPr/>
          </p:nvSpPr>
          <p:spPr>
            <a:xfrm flipH="false" flipV="false" rot="0">
              <a:off x="0" y="0"/>
              <a:ext cx="337682" cy="216948"/>
            </a:xfrm>
            <a:custGeom>
              <a:avLst/>
              <a:gdLst/>
              <a:ahLst/>
              <a:cxnLst/>
              <a:rect r="r" b="b" t="t" l="l"/>
              <a:pathLst>
                <a:path h="216948" w="337682">
                  <a:moveTo>
                    <a:pt x="108474" y="0"/>
                  </a:moveTo>
                  <a:lnTo>
                    <a:pt x="229208" y="0"/>
                  </a:lnTo>
                  <a:cubicBezTo>
                    <a:pt x="257977" y="0"/>
                    <a:pt x="285567" y="11428"/>
                    <a:pt x="305910" y="31771"/>
                  </a:cubicBezTo>
                  <a:cubicBezTo>
                    <a:pt x="326253" y="52114"/>
                    <a:pt x="337682" y="79705"/>
                    <a:pt x="337682" y="108474"/>
                  </a:cubicBezTo>
                  <a:lnTo>
                    <a:pt x="337682" y="108474"/>
                  </a:lnTo>
                  <a:cubicBezTo>
                    <a:pt x="337682" y="137243"/>
                    <a:pt x="326253" y="164834"/>
                    <a:pt x="305910" y="185177"/>
                  </a:cubicBezTo>
                  <a:cubicBezTo>
                    <a:pt x="285567" y="205519"/>
                    <a:pt x="257977" y="216948"/>
                    <a:pt x="229208" y="216948"/>
                  </a:cubicBezTo>
                  <a:lnTo>
                    <a:pt x="108474" y="216948"/>
                  </a:lnTo>
                  <a:cubicBezTo>
                    <a:pt x="79705" y="216948"/>
                    <a:pt x="52114" y="205519"/>
                    <a:pt x="31771" y="185177"/>
                  </a:cubicBezTo>
                  <a:cubicBezTo>
                    <a:pt x="11428" y="164834"/>
                    <a:pt x="0" y="137243"/>
                    <a:pt x="0" y="108474"/>
                  </a:cubicBezTo>
                  <a:lnTo>
                    <a:pt x="0" y="108474"/>
                  </a:lnTo>
                  <a:cubicBezTo>
                    <a:pt x="0" y="79705"/>
                    <a:pt x="11428" y="52114"/>
                    <a:pt x="31771" y="31771"/>
                  </a:cubicBezTo>
                  <a:cubicBezTo>
                    <a:pt x="52114" y="11428"/>
                    <a:pt x="79705" y="0"/>
                    <a:pt x="108474" y="0"/>
                  </a:cubicBezTo>
                  <a:close/>
                </a:path>
              </a:pathLst>
            </a:custGeom>
            <a:solidFill>
              <a:srgbClr val="41B8D5"/>
            </a:solidFill>
          </p:spPr>
        </p:sp>
        <p:sp>
          <p:nvSpPr>
            <p:cNvPr name="TextBox 44" id="44"/>
            <p:cNvSpPr txBox="true"/>
            <p:nvPr/>
          </p:nvSpPr>
          <p:spPr>
            <a:xfrm>
              <a:off x="0" y="-85725"/>
              <a:ext cx="337682" cy="302673"/>
            </a:xfrm>
            <a:prstGeom prst="rect">
              <a:avLst/>
            </a:prstGeom>
          </p:spPr>
          <p:txBody>
            <a:bodyPr anchor="ctr" rtlCol="false" tIns="50800" lIns="50800" bIns="50800" rIns="50800"/>
            <a:lstStyle/>
            <a:p>
              <a:pPr algn="ctr">
                <a:lnSpc>
                  <a:spcPts val="4200"/>
                </a:lnSpc>
              </a:pPr>
              <a:r>
                <a:rPr lang="en-US" sz="3000">
                  <a:solidFill>
                    <a:srgbClr val="FFFFFF"/>
                  </a:solidFill>
                  <a:latin typeface="Poppins"/>
                  <a:ea typeface="Poppins"/>
                  <a:cs typeface="Poppins"/>
                  <a:sym typeface="Poppins"/>
                </a:rPr>
                <a:t>YES</a:t>
              </a:r>
            </a:p>
          </p:txBody>
        </p:sp>
      </p:grpSp>
      <p:sp>
        <p:nvSpPr>
          <p:cNvPr name="Freeform 45" id="45"/>
          <p:cNvSpPr/>
          <p:nvPr/>
        </p:nvSpPr>
        <p:spPr>
          <a:xfrm flipH="false" flipV="false" rot="-10800000">
            <a:off x="201104" y="6748958"/>
            <a:ext cx="3413518" cy="3376279"/>
          </a:xfrm>
          <a:custGeom>
            <a:avLst/>
            <a:gdLst/>
            <a:ahLst/>
            <a:cxnLst/>
            <a:rect r="r" b="b" t="t" l="l"/>
            <a:pathLst>
              <a:path h="3376279" w="3413518">
                <a:moveTo>
                  <a:pt x="0" y="0"/>
                </a:moveTo>
                <a:lnTo>
                  <a:pt x="3413518" y="0"/>
                </a:lnTo>
                <a:lnTo>
                  <a:pt x="3413518" y="3376279"/>
                </a:lnTo>
                <a:lnTo>
                  <a:pt x="0" y="33762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6" id="46"/>
          <p:cNvSpPr txBox="true"/>
          <p:nvPr/>
        </p:nvSpPr>
        <p:spPr>
          <a:xfrm rot="0">
            <a:off x="-76704" y="190817"/>
            <a:ext cx="18364704" cy="580391"/>
          </a:xfrm>
          <a:prstGeom prst="rect">
            <a:avLst/>
          </a:prstGeom>
        </p:spPr>
        <p:txBody>
          <a:bodyPr anchor="t" rtlCol="false" tIns="0" lIns="0" bIns="0" rIns="0">
            <a:spAutoFit/>
          </a:bodyPr>
          <a:lstStyle/>
          <a:p>
            <a:pPr algn="ctr">
              <a:lnSpc>
                <a:spcPts val="4759"/>
              </a:lnSpc>
              <a:spcBef>
                <a:spcPct val="0"/>
              </a:spcBef>
            </a:pPr>
            <a:r>
              <a:rPr lang="en-US" b="true" sz="3399">
                <a:solidFill>
                  <a:srgbClr val="FFFFFF"/>
                </a:solidFill>
                <a:latin typeface="Open Sans Bold"/>
                <a:ea typeface="Open Sans Bold"/>
                <a:cs typeface="Open Sans Bold"/>
                <a:sym typeface="Open Sans Bold"/>
              </a:rPr>
              <a:t>PRODUCT/ PRODUCT CATEGORIES TO TARGET FOR UPCOMING CAMPAIGN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6790" y="1479045"/>
            <a:ext cx="7864043" cy="4069642"/>
          </a:xfrm>
          <a:custGeom>
            <a:avLst/>
            <a:gdLst/>
            <a:ahLst/>
            <a:cxnLst/>
            <a:rect r="r" b="b" t="t" l="l"/>
            <a:pathLst>
              <a:path h="4069642" w="7864043">
                <a:moveTo>
                  <a:pt x="0" y="0"/>
                </a:moveTo>
                <a:lnTo>
                  <a:pt x="7864042" y="0"/>
                </a:lnTo>
                <a:lnTo>
                  <a:pt x="7864042" y="4069642"/>
                </a:lnTo>
                <a:lnTo>
                  <a:pt x="0" y="4069642"/>
                </a:lnTo>
                <a:lnTo>
                  <a:pt x="0" y="0"/>
                </a:lnTo>
                <a:close/>
              </a:path>
            </a:pathLst>
          </a:custGeom>
          <a:blipFill>
            <a:blip r:embed="rId2"/>
            <a:stretch>
              <a:fillRect l="0" t="0" r="0" b="0"/>
            </a:stretch>
          </a:blipFill>
        </p:spPr>
      </p:sp>
      <p:sp>
        <p:nvSpPr>
          <p:cNvPr name="Freeform 3" id="3"/>
          <p:cNvSpPr/>
          <p:nvPr/>
        </p:nvSpPr>
        <p:spPr>
          <a:xfrm flipH="false" flipV="false" rot="0">
            <a:off x="9395257" y="5824912"/>
            <a:ext cx="7736038" cy="4203274"/>
          </a:xfrm>
          <a:custGeom>
            <a:avLst/>
            <a:gdLst/>
            <a:ahLst/>
            <a:cxnLst/>
            <a:rect r="r" b="b" t="t" l="l"/>
            <a:pathLst>
              <a:path h="4203274" w="7736038">
                <a:moveTo>
                  <a:pt x="0" y="0"/>
                </a:moveTo>
                <a:lnTo>
                  <a:pt x="7736038" y="0"/>
                </a:lnTo>
                <a:lnTo>
                  <a:pt x="7736038" y="4203274"/>
                </a:lnTo>
                <a:lnTo>
                  <a:pt x="0" y="4203274"/>
                </a:lnTo>
                <a:lnTo>
                  <a:pt x="0" y="0"/>
                </a:lnTo>
                <a:close/>
              </a:path>
            </a:pathLst>
          </a:custGeom>
          <a:blipFill>
            <a:blip r:embed="rId3"/>
            <a:stretch>
              <a:fillRect l="0" t="0" r="-1654" b="-562"/>
            </a:stretch>
          </a:blipFill>
        </p:spPr>
      </p:sp>
      <p:sp>
        <p:nvSpPr>
          <p:cNvPr name="Freeform 4" id="4"/>
          <p:cNvSpPr/>
          <p:nvPr/>
        </p:nvSpPr>
        <p:spPr>
          <a:xfrm flipH="false" flipV="false" rot="0">
            <a:off x="595178" y="5748712"/>
            <a:ext cx="7864043" cy="4279474"/>
          </a:xfrm>
          <a:custGeom>
            <a:avLst/>
            <a:gdLst/>
            <a:ahLst/>
            <a:cxnLst/>
            <a:rect r="r" b="b" t="t" l="l"/>
            <a:pathLst>
              <a:path h="4279474" w="7864043">
                <a:moveTo>
                  <a:pt x="0" y="0"/>
                </a:moveTo>
                <a:lnTo>
                  <a:pt x="7864042" y="0"/>
                </a:lnTo>
                <a:lnTo>
                  <a:pt x="7864042" y="4279474"/>
                </a:lnTo>
                <a:lnTo>
                  <a:pt x="0" y="4279474"/>
                </a:lnTo>
                <a:lnTo>
                  <a:pt x="0" y="0"/>
                </a:lnTo>
                <a:close/>
              </a:path>
            </a:pathLst>
          </a:custGeom>
          <a:blipFill>
            <a:blip r:embed="rId4"/>
            <a:stretch>
              <a:fillRect l="0" t="-993" r="0" b="-993"/>
            </a:stretch>
          </a:blipFill>
        </p:spPr>
      </p:sp>
      <p:grpSp>
        <p:nvGrpSpPr>
          <p:cNvPr name="Group 5" id="5"/>
          <p:cNvGrpSpPr/>
          <p:nvPr/>
        </p:nvGrpSpPr>
        <p:grpSpPr>
          <a:xfrm rot="0">
            <a:off x="0" y="0"/>
            <a:ext cx="18288000" cy="1028700"/>
            <a:chOff x="0" y="0"/>
            <a:chExt cx="4816593" cy="270933"/>
          </a:xfrm>
        </p:grpSpPr>
        <p:sp>
          <p:nvSpPr>
            <p:cNvPr name="Freeform 6" id="6"/>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7" id="7"/>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flipV="true">
            <a:off x="8925945" y="1028700"/>
            <a:ext cx="0" cy="9457710"/>
          </a:xfrm>
          <a:prstGeom prst="line">
            <a:avLst/>
          </a:prstGeom>
          <a:ln cap="flat" w="38100">
            <a:solidFill>
              <a:srgbClr val="9FA0A4"/>
            </a:solidFill>
            <a:prstDash val="sysDot"/>
            <a:headEnd type="none" len="sm" w="sm"/>
            <a:tailEnd type="none" len="sm" w="sm"/>
          </a:ln>
        </p:spPr>
      </p:sp>
      <p:grpSp>
        <p:nvGrpSpPr>
          <p:cNvPr name="Group 9" id="9"/>
          <p:cNvGrpSpPr/>
          <p:nvPr/>
        </p:nvGrpSpPr>
        <p:grpSpPr>
          <a:xfrm rot="0">
            <a:off x="438758" y="1148891"/>
            <a:ext cx="17012474" cy="587701"/>
            <a:chOff x="0" y="0"/>
            <a:chExt cx="4480652" cy="154785"/>
          </a:xfrm>
        </p:grpSpPr>
        <p:sp>
          <p:nvSpPr>
            <p:cNvPr name="Freeform 10" id="10"/>
            <p:cNvSpPr/>
            <p:nvPr/>
          </p:nvSpPr>
          <p:spPr>
            <a:xfrm flipH="false" flipV="false" rot="0">
              <a:off x="0" y="0"/>
              <a:ext cx="4480652" cy="154785"/>
            </a:xfrm>
            <a:custGeom>
              <a:avLst/>
              <a:gdLst/>
              <a:ahLst/>
              <a:cxnLst/>
              <a:rect r="r" b="b" t="t" l="l"/>
              <a:pathLst>
                <a:path h="154785" w="4480652">
                  <a:moveTo>
                    <a:pt x="0" y="0"/>
                  </a:moveTo>
                  <a:lnTo>
                    <a:pt x="4480652" y="0"/>
                  </a:lnTo>
                  <a:lnTo>
                    <a:pt x="4480652" y="154785"/>
                  </a:lnTo>
                  <a:lnTo>
                    <a:pt x="0" y="154785"/>
                  </a:lnTo>
                  <a:close/>
                </a:path>
              </a:pathLst>
            </a:custGeom>
            <a:solidFill>
              <a:srgbClr val="4ED2E9"/>
            </a:solidFill>
          </p:spPr>
        </p:sp>
        <p:sp>
          <p:nvSpPr>
            <p:cNvPr name="TextBox 11" id="11"/>
            <p:cNvSpPr txBox="true"/>
            <p:nvPr/>
          </p:nvSpPr>
          <p:spPr>
            <a:xfrm>
              <a:off x="0" y="-57150"/>
              <a:ext cx="4480652" cy="21193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6704" y="190817"/>
            <a:ext cx="18364704" cy="580391"/>
          </a:xfrm>
          <a:prstGeom prst="rect">
            <a:avLst/>
          </a:prstGeom>
        </p:spPr>
        <p:txBody>
          <a:bodyPr anchor="t" rtlCol="false" tIns="0" lIns="0" bIns="0" rIns="0">
            <a:spAutoFit/>
          </a:bodyPr>
          <a:lstStyle/>
          <a:p>
            <a:pPr algn="ctr">
              <a:lnSpc>
                <a:spcPts val="4759"/>
              </a:lnSpc>
              <a:spcBef>
                <a:spcPct val="0"/>
              </a:spcBef>
            </a:pPr>
            <a:r>
              <a:rPr lang="en-US" b="true" sz="3399">
                <a:solidFill>
                  <a:srgbClr val="FFFFFF"/>
                </a:solidFill>
                <a:latin typeface="Open Sans Bold"/>
                <a:ea typeface="Open Sans Bold"/>
                <a:cs typeface="Open Sans Bold"/>
                <a:sym typeface="Open Sans Bold"/>
              </a:rPr>
              <a:t>OPTIMAL MARKETING CHANNEL ALLOCATION FOR EACH PRODUCT CATEGORY</a:t>
            </a:r>
          </a:p>
        </p:txBody>
      </p:sp>
      <p:sp>
        <p:nvSpPr>
          <p:cNvPr name="Freeform 13" id="13"/>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7" id="17"/>
          <p:cNvSpPr/>
          <p:nvPr/>
        </p:nvSpPr>
        <p:spPr>
          <a:xfrm flipH="true">
            <a:off x="0" y="5948737"/>
            <a:ext cx="18251498" cy="0"/>
          </a:xfrm>
          <a:prstGeom prst="line">
            <a:avLst/>
          </a:prstGeom>
          <a:ln cap="flat" w="38100">
            <a:solidFill>
              <a:srgbClr val="9FA0A4"/>
            </a:solidFill>
            <a:prstDash val="sysDot"/>
            <a:headEnd type="none" len="sm" w="sm"/>
            <a:tailEnd type="none" len="sm" w="sm"/>
          </a:ln>
        </p:spPr>
      </p:sp>
      <p:sp>
        <p:nvSpPr>
          <p:cNvPr name="Freeform 18" id="18"/>
          <p:cNvSpPr/>
          <p:nvPr/>
        </p:nvSpPr>
        <p:spPr>
          <a:xfrm flipH="false" flipV="false" rot="0">
            <a:off x="9404782" y="2080755"/>
            <a:ext cx="7234305" cy="3463423"/>
          </a:xfrm>
          <a:custGeom>
            <a:avLst/>
            <a:gdLst/>
            <a:ahLst/>
            <a:cxnLst/>
            <a:rect r="r" b="b" t="t" l="l"/>
            <a:pathLst>
              <a:path h="3463423" w="7234305">
                <a:moveTo>
                  <a:pt x="0" y="0"/>
                </a:moveTo>
                <a:lnTo>
                  <a:pt x="7234305" y="0"/>
                </a:lnTo>
                <a:lnTo>
                  <a:pt x="7234305" y="3463423"/>
                </a:lnTo>
                <a:lnTo>
                  <a:pt x="0" y="3463423"/>
                </a:lnTo>
                <a:lnTo>
                  <a:pt x="0" y="0"/>
                </a:lnTo>
                <a:close/>
              </a:path>
            </a:pathLst>
          </a:custGeom>
          <a:blipFill>
            <a:blip r:embed="rId9"/>
            <a:stretch>
              <a:fillRect l="0" t="0" r="0" b="0"/>
            </a:stretch>
          </a:blipFill>
        </p:spPr>
      </p:sp>
      <p:sp>
        <p:nvSpPr>
          <p:cNvPr name="TextBox 19" id="19"/>
          <p:cNvSpPr txBox="true"/>
          <p:nvPr/>
        </p:nvSpPr>
        <p:spPr>
          <a:xfrm rot="0">
            <a:off x="6515774" y="1207756"/>
            <a:ext cx="10743526" cy="672974"/>
          </a:xfrm>
          <a:prstGeom prst="rect">
            <a:avLst/>
          </a:prstGeom>
        </p:spPr>
        <p:txBody>
          <a:bodyPr anchor="t" rtlCol="false" tIns="0" lIns="0" bIns="0" rIns="0">
            <a:spAutoFit/>
          </a:bodyPr>
          <a:lstStyle/>
          <a:p>
            <a:pPr algn="l" marL="414767" indent="-207384" lvl="1">
              <a:lnSpc>
                <a:spcPts val="2689"/>
              </a:lnSpc>
              <a:buFont typeface="Arial"/>
              <a:buChar char="•"/>
            </a:pPr>
            <a:r>
              <a:rPr lang="en-US" sz="1921">
                <a:solidFill>
                  <a:srgbClr val="000000"/>
                </a:solidFill>
                <a:latin typeface="Poppins"/>
                <a:ea typeface="Poppins"/>
                <a:cs typeface="Poppins"/>
                <a:sym typeface="Poppins"/>
              </a:rPr>
              <a:t>Columns: total GMV and the total units sold in that month for a specific product type.</a:t>
            </a:r>
          </a:p>
          <a:p>
            <a:pPr algn="ctr">
              <a:lnSpc>
                <a:spcPts val="2689"/>
              </a:lnSpc>
              <a:spcBef>
                <a:spcPct val="0"/>
              </a:spcBef>
            </a:pPr>
          </a:p>
        </p:txBody>
      </p:sp>
      <p:sp>
        <p:nvSpPr>
          <p:cNvPr name="TextBox 20" id="20"/>
          <p:cNvSpPr txBox="true"/>
          <p:nvPr/>
        </p:nvSpPr>
        <p:spPr>
          <a:xfrm rot="0">
            <a:off x="4123044" y="1198231"/>
            <a:ext cx="2046514" cy="357014"/>
          </a:xfrm>
          <a:prstGeom prst="rect">
            <a:avLst/>
          </a:prstGeom>
        </p:spPr>
        <p:txBody>
          <a:bodyPr anchor="t" rtlCol="false" tIns="0" lIns="0" bIns="0" rIns="0">
            <a:spAutoFit/>
          </a:bodyPr>
          <a:lstStyle/>
          <a:p>
            <a:pPr algn="l" marL="431430" indent="-215715" lvl="1">
              <a:lnSpc>
                <a:spcPts val="2797"/>
              </a:lnSpc>
              <a:buFont typeface="Arial"/>
              <a:buChar char="•"/>
            </a:pPr>
            <a:r>
              <a:rPr lang="en-US" sz="1998">
                <a:solidFill>
                  <a:srgbClr val="000000"/>
                </a:solidFill>
                <a:latin typeface="Poppins"/>
                <a:ea typeface="Poppins"/>
                <a:cs typeface="Poppins"/>
                <a:sym typeface="Poppins"/>
              </a:rPr>
              <a:t>R</a:t>
            </a:r>
            <a:r>
              <a:rPr lang="en-US" sz="1998">
                <a:solidFill>
                  <a:srgbClr val="000000"/>
                </a:solidFill>
                <a:latin typeface="Poppins"/>
                <a:ea typeface="Poppins"/>
                <a:cs typeface="Poppins"/>
                <a:sym typeface="Poppins"/>
              </a:rPr>
              <a:t>ows: Month </a:t>
            </a:r>
          </a:p>
        </p:txBody>
      </p:sp>
      <p:sp>
        <p:nvSpPr>
          <p:cNvPr name="TextBox 21" id="21"/>
          <p:cNvSpPr txBox="true"/>
          <p:nvPr/>
        </p:nvSpPr>
        <p:spPr>
          <a:xfrm rot="0">
            <a:off x="1280151" y="1189096"/>
            <a:ext cx="2213921" cy="375285"/>
          </a:xfrm>
          <a:prstGeom prst="rect">
            <a:avLst/>
          </a:prstGeom>
        </p:spPr>
        <p:txBody>
          <a:bodyPr anchor="t" rtlCol="false" tIns="0" lIns="0" bIns="0" rIns="0">
            <a:spAutoFit/>
          </a:bodyPr>
          <a:lstStyle/>
          <a:p>
            <a:pPr algn="ctr">
              <a:lnSpc>
                <a:spcPts val="2939"/>
              </a:lnSpc>
              <a:spcBef>
                <a:spcPct val="0"/>
              </a:spcBef>
            </a:pPr>
            <a:r>
              <a:rPr lang="en-US" b="true" sz="2099">
                <a:solidFill>
                  <a:srgbClr val="000000"/>
                </a:solidFill>
                <a:latin typeface="Poppins Bold"/>
                <a:ea typeface="Poppins Bold"/>
                <a:cs typeface="Poppins Bold"/>
                <a:sym typeface="Poppins Bold"/>
              </a:rPr>
              <a:t>New Dataframe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76704" y="190817"/>
            <a:ext cx="18364704" cy="580391"/>
          </a:xfrm>
          <a:prstGeom prst="rect">
            <a:avLst/>
          </a:prstGeom>
        </p:spPr>
        <p:txBody>
          <a:bodyPr anchor="t" rtlCol="false" tIns="0" lIns="0" bIns="0" rIns="0">
            <a:spAutoFit/>
          </a:bodyPr>
          <a:lstStyle/>
          <a:p>
            <a:pPr algn="ctr">
              <a:lnSpc>
                <a:spcPts val="4759"/>
              </a:lnSpc>
              <a:spcBef>
                <a:spcPct val="0"/>
              </a:spcBef>
            </a:pPr>
            <a:r>
              <a:rPr lang="en-US" b="true" sz="3399">
                <a:solidFill>
                  <a:srgbClr val="FFFFFF"/>
                </a:solidFill>
                <a:latin typeface="Open Sans Bold"/>
                <a:ea typeface="Open Sans Bold"/>
                <a:cs typeface="Open Sans Bold"/>
                <a:sym typeface="Open Sans Bold"/>
              </a:rPr>
              <a:t>OPTIMAL MARKETING CHANNEL ALLOCATION FOR EACH PRODUCT CATEGORY</a:t>
            </a:r>
          </a:p>
        </p:txBody>
      </p:sp>
      <p:sp>
        <p:nvSpPr>
          <p:cNvPr name="Freeform 6" id="6"/>
          <p:cNvSpPr/>
          <p:nvPr/>
        </p:nvSpPr>
        <p:spPr>
          <a:xfrm flipH="false" flipV="false" rot="0">
            <a:off x="9839927" y="7474082"/>
            <a:ext cx="8411571" cy="2744275"/>
          </a:xfrm>
          <a:custGeom>
            <a:avLst/>
            <a:gdLst/>
            <a:ahLst/>
            <a:cxnLst/>
            <a:rect r="r" b="b" t="t" l="l"/>
            <a:pathLst>
              <a:path h="2744275" w="8411571">
                <a:moveTo>
                  <a:pt x="0" y="0"/>
                </a:moveTo>
                <a:lnTo>
                  <a:pt x="8411571" y="0"/>
                </a:lnTo>
                <a:lnTo>
                  <a:pt x="8411571" y="2744275"/>
                </a:lnTo>
                <a:lnTo>
                  <a:pt x="0" y="2744275"/>
                </a:lnTo>
                <a:lnTo>
                  <a:pt x="0" y="0"/>
                </a:lnTo>
                <a:close/>
              </a:path>
            </a:pathLst>
          </a:custGeom>
          <a:blipFill>
            <a:blip r:embed="rId2"/>
            <a:stretch>
              <a:fillRect l="0" t="0" r="0" b="0"/>
            </a:stretch>
          </a:blipFill>
        </p:spPr>
      </p:sp>
      <p:sp>
        <p:nvSpPr>
          <p:cNvPr name="Freeform 7" id="7"/>
          <p:cNvSpPr/>
          <p:nvPr/>
        </p:nvSpPr>
        <p:spPr>
          <a:xfrm flipH="false" flipV="false" rot="0">
            <a:off x="10806480" y="1214903"/>
            <a:ext cx="6141714" cy="6259179"/>
          </a:xfrm>
          <a:custGeom>
            <a:avLst/>
            <a:gdLst/>
            <a:ahLst/>
            <a:cxnLst/>
            <a:rect r="r" b="b" t="t" l="l"/>
            <a:pathLst>
              <a:path h="6259179" w="6141714">
                <a:moveTo>
                  <a:pt x="0" y="0"/>
                </a:moveTo>
                <a:lnTo>
                  <a:pt x="6141714" y="0"/>
                </a:lnTo>
                <a:lnTo>
                  <a:pt x="6141714" y="6259179"/>
                </a:lnTo>
                <a:lnTo>
                  <a:pt x="0" y="6259179"/>
                </a:lnTo>
                <a:lnTo>
                  <a:pt x="0" y="0"/>
                </a:lnTo>
                <a:close/>
              </a:path>
            </a:pathLst>
          </a:custGeom>
          <a:blipFill>
            <a:blip r:embed="rId3"/>
            <a:stretch>
              <a:fillRect l="0" t="0" r="0" b="0"/>
            </a:stretch>
          </a:blipFill>
        </p:spPr>
      </p:sp>
      <p:sp>
        <p:nvSpPr>
          <p:cNvPr name="Freeform 8" id="8"/>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327868" y="1342174"/>
            <a:ext cx="9431955" cy="4289538"/>
            <a:chOff x="0" y="0"/>
            <a:chExt cx="12575940" cy="5719385"/>
          </a:xfrm>
        </p:grpSpPr>
        <p:grpSp>
          <p:nvGrpSpPr>
            <p:cNvPr name="Group 13" id="13"/>
            <p:cNvGrpSpPr/>
            <p:nvPr/>
          </p:nvGrpSpPr>
          <p:grpSpPr>
            <a:xfrm rot="0">
              <a:off x="0" y="480245"/>
              <a:ext cx="12575940" cy="5239139"/>
              <a:chOff x="0" y="0"/>
              <a:chExt cx="2484136" cy="1034892"/>
            </a:xfrm>
          </p:grpSpPr>
          <p:sp>
            <p:nvSpPr>
              <p:cNvPr name="Freeform 14" id="14"/>
              <p:cNvSpPr/>
              <p:nvPr/>
            </p:nvSpPr>
            <p:spPr>
              <a:xfrm flipH="false" flipV="false" rot="0">
                <a:off x="0" y="0"/>
                <a:ext cx="2484136" cy="1034892"/>
              </a:xfrm>
              <a:custGeom>
                <a:avLst/>
                <a:gdLst/>
                <a:ahLst/>
                <a:cxnLst/>
                <a:rect r="r" b="b" t="t" l="l"/>
                <a:pathLst>
                  <a:path h="1034892" w="2484136">
                    <a:moveTo>
                      <a:pt x="41862" y="0"/>
                    </a:moveTo>
                    <a:lnTo>
                      <a:pt x="2442275" y="0"/>
                    </a:lnTo>
                    <a:cubicBezTo>
                      <a:pt x="2453377" y="0"/>
                      <a:pt x="2464025" y="4410"/>
                      <a:pt x="2471875" y="12261"/>
                    </a:cubicBezTo>
                    <a:cubicBezTo>
                      <a:pt x="2479726" y="20112"/>
                      <a:pt x="2484136" y="30759"/>
                      <a:pt x="2484136" y="41862"/>
                    </a:cubicBezTo>
                    <a:lnTo>
                      <a:pt x="2484136" y="993030"/>
                    </a:lnTo>
                    <a:cubicBezTo>
                      <a:pt x="2484136" y="1004133"/>
                      <a:pt x="2479726" y="1014780"/>
                      <a:pt x="2471875" y="1022631"/>
                    </a:cubicBezTo>
                    <a:cubicBezTo>
                      <a:pt x="2464025" y="1030481"/>
                      <a:pt x="2453377" y="1034892"/>
                      <a:pt x="2442275" y="1034892"/>
                    </a:cubicBezTo>
                    <a:lnTo>
                      <a:pt x="41862" y="1034892"/>
                    </a:lnTo>
                    <a:cubicBezTo>
                      <a:pt x="30759" y="1034892"/>
                      <a:pt x="20112" y="1030481"/>
                      <a:pt x="12261" y="1022631"/>
                    </a:cubicBezTo>
                    <a:cubicBezTo>
                      <a:pt x="4410" y="1014780"/>
                      <a:pt x="0" y="1004133"/>
                      <a:pt x="0" y="993030"/>
                    </a:cubicBezTo>
                    <a:lnTo>
                      <a:pt x="0" y="41862"/>
                    </a:lnTo>
                    <a:cubicBezTo>
                      <a:pt x="0" y="30759"/>
                      <a:pt x="4410" y="20112"/>
                      <a:pt x="12261" y="12261"/>
                    </a:cubicBezTo>
                    <a:cubicBezTo>
                      <a:pt x="20112" y="4410"/>
                      <a:pt x="30759" y="0"/>
                      <a:pt x="41862" y="0"/>
                    </a:cubicBezTo>
                    <a:close/>
                  </a:path>
                </a:pathLst>
              </a:custGeom>
              <a:solidFill>
                <a:srgbClr val="FDFDFD"/>
              </a:solidFill>
              <a:ln w="38100" cap="rnd">
                <a:solidFill>
                  <a:srgbClr val="2C92D5"/>
                </a:solidFill>
                <a:prstDash val="sysDot"/>
                <a:round/>
              </a:ln>
            </p:spPr>
          </p:sp>
          <p:sp>
            <p:nvSpPr>
              <p:cNvPr name="TextBox 15" id="15"/>
              <p:cNvSpPr txBox="true"/>
              <p:nvPr/>
            </p:nvSpPr>
            <p:spPr>
              <a:xfrm>
                <a:off x="0" y="-66675"/>
                <a:ext cx="2484136" cy="1101567"/>
              </a:xfrm>
              <a:prstGeom prst="rect">
                <a:avLst/>
              </a:prstGeom>
            </p:spPr>
            <p:txBody>
              <a:bodyPr anchor="ctr" rtlCol="false" tIns="50800" lIns="50800" bIns="50800" rIns="50800"/>
              <a:lstStyle/>
              <a:p>
                <a:pPr algn="ctr">
                  <a:lnSpc>
                    <a:spcPts val="3220"/>
                  </a:lnSpc>
                </a:pPr>
              </a:p>
            </p:txBody>
          </p:sp>
        </p:grpSp>
        <p:sp>
          <p:nvSpPr>
            <p:cNvPr name="TextBox 16" id="16"/>
            <p:cNvSpPr txBox="true"/>
            <p:nvPr/>
          </p:nvSpPr>
          <p:spPr>
            <a:xfrm rot="0">
              <a:off x="220993" y="1386090"/>
              <a:ext cx="11513606" cy="4331149"/>
            </a:xfrm>
            <a:prstGeom prst="rect">
              <a:avLst/>
            </a:prstGeom>
          </p:spPr>
          <p:txBody>
            <a:bodyPr anchor="t" rtlCol="false" tIns="0" lIns="0" bIns="0" rIns="0">
              <a:spAutoFit/>
            </a:bodyPr>
            <a:lstStyle/>
            <a:p>
              <a:pPr algn="just">
                <a:lnSpc>
                  <a:spcPts val="2868"/>
                </a:lnSpc>
              </a:pPr>
              <a:r>
                <a:rPr lang="en-US" sz="2049" b="true">
                  <a:solidFill>
                    <a:srgbClr val="073C91"/>
                  </a:solidFill>
                  <a:latin typeface="Poppins Bold"/>
                  <a:ea typeface="Poppins Bold"/>
                  <a:cs typeface="Poppins Bold"/>
                  <a:sym typeface="Poppins Bold"/>
                </a:rPr>
                <a:t>Revenue Trend:</a:t>
              </a:r>
            </a:p>
            <a:p>
              <a:pPr algn="just" marL="442429" indent="-221215" lvl="1">
                <a:lnSpc>
                  <a:spcPts val="2868"/>
                </a:lnSpc>
                <a:buFont typeface="Arial"/>
                <a:buChar char="•"/>
              </a:pPr>
              <a:r>
                <a:rPr lang="en-US" sz="2049">
                  <a:solidFill>
                    <a:srgbClr val="000000"/>
                  </a:solidFill>
                  <a:latin typeface="Poppins"/>
                  <a:ea typeface="Poppins"/>
                  <a:cs typeface="Poppins"/>
                  <a:sym typeface="Poppins"/>
                </a:rPr>
                <a:t>Entertainment pr</a:t>
              </a:r>
              <a:r>
                <a:rPr lang="en-US" sz="2049">
                  <a:solidFill>
                    <a:srgbClr val="000000"/>
                  </a:solidFill>
                  <a:latin typeface="Poppins"/>
                  <a:ea typeface="Poppins"/>
                  <a:cs typeface="Poppins"/>
                  <a:sym typeface="Poppins"/>
                </a:rPr>
                <a:t>oducts generate the highest monthly revenue across all months</a:t>
              </a:r>
            </a:p>
            <a:p>
              <a:pPr algn="just">
                <a:lnSpc>
                  <a:spcPts val="2868"/>
                </a:lnSpc>
                <a:spcBef>
                  <a:spcPct val="0"/>
                </a:spcBef>
              </a:pPr>
              <a:r>
                <a:rPr lang="en-US" b="true" sz="2049">
                  <a:solidFill>
                    <a:srgbClr val="073C91"/>
                  </a:solidFill>
                  <a:latin typeface="Poppins Bold"/>
                  <a:ea typeface="Poppins Bold"/>
                  <a:cs typeface="Poppins Bold"/>
                  <a:sym typeface="Poppins Bold"/>
                </a:rPr>
                <a:t>Purchase Frequency Trend:</a:t>
              </a:r>
            </a:p>
            <a:p>
              <a:pPr algn="just" marL="442429" indent="-221215" lvl="1">
                <a:lnSpc>
                  <a:spcPts val="2868"/>
                </a:lnSpc>
                <a:buFont typeface="Arial"/>
                <a:buChar char="•"/>
              </a:pPr>
              <a:r>
                <a:rPr lang="en-US" sz="2049">
                  <a:solidFill>
                    <a:srgbClr val="000000"/>
                  </a:solidFill>
                  <a:latin typeface="Poppins"/>
                  <a:ea typeface="Poppins"/>
                  <a:cs typeface="Poppins"/>
                  <a:sym typeface="Poppins"/>
                </a:rPr>
                <a:t>From January to April, entertainment products have the highest purchase frequency</a:t>
              </a:r>
            </a:p>
            <a:p>
              <a:pPr algn="just" marL="442429" indent="-221215" lvl="1">
                <a:lnSpc>
                  <a:spcPts val="2868"/>
                </a:lnSpc>
                <a:spcBef>
                  <a:spcPct val="0"/>
                </a:spcBef>
                <a:buFont typeface="Arial"/>
                <a:buChar char="•"/>
              </a:pPr>
              <a:r>
                <a:rPr lang="en-US" sz="2049">
                  <a:solidFill>
                    <a:srgbClr val="000000"/>
                  </a:solidFill>
                  <a:latin typeface="Poppins"/>
                  <a:ea typeface="Poppins"/>
                  <a:cs typeface="Poppins"/>
                  <a:sym typeface="Poppins"/>
                </a:rPr>
                <a:t>From May onward, camera products exhibit the highest purchase frequency</a:t>
              </a:r>
            </a:p>
            <a:p>
              <a:pPr algn="just">
                <a:lnSpc>
                  <a:spcPts val="2868"/>
                </a:lnSpc>
                <a:spcBef>
                  <a:spcPct val="0"/>
                </a:spcBef>
              </a:pPr>
            </a:p>
          </p:txBody>
        </p:sp>
        <p:grpSp>
          <p:nvGrpSpPr>
            <p:cNvPr name="Group 17" id="17"/>
            <p:cNvGrpSpPr/>
            <p:nvPr/>
          </p:nvGrpSpPr>
          <p:grpSpPr>
            <a:xfrm rot="0">
              <a:off x="812846" y="0"/>
              <a:ext cx="10767542" cy="960490"/>
              <a:chOff x="0" y="0"/>
              <a:chExt cx="2126922" cy="189726"/>
            </a:xfrm>
          </p:grpSpPr>
          <p:sp>
            <p:nvSpPr>
              <p:cNvPr name="Freeform 18" id="18"/>
              <p:cNvSpPr/>
              <p:nvPr/>
            </p:nvSpPr>
            <p:spPr>
              <a:xfrm flipH="false" flipV="false" rot="0">
                <a:off x="0" y="0"/>
                <a:ext cx="2126922" cy="189726"/>
              </a:xfrm>
              <a:custGeom>
                <a:avLst/>
                <a:gdLst/>
                <a:ahLst/>
                <a:cxnLst/>
                <a:rect r="r" b="b" t="t" l="l"/>
                <a:pathLst>
                  <a:path h="189726" w="2126922">
                    <a:moveTo>
                      <a:pt x="14380" y="0"/>
                    </a:moveTo>
                    <a:lnTo>
                      <a:pt x="2112542" y="0"/>
                    </a:lnTo>
                    <a:cubicBezTo>
                      <a:pt x="2120484" y="0"/>
                      <a:pt x="2126922" y="6438"/>
                      <a:pt x="2126922" y="14380"/>
                    </a:cubicBezTo>
                    <a:lnTo>
                      <a:pt x="2126922" y="175346"/>
                    </a:lnTo>
                    <a:cubicBezTo>
                      <a:pt x="2126922" y="183288"/>
                      <a:pt x="2120484" y="189726"/>
                      <a:pt x="2112542" y="189726"/>
                    </a:cubicBezTo>
                    <a:lnTo>
                      <a:pt x="14380" y="189726"/>
                    </a:lnTo>
                    <a:cubicBezTo>
                      <a:pt x="6438" y="189726"/>
                      <a:pt x="0" y="183288"/>
                      <a:pt x="0" y="175346"/>
                    </a:cubicBezTo>
                    <a:lnTo>
                      <a:pt x="0" y="14380"/>
                    </a:lnTo>
                    <a:cubicBezTo>
                      <a:pt x="0" y="6438"/>
                      <a:pt x="6438" y="0"/>
                      <a:pt x="14380" y="0"/>
                    </a:cubicBezTo>
                    <a:close/>
                  </a:path>
                </a:pathLst>
              </a:custGeom>
              <a:solidFill>
                <a:srgbClr val="CBDDFA"/>
              </a:solidFill>
            </p:spPr>
          </p:sp>
          <p:sp>
            <p:nvSpPr>
              <p:cNvPr name="TextBox 19" id="19"/>
              <p:cNvSpPr txBox="true"/>
              <p:nvPr/>
            </p:nvSpPr>
            <p:spPr>
              <a:xfrm>
                <a:off x="0" y="-47625"/>
                <a:ext cx="2126922" cy="237351"/>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954227" y="85219"/>
              <a:ext cx="10484779" cy="726379"/>
            </a:xfrm>
            <a:prstGeom prst="rect">
              <a:avLst/>
            </a:prstGeom>
          </p:spPr>
          <p:txBody>
            <a:bodyPr anchor="t" rtlCol="false" tIns="0" lIns="0" bIns="0" rIns="0">
              <a:spAutoFit/>
            </a:bodyPr>
            <a:lstStyle/>
            <a:p>
              <a:pPr algn="ctr">
                <a:lnSpc>
                  <a:spcPts val="4491"/>
                </a:lnSpc>
                <a:spcBef>
                  <a:spcPct val="0"/>
                </a:spcBef>
              </a:pPr>
              <a:r>
                <a:rPr lang="en-US" b="true" sz="3208">
                  <a:solidFill>
                    <a:srgbClr val="025173"/>
                  </a:solidFill>
                  <a:latin typeface="Poppins Bold"/>
                  <a:ea typeface="Poppins Bold"/>
                  <a:cs typeface="Poppins Bold"/>
                  <a:sym typeface="Poppins Bold"/>
                </a:rPr>
                <a:t>RESULT ANALYSIS</a:t>
              </a:r>
            </a:p>
          </p:txBody>
        </p:sp>
      </p:grpSp>
      <p:grpSp>
        <p:nvGrpSpPr>
          <p:cNvPr name="Group 21" id="21"/>
          <p:cNvGrpSpPr/>
          <p:nvPr/>
        </p:nvGrpSpPr>
        <p:grpSpPr>
          <a:xfrm rot="0">
            <a:off x="316280" y="5761509"/>
            <a:ext cx="9455133" cy="4289538"/>
            <a:chOff x="0" y="0"/>
            <a:chExt cx="12606843" cy="5719385"/>
          </a:xfrm>
        </p:grpSpPr>
        <p:grpSp>
          <p:nvGrpSpPr>
            <p:cNvPr name="Group 22" id="22"/>
            <p:cNvGrpSpPr/>
            <p:nvPr/>
          </p:nvGrpSpPr>
          <p:grpSpPr>
            <a:xfrm rot="0">
              <a:off x="30903" y="480245"/>
              <a:ext cx="12575940" cy="5239139"/>
              <a:chOff x="0" y="0"/>
              <a:chExt cx="2484136" cy="1034892"/>
            </a:xfrm>
          </p:grpSpPr>
          <p:sp>
            <p:nvSpPr>
              <p:cNvPr name="Freeform 23" id="23"/>
              <p:cNvSpPr/>
              <p:nvPr/>
            </p:nvSpPr>
            <p:spPr>
              <a:xfrm flipH="false" flipV="false" rot="0">
                <a:off x="0" y="0"/>
                <a:ext cx="2484136" cy="1034892"/>
              </a:xfrm>
              <a:custGeom>
                <a:avLst/>
                <a:gdLst/>
                <a:ahLst/>
                <a:cxnLst/>
                <a:rect r="r" b="b" t="t" l="l"/>
                <a:pathLst>
                  <a:path h="1034892" w="2484136">
                    <a:moveTo>
                      <a:pt x="41862" y="0"/>
                    </a:moveTo>
                    <a:lnTo>
                      <a:pt x="2442275" y="0"/>
                    </a:lnTo>
                    <a:cubicBezTo>
                      <a:pt x="2453377" y="0"/>
                      <a:pt x="2464025" y="4410"/>
                      <a:pt x="2471875" y="12261"/>
                    </a:cubicBezTo>
                    <a:cubicBezTo>
                      <a:pt x="2479726" y="20112"/>
                      <a:pt x="2484136" y="30759"/>
                      <a:pt x="2484136" y="41862"/>
                    </a:cubicBezTo>
                    <a:lnTo>
                      <a:pt x="2484136" y="993030"/>
                    </a:lnTo>
                    <a:cubicBezTo>
                      <a:pt x="2484136" y="1004133"/>
                      <a:pt x="2479726" y="1014780"/>
                      <a:pt x="2471875" y="1022631"/>
                    </a:cubicBezTo>
                    <a:cubicBezTo>
                      <a:pt x="2464025" y="1030481"/>
                      <a:pt x="2453377" y="1034892"/>
                      <a:pt x="2442275" y="1034892"/>
                    </a:cubicBezTo>
                    <a:lnTo>
                      <a:pt x="41862" y="1034892"/>
                    </a:lnTo>
                    <a:cubicBezTo>
                      <a:pt x="30759" y="1034892"/>
                      <a:pt x="20112" y="1030481"/>
                      <a:pt x="12261" y="1022631"/>
                    </a:cubicBezTo>
                    <a:cubicBezTo>
                      <a:pt x="4410" y="1014780"/>
                      <a:pt x="0" y="1004133"/>
                      <a:pt x="0" y="993030"/>
                    </a:cubicBezTo>
                    <a:lnTo>
                      <a:pt x="0" y="41862"/>
                    </a:lnTo>
                    <a:cubicBezTo>
                      <a:pt x="0" y="30759"/>
                      <a:pt x="4410" y="20112"/>
                      <a:pt x="12261" y="12261"/>
                    </a:cubicBezTo>
                    <a:cubicBezTo>
                      <a:pt x="20112" y="4410"/>
                      <a:pt x="30759" y="0"/>
                      <a:pt x="41862" y="0"/>
                    </a:cubicBezTo>
                    <a:close/>
                  </a:path>
                </a:pathLst>
              </a:custGeom>
              <a:solidFill>
                <a:srgbClr val="FDFDFD"/>
              </a:solidFill>
              <a:ln w="38100" cap="rnd">
                <a:solidFill>
                  <a:srgbClr val="2C92D5"/>
                </a:solidFill>
                <a:prstDash val="sysDot"/>
                <a:round/>
              </a:ln>
            </p:spPr>
          </p:sp>
          <p:sp>
            <p:nvSpPr>
              <p:cNvPr name="TextBox 24" id="24"/>
              <p:cNvSpPr txBox="true"/>
              <p:nvPr/>
            </p:nvSpPr>
            <p:spPr>
              <a:xfrm>
                <a:off x="0" y="-66675"/>
                <a:ext cx="2484136" cy="1101567"/>
              </a:xfrm>
              <a:prstGeom prst="rect">
                <a:avLst/>
              </a:prstGeom>
            </p:spPr>
            <p:txBody>
              <a:bodyPr anchor="ctr" rtlCol="false" tIns="50800" lIns="50800" bIns="50800" rIns="50800"/>
              <a:lstStyle/>
              <a:p>
                <a:pPr algn="ctr">
                  <a:lnSpc>
                    <a:spcPts val="3220"/>
                  </a:lnSpc>
                </a:pPr>
              </a:p>
            </p:txBody>
          </p:sp>
        </p:grpSp>
        <p:sp>
          <p:nvSpPr>
            <p:cNvPr name="TextBox 25" id="25"/>
            <p:cNvSpPr txBox="true"/>
            <p:nvPr/>
          </p:nvSpPr>
          <p:spPr>
            <a:xfrm rot="0">
              <a:off x="0" y="601725"/>
              <a:ext cx="11856855" cy="4939030"/>
            </a:xfrm>
            <a:prstGeom prst="rect">
              <a:avLst/>
            </a:prstGeom>
          </p:spPr>
          <p:txBody>
            <a:bodyPr anchor="t" rtlCol="false" tIns="0" lIns="0" bIns="0" rIns="0">
              <a:spAutoFit/>
            </a:bodyPr>
            <a:lstStyle/>
            <a:p>
              <a:pPr algn="just">
                <a:lnSpc>
                  <a:spcPts val="2939"/>
                </a:lnSpc>
              </a:pPr>
            </a:p>
            <a:p>
              <a:pPr algn="just" marL="453388" indent="-226694" lvl="1">
                <a:lnSpc>
                  <a:spcPts val="2939"/>
                </a:lnSpc>
                <a:spcBef>
                  <a:spcPct val="0"/>
                </a:spcBef>
                <a:buFont typeface="Arial"/>
                <a:buChar char="•"/>
              </a:pPr>
              <a:r>
                <a:rPr lang="en-US" sz="2099">
                  <a:solidFill>
                    <a:srgbClr val="000000"/>
                  </a:solidFill>
                  <a:latin typeface="Poppins"/>
                  <a:ea typeface="Poppins"/>
                  <a:cs typeface="Poppins"/>
                  <a:sym typeface="Poppins"/>
                </a:rPr>
                <a:t>The d</a:t>
              </a:r>
              <a:r>
                <a:rPr lang="en-US" sz="2099">
                  <a:solidFill>
                    <a:srgbClr val="000000"/>
                  </a:solidFill>
                  <a:latin typeface="Poppins"/>
                  <a:ea typeface="Poppins"/>
                  <a:cs typeface="Poppins"/>
                  <a:sym typeface="Poppins"/>
                </a:rPr>
                <a:t>ominance of entertainment products in revenue suggests higher-priced items or higher sales volume in this category</a:t>
              </a:r>
            </a:p>
            <a:p>
              <a:pPr algn="just" marL="453388" indent="-226694" lvl="1">
                <a:lnSpc>
                  <a:spcPts val="2939"/>
                </a:lnSpc>
                <a:spcBef>
                  <a:spcPct val="0"/>
                </a:spcBef>
                <a:buFont typeface="Arial"/>
                <a:buChar char="•"/>
              </a:pPr>
              <a:r>
                <a:rPr lang="en-US" sz="2099">
                  <a:solidFill>
                    <a:srgbClr val="000000"/>
                  </a:solidFill>
                  <a:latin typeface="Poppins"/>
                  <a:ea typeface="Poppins"/>
                  <a:cs typeface="Poppins"/>
                  <a:sym typeface="Poppins"/>
                </a:rPr>
                <a:t>The shift in purchase frequency from entertainment to cameras after April may indicate seasonal demand, marketing influences, or product launches</a:t>
              </a:r>
            </a:p>
            <a:p>
              <a:pPr algn="just" marL="453388" indent="-226694" lvl="1">
                <a:lnSpc>
                  <a:spcPts val="2939"/>
                </a:lnSpc>
                <a:spcBef>
                  <a:spcPct val="0"/>
                </a:spcBef>
                <a:buFont typeface="Arial"/>
                <a:buChar char="•"/>
              </a:pPr>
              <a:r>
                <a:rPr lang="en-US" sz="2099">
                  <a:solidFill>
                    <a:srgbClr val="000000"/>
                  </a:solidFill>
                  <a:latin typeface="Poppins"/>
                  <a:ea typeface="Poppins"/>
                  <a:cs typeface="Poppins"/>
                  <a:sym typeface="Poppins"/>
                </a:rPr>
                <a:t>Further investigation into average order value, seasonal trends, and external market factors can provide deeper insights into consumer behavior</a:t>
              </a:r>
            </a:p>
            <a:p>
              <a:pPr algn="just">
                <a:lnSpc>
                  <a:spcPts val="2939"/>
                </a:lnSpc>
                <a:spcBef>
                  <a:spcPct val="0"/>
                </a:spcBef>
              </a:pPr>
            </a:p>
          </p:txBody>
        </p:sp>
        <p:grpSp>
          <p:nvGrpSpPr>
            <p:cNvPr name="Group 26" id="26"/>
            <p:cNvGrpSpPr/>
            <p:nvPr/>
          </p:nvGrpSpPr>
          <p:grpSpPr>
            <a:xfrm rot="0">
              <a:off x="935102" y="0"/>
              <a:ext cx="10767542" cy="960490"/>
              <a:chOff x="0" y="0"/>
              <a:chExt cx="2126922" cy="189726"/>
            </a:xfrm>
          </p:grpSpPr>
          <p:sp>
            <p:nvSpPr>
              <p:cNvPr name="Freeform 27" id="27"/>
              <p:cNvSpPr/>
              <p:nvPr/>
            </p:nvSpPr>
            <p:spPr>
              <a:xfrm flipH="false" flipV="false" rot="0">
                <a:off x="0" y="0"/>
                <a:ext cx="2126922" cy="189726"/>
              </a:xfrm>
              <a:custGeom>
                <a:avLst/>
                <a:gdLst/>
                <a:ahLst/>
                <a:cxnLst/>
                <a:rect r="r" b="b" t="t" l="l"/>
                <a:pathLst>
                  <a:path h="189726" w="2126922">
                    <a:moveTo>
                      <a:pt x="14380" y="0"/>
                    </a:moveTo>
                    <a:lnTo>
                      <a:pt x="2112542" y="0"/>
                    </a:lnTo>
                    <a:cubicBezTo>
                      <a:pt x="2120484" y="0"/>
                      <a:pt x="2126922" y="6438"/>
                      <a:pt x="2126922" y="14380"/>
                    </a:cubicBezTo>
                    <a:lnTo>
                      <a:pt x="2126922" y="175346"/>
                    </a:lnTo>
                    <a:cubicBezTo>
                      <a:pt x="2126922" y="183288"/>
                      <a:pt x="2120484" y="189726"/>
                      <a:pt x="2112542" y="189726"/>
                    </a:cubicBezTo>
                    <a:lnTo>
                      <a:pt x="14380" y="189726"/>
                    </a:lnTo>
                    <a:cubicBezTo>
                      <a:pt x="6438" y="189726"/>
                      <a:pt x="0" y="183288"/>
                      <a:pt x="0" y="175346"/>
                    </a:cubicBezTo>
                    <a:lnTo>
                      <a:pt x="0" y="14380"/>
                    </a:lnTo>
                    <a:cubicBezTo>
                      <a:pt x="0" y="6438"/>
                      <a:pt x="6438" y="0"/>
                      <a:pt x="14380" y="0"/>
                    </a:cubicBezTo>
                    <a:close/>
                  </a:path>
                </a:pathLst>
              </a:custGeom>
              <a:solidFill>
                <a:srgbClr val="CBDDFA"/>
              </a:solidFill>
            </p:spPr>
          </p:sp>
          <p:sp>
            <p:nvSpPr>
              <p:cNvPr name="TextBox 28" id="28"/>
              <p:cNvSpPr txBox="true"/>
              <p:nvPr/>
            </p:nvSpPr>
            <p:spPr>
              <a:xfrm>
                <a:off x="0" y="-47625"/>
                <a:ext cx="2126922" cy="237351"/>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076484" y="74193"/>
              <a:ext cx="10484779" cy="726379"/>
            </a:xfrm>
            <a:prstGeom prst="rect">
              <a:avLst/>
            </a:prstGeom>
          </p:spPr>
          <p:txBody>
            <a:bodyPr anchor="t" rtlCol="false" tIns="0" lIns="0" bIns="0" rIns="0">
              <a:spAutoFit/>
            </a:bodyPr>
            <a:lstStyle/>
            <a:p>
              <a:pPr algn="ctr">
                <a:lnSpc>
                  <a:spcPts val="4491"/>
                </a:lnSpc>
                <a:spcBef>
                  <a:spcPct val="0"/>
                </a:spcBef>
              </a:pPr>
              <a:r>
                <a:rPr lang="en-US" b="true" sz="3208">
                  <a:solidFill>
                    <a:srgbClr val="025173"/>
                  </a:solidFill>
                  <a:latin typeface="Poppins Bold"/>
                  <a:ea typeface="Poppins Bold"/>
                  <a:cs typeface="Poppins Bold"/>
                  <a:sym typeface="Poppins Bold"/>
                </a:rPr>
                <a:t>KEY INSIGHTS</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289229" y="-5495049"/>
            <a:ext cx="24557438" cy="20951608"/>
          </a:xfrm>
          <a:custGeom>
            <a:avLst/>
            <a:gdLst/>
            <a:ahLst/>
            <a:cxnLst/>
            <a:rect r="r" b="b" t="t" l="l"/>
            <a:pathLst>
              <a:path h="20951608" w="24557438">
                <a:moveTo>
                  <a:pt x="0" y="0"/>
                </a:moveTo>
                <a:lnTo>
                  <a:pt x="24557438" y="0"/>
                </a:lnTo>
                <a:lnTo>
                  <a:pt x="24557438" y="20951608"/>
                </a:lnTo>
                <a:lnTo>
                  <a:pt x="0" y="20951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983627" y="1985692"/>
            <a:ext cx="8101782" cy="6315616"/>
          </a:xfrm>
          <a:custGeom>
            <a:avLst/>
            <a:gdLst/>
            <a:ahLst/>
            <a:cxnLst/>
            <a:rect r="r" b="b" t="t" l="l"/>
            <a:pathLst>
              <a:path h="6315616" w="8101782">
                <a:moveTo>
                  <a:pt x="0" y="0"/>
                </a:moveTo>
                <a:lnTo>
                  <a:pt x="8101783" y="0"/>
                </a:lnTo>
                <a:lnTo>
                  <a:pt x="8101783" y="6315616"/>
                </a:lnTo>
                <a:lnTo>
                  <a:pt x="0" y="6315616"/>
                </a:lnTo>
                <a:lnTo>
                  <a:pt x="0" y="0"/>
                </a:lnTo>
                <a:close/>
              </a:path>
            </a:pathLst>
          </a:custGeom>
          <a:blipFill>
            <a:blip r:embed="rId5"/>
            <a:stretch>
              <a:fillRect l="0" t="0" r="0" b="0"/>
            </a:stretch>
          </a:blipFill>
        </p:spPr>
      </p:sp>
      <p:sp>
        <p:nvSpPr>
          <p:cNvPr name="TextBox 4" id="4"/>
          <p:cNvSpPr txBox="true"/>
          <p:nvPr/>
        </p:nvSpPr>
        <p:spPr>
          <a:xfrm rot="0">
            <a:off x="828582" y="4496754"/>
            <a:ext cx="8702762" cy="1369692"/>
          </a:xfrm>
          <a:prstGeom prst="rect">
            <a:avLst/>
          </a:prstGeom>
        </p:spPr>
        <p:txBody>
          <a:bodyPr anchor="t" rtlCol="false" tIns="0" lIns="0" bIns="0" rIns="0">
            <a:spAutoFit/>
          </a:bodyPr>
          <a:lstStyle/>
          <a:p>
            <a:pPr algn="l">
              <a:lnSpc>
                <a:spcPts val="9689"/>
              </a:lnSpc>
            </a:pPr>
            <a:r>
              <a:rPr lang="en-US" b="true" sz="9499">
                <a:solidFill>
                  <a:srgbClr val="334157"/>
                </a:solidFill>
                <a:latin typeface="Poppins Bold"/>
                <a:ea typeface="Poppins Bold"/>
                <a:cs typeface="Poppins Bold"/>
                <a:sym typeface="Poppins Bold"/>
              </a:rPr>
              <a:t>DASHBOARDS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24566" y="1644000"/>
            <a:ext cx="12014446" cy="6507935"/>
          </a:xfrm>
          <a:custGeom>
            <a:avLst/>
            <a:gdLst/>
            <a:ahLst/>
            <a:cxnLst/>
            <a:rect r="r" b="b" t="t" l="l"/>
            <a:pathLst>
              <a:path h="6507935" w="12014446">
                <a:moveTo>
                  <a:pt x="0" y="0"/>
                </a:moveTo>
                <a:lnTo>
                  <a:pt x="12014446" y="0"/>
                </a:lnTo>
                <a:lnTo>
                  <a:pt x="12014446" y="6507934"/>
                </a:lnTo>
                <a:lnTo>
                  <a:pt x="0" y="6507934"/>
                </a:lnTo>
                <a:lnTo>
                  <a:pt x="0" y="0"/>
                </a:lnTo>
                <a:close/>
              </a:path>
            </a:pathLst>
          </a:custGeom>
          <a:blipFill>
            <a:blip r:embed="rId2"/>
            <a:stretch>
              <a:fillRect l="0" t="0" r="0" b="-978"/>
            </a:stretch>
          </a:blipFill>
        </p:spPr>
      </p:sp>
      <p:grpSp>
        <p:nvGrpSpPr>
          <p:cNvPr name="Group 6" id="6"/>
          <p:cNvGrpSpPr/>
          <p:nvPr/>
        </p:nvGrpSpPr>
        <p:grpSpPr>
          <a:xfrm rot="0">
            <a:off x="12502699" y="1186465"/>
            <a:ext cx="5152992" cy="915070"/>
            <a:chOff x="0" y="0"/>
            <a:chExt cx="6870656" cy="1220093"/>
          </a:xfrm>
        </p:grpSpPr>
        <p:grpSp>
          <p:nvGrpSpPr>
            <p:cNvPr name="Group 7" id="7"/>
            <p:cNvGrpSpPr/>
            <p:nvPr/>
          </p:nvGrpSpPr>
          <p:grpSpPr>
            <a:xfrm rot="0">
              <a:off x="0" y="0"/>
              <a:ext cx="6870656" cy="1220093"/>
              <a:chOff x="0" y="0"/>
              <a:chExt cx="2419503" cy="429656"/>
            </a:xfrm>
          </p:grpSpPr>
          <p:sp>
            <p:nvSpPr>
              <p:cNvPr name="Freeform 8" id="8"/>
              <p:cNvSpPr/>
              <p:nvPr/>
            </p:nvSpPr>
            <p:spPr>
              <a:xfrm flipH="false" flipV="false" rot="0">
                <a:off x="0" y="0"/>
                <a:ext cx="2419503" cy="429656"/>
              </a:xfrm>
              <a:custGeom>
                <a:avLst/>
                <a:gdLst/>
                <a:ahLst/>
                <a:cxnLst/>
                <a:rect r="r" b="b" t="t" l="l"/>
                <a:pathLst>
                  <a:path h="429656" w="2419503">
                    <a:moveTo>
                      <a:pt x="2216303" y="0"/>
                    </a:moveTo>
                    <a:cubicBezTo>
                      <a:pt x="2328527" y="0"/>
                      <a:pt x="2419503" y="96182"/>
                      <a:pt x="2419503" y="214828"/>
                    </a:cubicBezTo>
                    <a:cubicBezTo>
                      <a:pt x="2419503" y="333474"/>
                      <a:pt x="2328527" y="429656"/>
                      <a:pt x="2216303" y="429656"/>
                    </a:cubicBezTo>
                    <a:lnTo>
                      <a:pt x="203200" y="429656"/>
                    </a:lnTo>
                    <a:cubicBezTo>
                      <a:pt x="90976" y="429656"/>
                      <a:pt x="0" y="333474"/>
                      <a:pt x="0" y="214828"/>
                    </a:cubicBezTo>
                    <a:cubicBezTo>
                      <a:pt x="0" y="96182"/>
                      <a:pt x="90976" y="0"/>
                      <a:pt x="203200" y="0"/>
                    </a:cubicBezTo>
                    <a:close/>
                  </a:path>
                </a:pathLst>
              </a:custGeom>
              <a:solidFill>
                <a:srgbClr val="073C91"/>
              </a:solidFill>
            </p:spPr>
          </p:sp>
          <p:sp>
            <p:nvSpPr>
              <p:cNvPr name="TextBox 9" id="9"/>
              <p:cNvSpPr txBox="true"/>
              <p:nvPr/>
            </p:nvSpPr>
            <p:spPr>
              <a:xfrm>
                <a:off x="0" y="-28575"/>
                <a:ext cx="2419503" cy="458231"/>
              </a:xfrm>
              <a:prstGeom prst="rect">
                <a:avLst/>
              </a:prstGeom>
            </p:spPr>
            <p:txBody>
              <a:bodyPr anchor="ctr" rtlCol="false" tIns="50800" lIns="50800" bIns="50800" rIns="50800"/>
              <a:lstStyle/>
              <a:p>
                <a:pPr algn="ctr">
                  <a:lnSpc>
                    <a:spcPts val="2994"/>
                  </a:lnSpc>
                </a:pPr>
              </a:p>
            </p:txBody>
          </p:sp>
        </p:grpSp>
        <p:sp>
          <p:nvSpPr>
            <p:cNvPr name="TextBox 10" id="10"/>
            <p:cNvSpPr txBox="true"/>
            <p:nvPr/>
          </p:nvSpPr>
          <p:spPr>
            <a:xfrm rot="0">
              <a:off x="325046" y="260585"/>
              <a:ext cx="6220564" cy="632249"/>
            </a:xfrm>
            <a:prstGeom prst="rect">
              <a:avLst/>
            </a:prstGeom>
          </p:spPr>
          <p:txBody>
            <a:bodyPr anchor="t" rtlCol="false" tIns="0" lIns="0" bIns="0" rIns="0">
              <a:spAutoFit/>
            </a:bodyPr>
            <a:lstStyle/>
            <a:p>
              <a:pPr algn="ctr">
                <a:lnSpc>
                  <a:spcPts val="3919"/>
                </a:lnSpc>
              </a:pPr>
              <a:r>
                <a:rPr lang="en-US" b="true" sz="2799">
                  <a:solidFill>
                    <a:srgbClr val="FFFFFF"/>
                  </a:solidFill>
                  <a:latin typeface="Open Sauce Bold"/>
                  <a:ea typeface="Open Sauce Bold"/>
                  <a:cs typeface="Open Sauce Bold"/>
                  <a:sym typeface="Open Sauce Bold"/>
                </a:rPr>
                <a:t>INFERENCES</a:t>
              </a:r>
            </a:p>
          </p:txBody>
        </p:sp>
      </p:grpSp>
      <p:sp>
        <p:nvSpPr>
          <p:cNvPr name="TextBox 11" id="11"/>
          <p:cNvSpPr txBox="true"/>
          <p:nvPr/>
        </p:nvSpPr>
        <p:spPr>
          <a:xfrm rot="0">
            <a:off x="5089803" y="193002"/>
            <a:ext cx="8108395"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SALES AND REVENUE DASHBOARD</a:t>
            </a:r>
          </a:p>
        </p:txBody>
      </p:sp>
      <p:grpSp>
        <p:nvGrpSpPr>
          <p:cNvPr name="Group 12" id="12"/>
          <p:cNvGrpSpPr/>
          <p:nvPr/>
        </p:nvGrpSpPr>
        <p:grpSpPr>
          <a:xfrm rot="0">
            <a:off x="12139012" y="2591270"/>
            <a:ext cx="5815967" cy="773238"/>
            <a:chOff x="0" y="0"/>
            <a:chExt cx="7754623" cy="1030984"/>
          </a:xfrm>
        </p:grpSpPr>
        <p:sp>
          <p:nvSpPr>
            <p:cNvPr name="Freeform 13" id="13"/>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GMV shows strong growth from 2023 to 2024</a:t>
              </a:r>
            </a:p>
          </p:txBody>
        </p:sp>
      </p:grpSp>
      <p:grpSp>
        <p:nvGrpSpPr>
          <p:cNvPr name="Group 15" id="15"/>
          <p:cNvGrpSpPr/>
          <p:nvPr/>
        </p:nvGrpSpPr>
        <p:grpSpPr>
          <a:xfrm rot="0">
            <a:off x="12171211" y="3821919"/>
            <a:ext cx="5815967" cy="1141729"/>
            <a:chOff x="0" y="0"/>
            <a:chExt cx="7754623" cy="1522306"/>
          </a:xfrm>
        </p:grpSpPr>
        <p:sp>
          <p:nvSpPr>
            <p:cNvPr name="Freeform 16" id="16"/>
            <p:cNvSpPr/>
            <p:nvPr/>
          </p:nvSpPr>
          <p:spPr>
            <a:xfrm flipH="false" flipV="false" rot="0">
              <a:off x="0" y="245661"/>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1213217" y="-57150"/>
              <a:ext cx="6541406" cy="15794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Luxury products dominate unit sales, surpassing mass-market items</a:t>
              </a:r>
            </a:p>
          </p:txBody>
        </p:sp>
      </p:grpSp>
      <p:grpSp>
        <p:nvGrpSpPr>
          <p:cNvPr name="Group 18" id="18"/>
          <p:cNvGrpSpPr/>
          <p:nvPr/>
        </p:nvGrpSpPr>
        <p:grpSpPr>
          <a:xfrm rot="0">
            <a:off x="12171211" y="5204075"/>
            <a:ext cx="5815967" cy="1541779"/>
            <a:chOff x="0" y="0"/>
            <a:chExt cx="7754623" cy="2055706"/>
          </a:xfrm>
        </p:grpSpPr>
        <p:sp>
          <p:nvSpPr>
            <p:cNvPr name="Freeform 19" id="19"/>
            <p:cNvSpPr/>
            <p:nvPr/>
          </p:nvSpPr>
          <p:spPr>
            <a:xfrm flipH="false" flipV="false" rot="0">
              <a:off x="0" y="512361"/>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1213217" y="-57150"/>
              <a:ext cx="6541406" cy="21128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Holiday events drive GMV spikes, with notable peaks on Boxing Day &amp; Christmas</a:t>
              </a:r>
            </a:p>
            <a:p>
              <a:pPr algn="l">
                <a:lnSpc>
                  <a:spcPts val="3220"/>
                </a:lnSpc>
              </a:pPr>
            </a:p>
          </p:txBody>
        </p:sp>
      </p:grpSp>
      <p:grpSp>
        <p:nvGrpSpPr>
          <p:cNvPr name="Group 21" id="21"/>
          <p:cNvGrpSpPr/>
          <p:nvPr/>
        </p:nvGrpSpPr>
        <p:grpSpPr>
          <a:xfrm rot="0">
            <a:off x="12171211" y="6828214"/>
            <a:ext cx="5815967" cy="1541779"/>
            <a:chOff x="0" y="0"/>
            <a:chExt cx="7754623" cy="2055706"/>
          </a:xfrm>
        </p:grpSpPr>
        <p:sp>
          <p:nvSpPr>
            <p:cNvPr name="Freeform 22" id="22"/>
            <p:cNvSpPr/>
            <p:nvPr/>
          </p:nvSpPr>
          <p:spPr>
            <a:xfrm flipH="false" flipV="false" rot="0">
              <a:off x="0" y="512361"/>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1213217" y="-57150"/>
              <a:ext cx="6541406" cy="21128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May and April are high-selling months, contributing significantly to total units sold</a:t>
              </a:r>
            </a:p>
            <a:p>
              <a:pPr algn="l">
                <a:lnSpc>
                  <a:spcPts val="3220"/>
                </a:lnSpc>
              </a:pPr>
            </a:p>
          </p:txBody>
        </p:sp>
      </p:grpSp>
      <p:grpSp>
        <p:nvGrpSpPr>
          <p:cNvPr name="Group 24" id="24"/>
          <p:cNvGrpSpPr/>
          <p:nvPr/>
        </p:nvGrpSpPr>
        <p:grpSpPr>
          <a:xfrm rot="0">
            <a:off x="641073" y="8608118"/>
            <a:ext cx="17014618" cy="955220"/>
            <a:chOff x="0" y="0"/>
            <a:chExt cx="4481216" cy="251581"/>
          </a:xfrm>
        </p:grpSpPr>
        <p:sp>
          <p:nvSpPr>
            <p:cNvPr name="Freeform 25" id="25"/>
            <p:cNvSpPr/>
            <p:nvPr/>
          </p:nvSpPr>
          <p:spPr>
            <a:xfrm flipH="false" flipV="false" rot="0">
              <a:off x="0" y="0"/>
              <a:ext cx="4481216" cy="251581"/>
            </a:xfrm>
            <a:custGeom>
              <a:avLst/>
              <a:gdLst/>
              <a:ahLst/>
              <a:cxnLst/>
              <a:rect r="r" b="b" t="t" l="l"/>
              <a:pathLst>
                <a:path h="251581" w="4481216">
                  <a:moveTo>
                    <a:pt x="23206" y="0"/>
                  </a:moveTo>
                  <a:lnTo>
                    <a:pt x="4458010" y="0"/>
                  </a:lnTo>
                  <a:cubicBezTo>
                    <a:pt x="4464165" y="0"/>
                    <a:pt x="4470067" y="2445"/>
                    <a:pt x="4474420" y="6797"/>
                  </a:cubicBezTo>
                  <a:cubicBezTo>
                    <a:pt x="4478772" y="11149"/>
                    <a:pt x="4481216" y="17051"/>
                    <a:pt x="4481216" y="23206"/>
                  </a:cubicBezTo>
                  <a:lnTo>
                    <a:pt x="4481216" y="228375"/>
                  </a:lnTo>
                  <a:cubicBezTo>
                    <a:pt x="4481216" y="241191"/>
                    <a:pt x="4470827" y="251581"/>
                    <a:pt x="4458010" y="251581"/>
                  </a:cubicBezTo>
                  <a:lnTo>
                    <a:pt x="23206" y="251581"/>
                  </a:lnTo>
                  <a:cubicBezTo>
                    <a:pt x="17051" y="251581"/>
                    <a:pt x="11149" y="249136"/>
                    <a:pt x="6797" y="244784"/>
                  </a:cubicBezTo>
                  <a:cubicBezTo>
                    <a:pt x="2445" y="240432"/>
                    <a:pt x="0" y="234529"/>
                    <a:pt x="0" y="228375"/>
                  </a:cubicBezTo>
                  <a:lnTo>
                    <a:pt x="0" y="23206"/>
                  </a:lnTo>
                  <a:cubicBezTo>
                    <a:pt x="0" y="17051"/>
                    <a:pt x="2445" y="11149"/>
                    <a:pt x="6797" y="6797"/>
                  </a:cubicBezTo>
                  <a:cubicBezTo>
                    <a:pt x="11149" y="2445"/>
                    <a:pt x="17051" y="0"/>
                    <a:pt x="23206" y="0"/>
                  </a:cubicBezTo>
                  <a:close/>
                </a:path>
              </a:pathLst>
            </a:custGeom>
            <a:solidFill>
              <a:srgbClr val="000000">
                <a:alpha val="0"/>
              </a:srgbClr>
            </a:solidFill>
            <a:ln w="47625" cap="rnd">
              <a:solidFill>
                <a:srgbClr val="000000"/>
              </a:solidFill>
              <a:prstDash val="sysDot"/>
              <a:round/>
            </a:ln>
          </p:spPr>
        </p:sp>
        <p:sp>
          <p:nvSpPr>
            <p:cNvPr name="TextBox 26" id="26"/>
            <p:cNvSpPr txBox="true"/>
            <p:nvPr/>
          </p:nvSpPr>
          <p:spPr>
            <a:xfrm>
              <a:off x="0" y="-47625"/>
              <a:ext cx="4481216" cy="299206"/>
            </a:xfrm>
            <a:prstGeom prst="rect">
              <a:avLst/>
            </a:prstGeom>
          </p:spPr>
          <p:txBody>
            <a:bodyPr anchor="ctr" rtlCol="false" tIns="50800" lIns="50800" bIns="50800" rIns="50800"/>
            <a:lstStyle/>
            <a:p>
              <a:pPr algn="ctr">
                <a:lnSpc>
                  <a:spcPts val="2300"/>
                </a:lnSpc>
              </a:pPr>
            </a:p>
          </p:txBody>
        </p:sp>
      </p:grpSp>
      <p:sp>
        <p:nvSpPr>
          <p:cNvPr name="TextBox 27" id="27"/>
          <p:cNvSpPr txBox="true"/>
          <p:nvPr/>
        </p:nvSpPr>
        <p:spPr>
          <a:xfrm rot="0">
            <a:off x="6673632" y="8724413"/>
            <a:ext cx="4940737" cy="646431"/>
          </a:xfrm>
          <a:prstGeom prst="rect">
            <a:avLst/>
          </a:prstGeom>
        </p:spPr>
        <p:txBody>
          <a:bodyPr anchor="t" rtlCol="false" tIns="0" lIns="0" bIns="0" rIns="0">
            <a:spAutoFit/>
          </a:bodyPr>
          <a:lstStyle/>
          <a:p>
            <a:pPr algn="ctr">
              <a:lnSpc>
                <a:spcPts val="5319"/>
              </a:lnSpc>
              <a:spcBef>
                <a:spcPct val="0"/>
              </a:spcBef>
            </a:pPr>
            <a:r>
              <a:rPr lang="en-US" b="true" sz="3799" u="sng">
                <a:solidFill>
                  <a:srgbClr val="064FB8"/>
                </a:solidFill>
                <a:latin typeface="Open Sans Bold"/>
                <a:ea typeface="Open Sans Bold"/>
                <a:cs typeface="Open Sans Bold"/>
                <a:sym typeface="Open Sans Bold"/>
                <a:hlinkClick r:id="rId5" tooltip="https://app.powerbi.com/groups/me/reports/e53d3265-341c-4655-b840-4250d40193f2/bc11fd109e26c02397ad?experience=power-bi"/>
              </a:rPr>
              <a:t>SALES AND REVENUE</a:t>
            </a:r>
          </a:p>
        </p:txBody>
      </p:sp>
      <p:sp>
        <p:nvSpPr>
          <p:cNvPr name="Freeform 28" id="28"/>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02699" y="1186465"/>
            <a:ext cx="5152992" cy="915070"/>
            <a:chOff x="0" y="0"/>
            <a:chExt cx="6870656" cy="1220093"/>
          </a:xfrm>
        </p:grpSpPr>
        <p:grpSp>
          <p:nvGrpSpPr>
            <p:cNvPr name="Group 6" id="6"/>
            <p:cNvGrpSpPr/>
            <p:nvPr/>
          </p:nvGrpSpPr>
          <p:grpSpPr>
            <a:xfrm rot="0">
              <a:off x="0" y="0"/>
              <a:ext cx="6870656" cy="1220093"/>
              <a:chOff x="0" y="0"/>
              <a:chExt cx="2419503" cy="429656"/>
            </a:xfrm>
          </p:grpSpPr>
          <p:sp>
            <p:nvSpPr>
              <p:cNvPr name="Freeform 7" id="7"/>
              <p:cNvSpPr/>
              <p:nvPr/>
            </p:nvSpPr>
            <p:spPr>
              <a:xfrm flipH="false" flipV="false" rot="0">
                <a:off x="0" y="0"/>
                <a:ext cx="2419503" cy="429656"/>
              </a:xfrm>
              <a:custGeom>
                <a:avLst/>
                <a:gdLst/>
                <a:ahLst/>
                <a:cxnLst/>
                <a:rect r="r" b="b" t="t" l="l"/>
                <a:pathLst>
                  <a:path h="429656" w="2419503">
                    <a:moveTo>
                      <a:pt x="2216303" y="0"/>
                    </a:moveTo>
                    <a:cubicBezTo>
                      <a:pt x="2328527" y="0"/>
                      <a:pt x="2419503" y="96182"/>
                      <a:pt x="2419503" y="214828"/>
                    </a:cubicBezTo>
                    <a:cubicBezTo>
                      <a:pt x="2419503" y="333474"/>
                      <a:pt x="2328527" y="429656"/>
                      <a:pt x="2216303" y="429656"/>
                    </a:cubicBezTo>
                    <a:lnTo>
                      <a:pt x="203200" y="429656"/>
                    </a:lnTo>
                    <a:cubicBezTo>
                      <a:pt x="90976" y="429656"/>
                      <a:pt x="0" y="333474"/>
                      <a:pt x="0" y="214828"/>
                    </a:cubicBezTo>
                    <a:cubicBezTo>
                      <a:pt x="0" y="96182"/>
                      <a:pt x="90976" y="0"/>
                      <a:pt x="203200" y="0"/>
                    </a:cubicBezTo>
                    <a:close/>
                  </a:path>
                </a:pathLst>
              </a:custGeom>
              <a:solidFill>
                <a:srgbClr val="073C91"/>
              </a:solidFill>
            </p:spPr>
          </p:sp>
          <p:sp>
            <p:nvSpPr>
              <p:cNvPr name="TextBox 8" id="8"/>
              <p:cNvSpPr txBox="true"/>
              <p:nvPr/>
            </p:nvSpPr>
            <p:spPr>
              <a:xfrm>
                <a:off x="0" y="-28575"/>
                <a:ext cx="2419503" cy="458231"/>
              </a:xfrm>
              <a:prstGeom prst="rect">
                <a:avLst/>
              </a:prstGeom>
            </p:spPr>
            <p:txBody>
              <a:bodyPr anchor="ctr" rtlCol="false" tIns="50800" lIns="50800" bIns="50800" rIns="50800"/>
              <a:lstStyle/>
              <a:p>
                <a:pPr algn="ctr">
                  <a:lnSpc>
                    <a:spcPts val="2994"/>
                  </a:lnSpc>
                </a:pPr>
              </a:p>
            </p:txBody>
          </p:sp>
        </p:grpSp>
        <p:sp>
          <p:nvSpPr>
            <p:cNvPr name="TextBox 9" id="9"/>
            <p:cNvSpPr txBox="true"/>
            <p:nvPr/>
          </p:nvSpPr>
          <p:spPr>
            <a:xfrm rot="0">
              <a:off x="325046" y="260585"/>
              <a:ext cx="6220564" cy="632249"/>
            </a:xfrm>
            <a:prstGeom prst="rect">
              <a:avLst/>
            </a:prstGeom>
          </p:spPr>
          <p:txBody>
            <a:bodyPr anchor="t" rtlCol="false" tIns="0" lIns="0" bIns="0" rIns="0">
              <a:spAutoFit/>
            </a:bodyPr>
            <a:lstStyle/>
            <a:p>
              <a:pPr algn="ctr">
                <a:lnSpc>
                  <a:spcPts val="3919"/>
                </a:lnSpc>
              </a:pPr>
              <a:r>
                <a:rPr lang="en-US" b="true" sz="2799">
                  <a:solidFill>
                    <a:srgbClr val="FFFFFF"/>
                  </a:solidFill>
                  <a:latin typeface="Open Sauce Bold"/>
                  <a:ea typeface="Open Sauce Bold"/>
                  <a:cs typeface="Open Sauce Bold"/>
                  <a:sym typeface="Open Sauce Bold"/>
                </a:rPr>
                <a:t>INFERENCES</a:t>
              </a:r>
            </a:p>
          </p:txBody>
        </p:sp>
      </p:grpSp>
      <p:grpSp>
        <p:nvGrpSpPr>
          <p:cNvPr name="Group 10" id="10"/>
          <p:cNvGrpSpPr/>
          <p:nvPr/>
        </p:nvGrpSpPr>
        <p:grpSpPr>
          <a:xfrm rot="0">
            <a:off x="12102724" y="2521531"/>
            <a:ext cx="5815967" cy="773238"/>
            <a:chOff x="0" y="0"/>
            <a:chExt cx="7754623" cy="1030984"/>
          </a:xfrm>
        </p:grpSpPr>
        <p:sp>
          <p:nvSpPr>
            <p:cNvPr name="Freeform 11" id="11"/>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-0.483, indicating inefficient marketing spend</a:t>
              </a:r>
            </a:p>
          </p:txBody>
        </p:sp>
      </p:grpSp>
      <p:grpSp>
        <p:nvGrpSpPr>
          <p:cNvPr name="Group 13" id="13"/>
          <p:cNvGrpSpPr/>
          <p:nvPr/>
        </p:nvGrpSpPr>
        <p:grpSpPr>
          <a:xfrm rot="0">
            <a:off x="12134923" y="3744869"/>
            <a:ext cx="5815967" cy="773238"/>
            <a:chOff x="0" y="0"/>
            <a:chExt cx="7754623" cy="1030984"/>
          </a:xfrm>
        </p:grpSpPr>
        <p:sp>
          <p:nvSpPr>
            <p:cNvPr name="Freeform 14" id="14"/>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Fluctuations suggest inconsistent performance</a:t>
              </a:r>
            </a:p>
          </p:txBody>
        </p:sp>
      </p:grpSp>
      <p:grpSp>
        <p:nvGrpSpPr>
          <p:cNvPr name="Group 16" id="16"/>
          <p:cNvGrpSpPr/>
          <p:nvPr/>
        </p:nvGrpSpPr>
        <p:grpSpPr>
          <a:xfrm rot="0">
            <a:off x="12134923" y="4968207"/>
            <a:ext cx="5815967" cy="773238"/>
            <a:chOff x="0" y="0"/>
            <a:chExt cx="7754623" cy="1030984"/>
          </a:xfrm>
        </p:grpSpPr>
        <p:sp>
          <p:nvSpPr>
            <p:cNvPr name="Freeform 17" id="17"/>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Higher investments don’t always yield better returns</a:t>
              </a:r>
            </a:p>
          </p:txBody>
        </p:sp>
      </p:grpSp>
      <p:grpSp>
        <p:nvGrpSpPr>
          <p:cNvPr name="Group 19" id="19"/>
          <p:cNvGrpSpPr/>
          <p:nvPr/>
        </p:nvGrpSpPr>
        <p:grpSpPr>
          <a:xfrm rot="0">
            <a:off x="12134923" y="6191545"/>
            <a:ext cx="5920742" cy="773238"/>
            <a:chOff x="0" y="0"/>
            <a:chExt cx="7894323" cy="1030984"/>
          </a:xfrm>
        </p:grpSpPr>
        <p:sp>
          <p:nvSpPr>
            <p:cNvPr name="Freeform 20" id="20"/>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3529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Some lower investments generate higher revenues</a:t>
              </a:r>
            </a:p>
          </p:txBody>
        </p:sp>
      </p:grpSp>
      <p:grpSp>
        <p:nvGrpSpPr>
          <p:cNvPr name="Group 22" id="22"/>
          <p:cNvGrpSpPr/>
          <p:nvPr/>
        </p:nvGrpSpPr>
        <p:grpSpPr>
          <a:xfrm rot="0">
            <a:off x="641073" y="8608118"/>
            <a:ext cx="17014618" cy="955220"/>
            <a:chOff x="0" y="0"/>
            <a:chExt cx="4481216" cy="251581"/>
          </a:xfrm>
        </p:grpSpPr>
        <p:sp>
          <p:nvSpPr>
            <p:cNvPr name="Freeform 23" id="23"/>
            <p:cNvSpPr/>
            <p:nvPr/>
          </p:nvSpPr>
          <p:spPr>
            <a:xfrm flipH="false" flipV="false" rot="0">
              <a:off x="0" y="0"/>
              <a:ext cx="4481216" cy="251581"/>
            </a:xfrm>
            <a:custGeom>
              <a:avLst/>
              <a:gdLst/>
              <a:ahLst/>
              <a:cxnLst/>
              <a:rect r="r" b="b" t="t" l="l"/>
              <a:pathLst>
                <a:path h="251581" w="4481216">
                  <a:moveTo>
                    <a:pt x="23206" y="0"/>
                  </a:moveTo>
                  <a:lnTo>
                    <a:pt x="4458010" y="0"/>
                  </a:lnTo>
                  <a:cubicBezTo>
                    <a:pt x="4464165" y="0"/>
                    <a:pt x="4470067" y="2445"/>
                    <a:pt x="4474420" y="6797"/>
                  </a:cubicBezTo>
                  <a:cubicBezTo>
                    <a:pt x="4478772" y="11149"/>
                    <a:pt x="4481216" y="17051"/>
                    <a:pt x="4481216" y="23206"/>
                  </a:cubicBezTo>
                  <a:lnTo>
                    <a:pt x="4481216" y="228375"/>
                  </a:lnTo>
                  <a:cubicBezTo>
                    <a:pt x="4481216" y="241191"/>
                    <a:pt x="4470827" y="251581"/>
                    <a:pt x="4458010" y="251581"/>
                  </a:cubicBezTo>
                  <a:lnTo>
                    <a:pt x="23206" y="251581"/>
                  </a:lnTo>
                  <a:cubicBezTo>
                    <a:pt x="17051" y="251581"/>
                    <a:pt x="11149" y="249136"/>
                    <a:pt x="6797" y="244784"/>
                  </a:cubicBezTo>
                  <a:cubicBezTo>
                    <a:pt x="2445" y="240432"/>
                    <a:pt x="0" y="234529"/>
                    <a:pt x="0" y="228375"/>
                  </a:cubicBezTo>
                  <a:lnTo>
                    <a:pt x="0" y="23206"/>
                  </a:lnTo>
                  <a:cubicBezTo>
                    <a:pt x="0" y="17051"/>
                    <a:pt x="2445" y="11149"/>
                    <a:pt x="6797" y="6797"/>
                  </a:cubicBezTo>
                  <a:cubicBezTo>
                    <a:pt x="11149" y="2445"/>
                    <a:pt x="17051" y="0"/>
                    <a:pt x="23206" y="0"/>
                  </a:cubicBezTo>
                  <a:close/>
                </a:path>
              </a:pathLst>
            </a:custGeom>
            <a:solidFill>
              <a:srgbClr val="000000">
                <a:alpha val="0"/>
              </a:srgbClr>
            </a:solidFill>
            <a:ln w="47625" cap="rnd">
              <a:solidFill>
                <a:srgbClr val="000000"/>
              </a:solidFill>
              <a:prstDash val="sysDot"/>
              <a:round/>
            </a:ln>
          </p:spPr>
        </p:sp>
        <p:sp>
          <p:nvSpPr>
            <p:cNvPr name="TextBox 24" id="24"/>
            <p:cNvSpPr txBox="true"/>
            <p:nvPr/>
          </p:nvSpPr>
          <p:spPr>
            <a:xfrm>
              <a:off x="0" y="-47625"/>
              <a:ext cx="4481216" cy="299206"/>
            </a:xfrm>
            <a:prstGeom prst="rect">
              <a:avLst/>
            </a:prstGeom>
          </p:spPr>
          <p:txBody>
            <a:bodyPr anchor="ctr" rtlCol="false" tIns="50800" lIns="50800" bIns="50800" rIns="50800"/>
            <a:lstStyle/>
            <a:p>
              <a:pPr algn="ctr">
                <a:lnSpc>
                  <a:spcPts val="2300"/>
                </a:lnSpc>
              </a:pPr>
            </a:p>
          </p:txBody>
        </p:sp>
      </p:grpSp>
      <p:sp>
        <p:nvSpPr>
          <p:cNvPr name="Freeform 25" id="25"/>
          <p:cNvSpPr/>
          <p:nvPr/>
        </p:nvSpPr>
        <p:spPr>
          <a:xfrm flipH="false" flipV="false" rot="0">
            <a:off x="159752" y="1669437"/>
            <a:ext cx="11817799" cy="6588423"/>
          </a:xfrm>
          <a:custGeom>
            <a:avLst/>
            <a:gdLst/>
            <a:ahLst/>
            <a:cxnLst/>
            <a:rect r="r" b="b" t="t" l="l"/>
            <a:pathLst>
              <a:path h="6588423" w="11817799">
                <a:moveTo>
                  <a:pt x="0" y="0"/>
                </a:moveTo>
                <a:lnTo>
                  <a:pt x="11817799" y="0"/>
                </a:lnTo>
                <a:lnTo>
                  <a:pt x="11817799" y="6588423"/>
                </a:lnTo>
                <a:lnTo>
                  <a:pt x="0" y="6588423"/>
                </a:lnTo>
                <a:lnTo>
                  <a:pt x="0" y="0"/>
                </a:lnTo>
                <a:close/>
              </a:path>
            </a:pathLst>
          </a:custGeom>
          <a:blipFill>
            <a:blip r:embed="rId4"/>
            <a:stretch>
              <a:fillRect l="0" t="0" r="0" b="0"/>
            </a:stretch>
          </a:blipFill>
        </p:spPr>
      </p:sp>
      <p:sp>
        <p:nvSpPr>
          <p:cNvPr name="TextBox 26" id="26"/>
          <p:cNvSpPr txBox="true"/>
          <p:nvPr/>
        </p:nvSpPr>
        <p:spPr>
          <a:xfrm rot="0">
            <a:off x="3151822" y="193002"/>
            <a:ext cx="11984356"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MARKETING PERFORMANCE AND ROI DASHBOARD</a:t>
            </a:r>
          </a:p>
        </p:txBody>
      </p:sp>
      <p:grpSp>
        <p:nvGrpSpPr>
          <p:cNvPr name="Group 27" id="27"/>
          <p:cNvGrpSpPr/>
          <p:nvPr/>
        </p:nvGrpSpPr>
        <p:grpSpPr>
          <a:xfrm rot="0">
            <a:off x="12134923" y="7414883"/>
            <a:ext cx="5920742" cy="773238"/>
            <a:chOff x="0" y="0"/>
            <a:chExt cx="7894323" cy="1030984"/>
          </a:xfrm>
        </p:grpSpPr>
        <p:sp>
          <p:nvSpPr>
            <p:cNvPr name="Freeform 28" id="28"/>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13529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Optimize budget allocation for better ROI efficiency</a:t>
              </a:r>
            </a:p>
          </p:txBody>
        </p:sp>
      </p:grpSp>
      <p:sp>
        <p:nvSpPr>
          <p:cNvPr name="TextBox 30" id="30"/>
          <p:cNvSpPr txBox="true"/>
          <p:nvPr/>
        </p:nvSpPr>
        <p:spPr>
          <a:xfrm rot="0">
            <a:off x="4735651" y="8724413"/>
            <a:ext cx="8816697" cy="646431"/>
          </a:xfrm>
          <a:prstGeom prst="rect">
            <a:avLst/>
          </a:prstGeom>
        </p:spPr>
        <p:txBody>
          <a:bodyPr anchor="t" rtlCol="false" tIns="0" lIns="0" bIns="0" rIns="0">
            <a:spAutoFit/>
          </a:bodyPr>
          <a:lstStyle/>
          <a:p>
            <a:pPr algn="ctr">
              <a:lnSpc>
                <a:spcPts val="5319"/>
              </a:lnSpc>
              <a:spcBef>
                <a:spcPct val="0"/>
              </a:spcBef>
            </a:pPr>
            <a:r>
              <a:rPr lang="en-US" b="true" sz="3799" u="sng">
                <a:solidFill>
                  <a:srgbClr val="064FB8"/>
                </a:solidFill>
                <a:latin typeface="Open Sans Bold"/>
                <a:ea typeface="Open Sans Bold"/>
                <a:cs typeface="Open Sans Bold"/>
                <a:sym typeface="Open Sans Bold"/>
                <a:hlinkClick r:id="rId5" tooltip="https://app.powerbi.com/groups/me/reports/e53d3265-341c-4655-b840-4250d40193f2/95934af0b80620043ab0?experience=power-bi"/>
              </a:rPr>
              <a:t>MARKETING PERFORMANCE AND ROI</a:t>
            </a:r>
          </a:p>
        </p:txBody>
      </p:sp>
      <p:sp>
        <p:nvSpPr>
          <p:cNvPr name="Freeform 31" id="31"/>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02699" y="1186465"/>
            <a:ext cx="5152992" cy="915070"/>
            <a:chOff x="0" y="0"/>
            <a:chExt cx="6870656" cy="1220093"/>
          </a:xfrm>
        </p:grpSpPr>
        <p:grpSp>
          <p:nvGrpSpPr>
            <p:cNvPr name="Group 6" id="6"/>
            <p:cNvGrpSpPr/>
            <p:nvPr/>
          </p:nvGrpSpPr>
          <p:grpSpPr>
            <a:xfrm rot="0">
              <a:off x="0" y="0"/>
              <a:ext cx="6870656" cy="1220093"/>
              <a:chOff x="0" y="0"/>
              <a:chExt cx="2419503" cy="429656"/>
            </a:xfrm>
          </p:grpSpPr>
          <p:sp>
            <p:nvSpPr>
              <p:cNvPr name="Freeform 7" id="7"/>
              <p:cNvSpPr/>
              <p:nvPr/>
            </p:nvSpPr>
            <p:spPr>
              <a:xfrm flipH="false" flipV="false" rot="0">
                <a:off x="0" y="0"/>
                <a:ext cx="2419503" cy="429656"/>
              </a:xfrm>
              <a:custGeom>
                <a:avLst/>
                <a:gdLst/>
                <a:ahLst/>
                <a:cxnLst/>
                <a:rect r="r" b="b" t="t" l="l"/>
                <a:pathLst>
                  <a:path h="429656" w="2419503">
                    <a:moveTo>
                      <a:pt x="2216303" y="0"/>
                    </a:moveTo>
                    <a:cubicBezTo>
                      <a:pt x="2328527" y="0"/>
                      <a:pt x="2419503" y="96182"/>
                      <a:pt x="2419503" y="214828"/>
                    </a:cubicBezTo>
                    <a:cubicBezTo>
                      <a:pt x="2419503" y="333474"/>
                      <a:pt x="2328527" y="429656"/>
                      <a:pt x="2216303" y="429656"/>
                    </a:cubicBezTo>
                    <a:lnTo>
                      <a:pt x="203200" y="429656"/>
                    </a:lnTo>
                    <a:cubicBezTo>
                      <a:pt x="90976" y="429656"/>
                      <a:pt x="0" y="333474"/>
                      <a:pt x="0" y="214828"/>
                    </a:cubicBezTo>
                    <a:cubicBezTo>
                      <a:pt x="0" y="96182"/>
                      <a:pt x="90976" y="0"/>
                      <a:pt x="203200" y="0"/>
                    </a:cubicBezTo>
                    <a:close/>
                  </a:path>
                </a:pathLst>
              </a:custGeom>
              <a:solidFill>
                <a:srgbClr val="073C91"/>
              </a:solidFill>
            </p:spPr>
          </p:sp>
          <p:sp>
            <p:nvSpPr>
              <p:cNvPr name="TextBox 8" id="8"/>
              <p:cNvSpPr txBox="true"/>
              <p:nvPr/>
            </p:nvSpPr>
            <p:spPr>
              <a:xfrm>
                <a:off x="0" y="-28575"/>
                <a:ext cx="2419503" cy="458231"/>
              </a:xfrm>
              <a:prstGeom prst="rect">
                <a:avLst/>
              </a:prstGeom>
            </p:spPr>
            <p:txBody>
              <a:bodyPr anchor="ctr" rtlCol="false" tIns="50800" lIns="50800" bIns="50800" rIns="50800"/>
              <a:lstStyle/>
              <a:p>
                <a:pPr algn="ctr">
                  <a:lnSpc>
                    <a:spcPts val="2994"/>
                  </a:lnSpc>
                </a:pPr>
              </a:p>
            </p:txBody>
          </p:sp>
        </p:grpSp>
        <p:sp>
          <p:nvSpPr>
            <p:cNvPr name="TextBox 9" id="9"/>
            <p:cNvSpPr txBox="true"/>
            <p:nvPr/>
          </p:nvSpPr>
          <p:spPr>
            <a:xfrm rot="0">
              <a:off x="325046" y="260585"/>
              <a:ext cx="6220564" cy="632249"/>
            </a:xfrm>
            <a:prstGeom prst="rect">
              <a:avLst/>
            </a:prstGeom>
          </p:spPr>
          <p:txBody>
            <a:bodyPr anchor="t" rtlCol="false" tIns="0" lIns="0" bIns="0" rIns="0">
              <a:spAutoFit/>
            </a:bodyPr>
            <a:lstStyle/>
            <a:p>
              <a:pPr algn="ctr">
                <a:lnSpc>
                  <a:spcPts val="3919"/>
                </a:lnSpc>
              </a:pPr>
              <a:r>
                <a:rPr lang="en-US" b="true" sz="2799">
                  <a:solidFill>
                    <a:srgbClr val="FFFFFF"/>
                  </a:solidFill>
                  <a:latin typeface="Open Sauce Bold"/>
                  <a:ea typeface="Open Sauce Bold"/>
                  <a:cs typeface="Open Sauce Bold"/>
                  <a:sym typeface="Open Sauce Bold"/>
                </a:rPr>
                <a:t>INFERENCES</a:t>
              </a:r>
            </a:p>
          </p:txBody>
        </p:sp>
      </p:grpSp>
      <p:grpSp>
        <p:nvGrpSpPr>
          <p:cNvPr name="Group 10" id="10"/>
          <p:cNvGrpSpPr/>
          <p:nvPr/>
        </p:nvGrpSpPr>
        <p:grpSpPr>
          <a:xfrm rot="0">
            <a:off x="12102724" y="2521531"/>
            <a:ext cx="5815967" cy="773238"/>
            <a:chOff x="0" y="0"/>
            <a:chExt cx="7754623" cy="1030984"/>
          </a:xfrm>
        </p:grpSpPr>
        <p:sp>
          <p:nvSpPr>
            <p:cNvPr name="Freeform 11" id="11"/>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Average discount: 43.97%, with an average order value of 1.93K</a:t>
              </a:r>
            </a:p>
          </p:txBody>
        </p:sp>
      </p:grpSp>
      <p:grpSp>
        <p:nvGrpSpPr>
          <p:cNvPr name="Group 13" id="13"/>
          <p:cNvGrpSpPr/>
          <p:nvPr/>
        </p:nvGrpSpPr>
        <p:grpSpPr>
          <a:xfrm rot="0">
            <a:off x="12134923" y="3652746"/>
            <a:ext cx="5815967" cy="773238"/>
            <a:chOff x="0" y="0"/>
            <a:chExt cx="7754623" cy="1030984"/>
          </a:xfrm>
        </p:grpSpPr>
        <p:sp>
          <p:nvSpPr>
            <p:cNvPr name="Freeform 14" id="14"/>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Trend: Discounts fluctuated but stabilized recently</a:t>
              </a:r>
            </a:p>
          </p:txBody>
        </p:sp>
      </p:grpSp>
      <p:grpSp>
        <p:nvGrpSpPr>
          <p:cNvPr name="Group 16" id="16"/>
          <p:cNvGrpSpPr/>
          <p:nvPr/>
        </p:nvGrpSpPr>
        <p:grpSpPr>
          <a:xfrm rot="0">
            <a:off x="12134923" y="4783962"/>
            <a:ext cx="5815967" cy="773238"/>
            <a:chOff x="0" y="0"/>
            <a:chExt cx="7754623" cy="1030984"/>
          </a:xfrm>
        </p:grpSpPr>
        <p:sp>
          <p:nvSpPr>
            <p:cNvPr name="Freeform 17" id="17"/>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GMV vs Discount: High discounts don’t always drive GMV growth</a:t>
              </a:r>
            </a:p>
          </p:txBody>
        </p:sp>
      </p:grpSp>
      <p:grpSp>
        <p:nvGrpSpPr>
          <p:cNvPr name="Group 19" id="19"/>
          <p:cNvGrpSpPr/>
          <p:nvPr/>
        </p:nvGrpSpPr>
        <p:grpSpPr>
          <a:xfrm rot="0">
            <a:off x="12134923" y="5915177"/>
            <a:ext cx="5920742" cy="1141729"/>
            <a:chOff x="0" y="0"/>
            <a:chExt cx="7894323" cy="1522306"/>
          </a:xfrm>
        </p:grpSpPr>
        <p:sp>
          <p:nvSpPr>
            <p:cNvPr name="Freeform 20" id="20"/>
            <p:cNvSpPr/>
            <p:nvPr/>
          </p:nvSpPr>
          <p:spPr>
            <a:xfrm flipH="false" flipV="false" rot="0">
              <a:off x="0" y="245661"/>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352917" y="-57150"/>
              <a:ext cx="6541406" cy="15794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Product Type: Luxury items get higher discounts than mass-market</a:t>
              </a:r>
            </a:p>
          </p:txBody>
        </p:sp>
      </p:grpSp>
      <p:grpSp>
        <p:nvGrpSpPr>
          <p:cNvPr name="Group 22" id="22"/>
          <p:cNvGrpSpPr/>
          <p:nvPr/>
        </p:nvGrpSpPr>
        <p:grpSpPr>
          <a:xfrm rot="0">
            <a:off x="641073" y="8608118"/>
            <a:ext cx="17014618" cy="955220"/>
            <a:chOff x="0" y="0"/>
            <a:chExt cx="4481216" cy="251581"/>
          </a:xfrm>
        </p:grpSpPr>
        <p:sp>
          <p:nvSpPr>
            <p:cNvPr name="Freeform 23" id="23"/>
            <p:cNvSpPr/>
            <p:nvPr/>
          </p:nvSpPr>
          <p:spPr>
            <a:xfrm flipH="false" flipV="false" rot="0">
              <a:off x="0" y="0"/>
              <a:ext cx="4481216" cy="251581"/>
            </a:xfrm>
            <a:custGeom>
              <a:avLst/>
              <a:gdLst/>
              <a:ahLst/>
              <a:cxnLst/>
              <a:rect r="r" b="b" t="t" l="l"/>
              <a:pathLst>
                <a:path h="251581" w="4481216">
                  <a:moveTo>
                    <a:pt x="23206" y="0"/>
                  </a:moveTo>
                  <a:lnTo>
                    <a:pt x="4458010" y="0"/>
                  </a:lnTo>
                  <a:cubicBezTo>
                    <a:pt x="4464165" y="0"/>
                    <a:pt x="4470067" y="2445"/>
                    <a:pt x="4474420" y="6797"/>
                  </a:cubicBezTo>
                  <a:cubicBezTo>
                    <a:pt x="4478772" y="11149"/>
                    <a:pt x="4481216" y="17051"/>
                    <a:pt x="4481216" y="23206"/>
                  </a:cubicBezTo>
                  <a:lnTo>
                    <a:pt x="4481216" y="228375"/>
                  </a:lnTo>
                  <a:cubicBezTo>
                    <a:pt x="4481216" y="241191"/>
                    <a:pt x="4470827" y="251581"/>
                    <a:pt x="4458010" y="251581"/>
                  </a:cubicBezTo>
                  <a:lnTo>
                    <a:pt x="23206" y="251581"/>
                  </a:lnTo>
                  <a:cubicBezTo>
                    <a:pt x="17051" y="251581"/>
                    <a:pt x="11149" y="249136"/>
                    <a:pt x="6797" y="244784"/>
                  </a:cubicBezTo>
                  <a:cubicBezTo>
                    <a:pt x="2445" y="240432"/>
                    <a:pt x="0" y="234529"/>
                    <a:pt x="0" y="228375"/>
                  </a:cubicBezTo>
                  <a:lnTo>
                    <a:pt x="0" y="23206"/>
                  </a:lnTo>
                  <a:cubicBezTo>
                    <a:pt x="0" y="17051"/>
                    <a:pt x="2445" y="11149"/>
                    <a:pt x="6797" y="6797"/>
                  </a:cubicBezTo>
                  <a:cubicBezTo>
                    <a:pt x="11149" y="2445"/>
                    <a:pt x="17051" y="0"/>
                    <a:pt x="23206" y="0"/>
                  </a:cubicBezTo>
                  <a:close/>
                </a:path>
              </a:pathLst>
            </a:custGeom>
            <a:solidFill>
              <a:srgbClr val="000000">
                <a:alpha val="0"/>
              </a:srgbClr>
            </a:solidFill>
            <a:ln w="47625" cap="rnd">
              <a:solidFill>
                <a:srgbClr val="000000"/>
              </a:solidFill>
              <a:prstDash val="sysDot"/>
              <a:round/>
            </a:ln>
          </p:spPr>
        </p:sp>
        <p:sp>
          <p:nvSpPr>
            <p:cNvPr name="TextBox 24" id="24"/>
            <p:cNvSpPr txBox="true"/>
            <p:nvPr/>
          </p:nvSpPr>
          <p:spPr>
            <a:xfrm>
              <a:off x="0" y="-47625"/>
              <a:ext cx="4481216" cy="299206"/>
            </a:xfrm>
            <a:prstGeom prst="rect">
              <a:avLst/>
            </a:prstGeom>
          </p:spPr>
          <p:txBody>
            <a:bodyPr anchor="ctr" rtlCol="false" tIns="50800" lIns="50800" bIns="50800" rIns="50800"/>
            <a:lstStyle/>
            <a:p>
              <a:pPr algn="ctr">
                <a:lnSpc>
                  <a:spcPts val="2300"/>
                </a:lnSpc>
              </a:pPr>
            </a:p>
          </p:txBody>
        </p:sp>
      </p:grpSp>
      <p:grpSp>
        <p:nvGrpSpPr>
          <p:cNvPr name="Group 25" id="25"/>
          <p:cNvGrpSpPr/>
          <p:nvPr/>
        </p:nvGrpSpPr>
        <p:grpSpPr>
          <a:xfrm rot="0">
            <a:off x="12134923" y="7414883"/>
            <a:ext cx="5920742" cy="773238"/>
            <a:chOff x="0" y="0"/>
            <a:chExt cx="7894323" cy="1030984"/>
          </a:xfrm>
        </p:grpSpPr>
        <p:sp>
          <p:nvSpPr>
            <p:cNvPr name="Freeform 26" id="26"/>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3529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Takeaway: Optimize discounts for profitability</a:t>
              </a:r>
            </a:p>
          </p:txBody>
        </p:sp>
      </p:grpSp>
      <p:sp>
        <p:nvSpPr>
          <p:cNvPr name="Freeform 28" id="28"/>
          <p:cNvSpPr/>
          <p:nvPr/>
        </p:nvSpPr>
        <p:spPr>
          <a:xfrm flipH="false" flipV="false" rot="0">
            <a:off x="159752" y="1644000"/>
            <a:ext cx="11810465" cy="6613861"/>
          </a:xfrm>
          <a:custGeom>
            <a:avLst/>
            <a:gdLst/>
            <a:ahLst/>
            <a:cxnLst/>
            <a:rect r="r" b="b" t="t" l="l"/>
            <a:pathLst>
              <a:path h="6613861" w="11810465">
                <a:moveTo>
                  <a:pt x="0" y="0"/>
                </a:moveTo>
                <a:lnTo>
                  <a:pt x="11810465" y="0"/>
                </a:lnTo>
                <a:lnTo>
                  <a:pt x="11810465" y="6613860"/>
                </a:lnTo>
                <a:lnTo>
                  <a:pt x="0" y="6613860"/>
                </a:lnTo>
                <a:lnTo>
                  <a:pt x="0" y="0"/>
                </a:lnTo>
                <a:close/>
              </a:path>
            </a:pathLst>
          </a:custGeom>
          <a:blipFill>
            <a:blip r:embed="rId4"/>
            <a:stretch>
              <a:fillRect l="0" t="0" r="0" b="0"/>
            </a:stretch>
          </a:blipFill>
        </p:spPr>
      </p:sp>
      <p:sp>
        <p:nvSpPr>
          <p:cNvPr name="TextBox 29" id="29"/>
          <p:cNvSpPr txBox="true"/>
          <p:nvPr/>
        </p:nvSpPr>
        <p:spPr>
          <a:xfrm rot="0">
            <a:off x="3661410" y="193002"/>
            <a:ext cx="10965181"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DISCOUNT AND PRICING IMPACT DASHBOARD</a:t>
            </a:r>
          </a:p>
        </p:txBody>
      </p:sp>
      <p:sp>
        <p:nvSpPr>
          <p:cNvPr name="TextBox 30" id="30"/>
          <p:cNvSpPr txBox="true"/>
          <p:nvPr/>
        </p:nvSpPr>
        <p:spPr>
          <a:xfrm rot="0">
            <a:off x="5245179" y="8724413"/>
            <a:ext cx="7797641" cy="646431"/>
          </a:xfrm>
          <a:prstGeom prst="rect">
            <a:avLst/>
          </a:prstGeom>
        </p:spPr>
        <p:txBody>
          <a:bodyPr anchor="t" rtlCol="false" tIns="0" lIns="0" bIns="0" rIns="0">
            <a:spAutoFit/>
          </a:bodyPr>
          <a:lstStyle/>
          <a:p>
            <a:pPr algn="ctr">
              <a:lnSpc>
                <a:spcPts val="5319"/>
              </a:lnSpc>
              <a:spcBef>
                <a:spcPct val="0"/>
              </a:spcBef>
            </a:pPr>
            <a:r>
              <a:rPr lang="en-US" b="true" sz="3799" u="sng">
                <a:solidFill>
                  <a:srgbClr val="064FB8"/>
                </a:solidFill>
                <a:latin typeface="Open Sans Bold"/>
                <a:ea typeface="Open Sans Bold"/>
                <a:cs typeface="Open Sans Bold"/>
                <a:sym typeface="Open Sans Bold"/>
                <a:hlinkClick r:id="rId5" tooltip="https://app.powerbi.com/links/JEArQIIAJo?ctid=71dbb522-5704-4537-9f25-6ad2dcd4278d&amp;pbi_source=linkShare"/>
              </a:rPr>
              <a:t>DISCOUNT AND PRICING IMPACT</a:t>
            </a:r>
          </a:p>
        </p:txBody>
      </p:sp>
      <p:sp>
        <p:nvSpPr>
          <p:cNvPr name="Freeform 31" id="31"/>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41481" y="1321022"/>
            <a:ext cx="17634671" cy="576957"/>
            <a:chOff x="0" y="0"/>
            <a:chExt cx="8364431" cy="273661"/>
          </a:xfrm>
        </p:grpSpPr>
        <p:sp>
          <p:nvSpPr>
            <p:cNvPr name="Freeform 6" id="6"/>
            <p:cNvSpPr/>
            <p:nvPr/>
          </p:nvSpPr>
          <p:spPr>
            <a:xfrm flipH="false" flipV="false" rot="0">
              <a:off x="0" y="0"/>
              <a:ext cx="8364431" cy="273661"/>
            </a:xfrm>
            <a:custGeom>
              <a:avLst/>
              <a:gdLst/>
              <a:ahLst/>
              <a:cxnLst/>
              <a:rect r="r" b="b" t="t" l="l"/>
              <a:pathLst>
                <a:path h="273661" w="8364431">
                  <a:moveTo>
                    <a:pt x="6585" y="0"/>
                  </a:moveTo>
                  <a:lnTo>
                    <a:pt x="8357846" y="0"/>
                  </a:lnTo>
                  <a:cubicBezTo>
                    <a:pt x="8361483" y="0"/>
                    <a:pt x="8364431" y="2948"/>
                    <a:pt x="8364431" y="6585"/>
                  </a:cubicBezTo>
                  <a:lnTo>
                    <a:pt x="8364431" y="267076"/>
                  </a:lnTo>
                  <a:cubicBezTo>
                    <a:pt x="8364431" y="270713"/>
                    <a:pt x="8361483" y="273661"/>
                    <a:pt x="8357846" y="273661"/>
                  </a:cubicBezTo>
                  <a:lnTo>
                    <a:pt x="6585" y="273661"/>
                  </a:lnTo>
                  <a:cubicBezTo>
                    <a:pt x="2948" y="273661"/>
                    <a:pt x="0" y="270713"/>
                    <a:pt x="0" y="267076"/>
                  </a:cubicBezTo>
                  <a:lnTo>
                    <a:pt x="0" y="6585"/>
                  </a:lnTo>
                  <a:cubicBezTo>
                    <a:pt x="0" y="2948"/>
                    <a:pt x="2948" y="0"/>
                    <a:pt x="6585" y="0"/>
                  </a:cubicBezTo>
                  <a:close/>
                </a:path>
              </a:pathLst>
            </a:custGeom>
            <a:solidFill>
              <a:srgbClr val="CBDDFA"/>
            </a:solidFill>
          </p:spPr>
        </p:sp>
        <p:sp>
          <p:nvSpPr>
            <p:cNvPr name="TextBox 7" id="7"/>
            <p:cNvSpPr txBox="true"/>
            <p:nvPr/>
          </p:nvSpPr>
          <p:spPr>
            <a:xfrm>
              <a:off x="0" y="-57150"/>
              <a:ext cx="8364431" cy="33081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1481" y="7756440"/>
            <a:ext cx="3236359" cy="2218143"/>
            <a:chOff x="0" y="0"/>
            <a:chExt cx="1090331" cy="747293"/>
          </a:xfrm>
        </p:grpSpPr>
        <p:sp>
          <p:nvSpPr>
            <p:cNvPr name="Freeform 9" id="9"/>
            <p:cNvSpPr/>
            <p:nvPr/>
          </p:nvSpPr>
          <p:spPr>
            <a:xfrm flipH="false" flipV="false" rot="0">
              <a:off x="0" y="0"/>
              <a:ext cx="1090331" cy="747293"/>
            </a:xfrm>
            <a:custGeom>
              <a:avLst/>
              <a:gdLst/>
              <a:ahLst/>
              <a:cxnLst/>
              <a:rect r="r" b="b" t="t" l="l"/>
              <a:pathLst>
                <a:path h="747293" w="1090331">
                  <a:moveTo>
                    <a:pt x="23922" y="0"/>
                  </a:moveTo>
                  <a:lnTo>
                    <a:pt x="1066409" y="0"/>
                  </a:lnTo>
                  <a:cubicBezTo>
                    <a:pt x="1072753" y="0"/>
                    <a:pt x="1078838" y="2520"/>
                    <a:pt x="1083324" y="7007"/>
                  </a:cubicBezTo>
                  <a:cubicBezTo>
                    <a:pt x="1087810" y="11493"/>
                    <a:pt x="1090331" y="17577"/>
                    <a:pt x="1090331" y="23922"/>
                  </a:cubicBezTo>
                  <a:lnTo>
                    <a:pt x="1090331" y="723371"/>
                  </a:lnTo>
                  <a:cubicBezTo>
                    <a:pt x="1090331" y="729716"/>
                    <a:pt x="1087810" y="735800"/>
                    <a:pt x="1083324" y="740287"/>
                  </a:cubicBezTo>
                  <a:cubicBezTo>
                    <a:pt x="1078838" y="744773"/>
                    <a:pt x="1072753" y="747293"/>
                    <a:pt x="1066409" y="747293"/>
                  </a:cubicBezTo>
                  <a:lnTo>
                    <a:pt x="23922" y="747293"/>
                  </a:lnTo>
                  <a:cubicBezTo>
                    <a:pt x="17577" y="747293"/>
                    <a:pt x="11493" y="744773"/>
                    <a:pt x="7007" y="740287"/>
                  </a:cubicBezTo>
                  <a:cubicBezTo>
                    <a:pt x="2520" y="735800"/>
                    <a:pt x="0" y="729716"/>
                    <a:pt x="0" y="723371"/>
                  </a:cubicBezTo>
                  <a:lnTo>
                    <a:pt x="0" y="23922"/>
                  </a:lnTo>
                  <a:cubicBezTo>
                    <a:pt x="0" y="17577"/>
                    <a:pt x="2520" y="11493"/>
                    <a:pt x="7007" y="7007"/>
                  </a:cubicBezTo>
                  <a:cubicBezTo>
                    <a:pt x="11493" y="2520"/>
                    <a:pt x="17577" y="0"/>
                    <a:pt x="23922" y="0"/>
                  </a:cubicBezTo>
                  <a:close/>
                </a:path>
              </a:pathLst>
            </a:custGeom>
            <a:solidFill>
              <a:srgbClr val="FAFCFF"/>
            </a:solidFill>
            <a:ln w="38100" cap="sq">
              <a:solidFill>
                <a:srgbClr val="13538A"/>
              </a:solidFill>
              <a:prstDash val="sysDot"/>
              <a:miter/>
            </a:ln>
          </p:spPr>
        </p:sp>
        <p:sp>
          <p:nvSpPr>
            <p:cNvPr name="TextBox 10" id="10"/>
            <p:cNvSpPr txBox="true"/>
            <p:nvPr/>
          </p:nvSpPr>
          <p:spPr>
            <a:xfrm>
              <a:off x="0" y="-57150"/>
              <a:ext cx="1090331" cy="804443"/>
            </a:xfrm>
            <a:prstGeom prst="rect">
              <a:avLst/>
            </a:prstGeom>
          </p:spPr>
          <p:txBody>
            <a:bodyPr anchor="ctr" rtlCol="false" tIns="39713" lIns="39713" bIns="39713" rIns="39713"/>
            <a:lstStyle/>
            <a:p>
              <a:pPr algn="ctr">
                <a:lnSpc>
                  <a:spcPts val="3219"/>
                </a:lnSpc>
              </a:pPr>
            </a:p>
          </p:txBody>
        </p:sp>
      </p:grpSp>
      <p:grpSp>
        <p:nvGrpSpPr>
          <p:cNvPr name="Group 11" id="11"/>
          <p:cNvGrpSpPr/>
          <p:nvPr/>
        </p:nvGrpSpPr>
        <p:grpSpPr>
          <a:xfrm rot="0">
            <a:off x="191349" y="6760537"/>
            <a:ext cx="4012820" cy="900653"/>
            <a:chOff x="0" y="0"/>
            <a:chExt cx="1056874" cy="237209"/>
          </a:xfrm>
        </p:grpSpPr>
        <p:sp>
          <p:nvSpPr>
            <p:cNvPr name="Freeform 12" id="12"/>
            <p:cNvSpPr/>
            <p:nvPr/>
          </p:nvSpPr>
          <p:spPr>
            <a:xfrm flipH="false" flipV="false" rot="0">
              <a:off x="0" y="0"/>
              <a:ext cx="1056874" cy="237209"/>
            </a:xfrm>
            <a:custGeom>
              <a:avLst/>
              <a:gdLst/>
              <a:ahLst/>
              <a:cxnLst/>
              <a:rect r="r" b="b" t="t" l="l"/>
              <a:pathLst>
                <a:path h="237209" w="1056874">
                  <a:moveTo>
                    <a:pt x="0" y="0"/>
                  </a:moveTo>
                  <a:lnTo>
                    <a:pt x="853674" y="0"/>
                  </a:lnTo>
                  <a:lnTo>
                    <a:pt x="1056874" y="118604"/>
                  </a:lnTo>
                  <a:lnTo>
                    <a:pt x="853674" y="237209"/>
                  </a:lnTo>
                  <a:lnTo>
                    <a:pt x="0" y="237209"/>
                  </a:lnTo>
                  <a:lnTo>
                    <a:pt x="203200" y="118604"/>
                  </a:lnTo>
                  <a:lnTo>
                    <a:pt x="0" y="0"/>
                  </a:lnTo>
                  <a:close/>
                </a:path>
              </a:pathLst>
            </a:custGeom>
            <a:solidFill>
              <a:srgbClr val="6389EB"/>
            </a:solidFill>
            <a:ln cap="sq">
              <a:noFill/>
              <a:prstDash val="solid"/>
              <a:miter/>
            </a:ln>
          </p:spPr>
        </p:sp>
        <p:sp>
          <p:nvSpPr>
            <p:cNvPr name="TextBox 13" id="13"/>
            <p:cNvSpPr txBox="true"/>
            <p:nvPr/>
          </p:nvSpPr>
          <p:spPr>
            <a:xfrm>
              <a:off x="177800" y="-47625"/>
              <a:ext cx="802874" cy="284834"/>
            </a:xfrm>
            <a:prstGeom prst="rect">
              <a:avLst/>
            </a:prstGeom>
          </p:spPr>
          <p:txBody>
            <a:bodyPr anchor="ctr" rtlCol="false" tIns="50800" lIns="50800" bIns="50800" rIns="50800"/>
            <a:lstStyle/>
            <a:p>
              <a:pPr algn="ctr" marL="0" indent="0" lvl="0">
                <a:lnSpc>
                  <a:spcPts val="2550"/>
                </a:lnSpc>
                <a:spcBef>
                  <a:spcPct val="0"/>
                </a:spcBef>
              </a:pPr>
            </a:p>
          </p:txBody>
        </p:sp>
      </p:grpSp>
      <p:grpSp>
        <p:nvGrpSpPr>
          <p:cNvPr name="Group 14" id="14"/>
          <p:cNvGrpSpPr/>
          <p:nvPr/>
        </p:nvGrpSpPr>
        <p:grpSpPr>
          <a:xfrm rot="0">
            <a:off x="241481" y="5961112"/>
            <a:ext cx="17634671" cy="586517"/>
            <a:chOff x="0" y="0"/>
            <a:chExt cx="8364431" cy="278195"/>
          </a:xfrm>
        </p:grpSpPr>
        <p:sp>
          <p:nvSpPr>
            <p:cNvPr name="Freeform 15" id="15"/>
            <p:cNvSpPr/>
            <p:nvPr/>
          </p:nvSpPr>
          <p:spPr>
            <a:xfrm flipH="false" flipV="false" rot="0">
              <a:off x="0" y="0"/>
              <a:ext cx="8364431" cy="278195"/>
            </a:xfrm>
            <a:custGeom>
              <a:avLst/>
              <a:gdLst/>
              <a:ahLst/>
              <a:cxnLst/>
              <a:rect r="r" b="b" t="t" l="l"/>
              <a:pathLst>
                <a:path h="278195" w="8364431">
                  <a:moveTo>
                    <a:pt x="6585" y="0"/>
                  </a:moveTo>
                  <a:lnTo>
                    <a:pt x="8357846" y="0"/>
                  </a:lnTo>
                  <a:cubicBezTo>
                    <a:pt x="8361483" y="0"/>
                    <a:pt x="8364431" y="2948"/>
                    <a:pt x="8364431" y="6585"/>
                  </a:cubicBezTo>
                  <a:lnTo>
                    <a:pt x="8364431" y="271610"/>
                  </a:lnTo>
                  <a:cubicBezTo>
                    <a:pt x="8364431" y="275247"/>
                    <a:pt x="8361483" y="278195"/>
                    <a:pt x="8357846" y="278195"/>
                  </a:cubicBezTo>
                  <a:lnTo>
                    <a:pt x="6585" y="278195"/>
                  </a:lnTo>
                  <a:cubicBezTo>
                    <a:pt x="2948" y="278195"/>
                    <a:pt x="0" y="275247"/>
                    <a:pt x="0" y="271610"/>
                  </a:cubicBezTo>
                  <a:lnTo>
                    <a:pt x="0" y="6585"/>
                  </a:lnTo>
                  <a:cubicBezTo>
                    <a:pt x="0" y="2948"/>
                    <a:pt x="2948" y="0"/>
                    <a:pt x="6585" y="0"/>
                  </a:cubicBezTo>
                  <a:close/>
                </a:path>
              </a:pathLst>
            </a:custGeom>
            <a:solidFill>
              <a:srgbClr val="CBDDFA"/>
            </a:solidFill>
            <a:ln cap="sq">
              <a:noFill/>
              <a:prstDash val="solid"/>
              <a:miter/>
            </a:ln>
          </p:spPr>
        </p:sp>
        <p:sp>
          <p:nvSpPr>
            <p:cNvPr name="TextBox 16" id="16"/>
            <p:cNvSpPr txBox="true"/>
            <p:nvPr/>
          </p:nvSpPr>
          <p:spPr>
            <a:xfrm>
              <a:off x="0" y="-57150"/>
              <a:ext cx="8364431" cy="33534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0862618" y="6779979"/>
            <a:ext cx="3838697" cy="873049"/>
            <a:chOff x="0" y="0"/>
            <a:chExt cx="1011015" cy="229939"/>
          </a:xfrm>
        </p:grpSpPr>
        <p:sp>
          <p:nvSpPr>
            <p:cNvPr name="Freeform 18" id="18"/>
            <p:cNvSpPr/>
            <p:nvPr/>
          </p:nvSpPr>
          <p:spPr>
            <a:xfrm flipH="false" flipV="false" rot="0">
              <a:off x="0" y="0"/>
              <a:ext cx="1011015" cy="229939"/>
            </a:xfrm>
            <a:custGeom>
              <a:avLst/>
              <a:gdLst/>
              <a:ahLst/>
              <a:cxnLst/>
              <a:rect r="r" b="b" t="t" l="l"/>
              <a:pathLst>
                <a:path h="229939" w="1011015">
                  <a:moveTo>
                    <a:pt x="0" y="0"/>
                  </a:moveTo>
                  <a:lnTo>
                    <a:pt x="807815" y="0"/>
                  </a:lnTo>
                  <a:lnTo>
                    <a:pt x="1011015" y="114969"/>
                  </a:lnTo>
                  <a:lnTo>
                    <a:pt x="807815" y="229939"/>
                  </a:lnTo>
                  <a:lnTo>
                    <a:pt x="0" y="229939"/>
                  </a:lnTo>
                  <a:lnTo>
                    <a:pt x="203200" y="114969"/>
                  </a:lnTo>
                  <a:lnTo>
                    <a:pt x="0" y="0"/>
                  </a:lnTo>
                  <a:close/>
                </a:path>
              </a:pathLst>
            </a:custGeom>
            <a:solidFill>
              <a:srgbClr val="4C69B2"/>
            </a:solidFill>
            <a:ln cap="sq">
              <a:noFill/>
              <a:prstDash val="solid"/>
              <a:miter/>
            </a:ln>
          </p:spPr>
        </p:sp>
        <p:sp>
          <p:nvSpPr>
            <p:cNvPr name="TextBox 19" id="19"/>
            <p:cNvSpPr txBox="true"/>
            <p:nvPr/>
          </p:nvSpPr>
          <p:spPr>
            <a:xfrm>
              <a:off x="177800" y="-47625"/>
              <a:ext cx="757015" cy="277564"/>
            </a:xfrm>
            <a:prstGeom prst="rect">
              <a:avLst/>
            </a:prstGeom>
          </p:spPr>
          <p:txBody>
            <a:bodyPr anchor="ctr" rtlCol="false" tIns="50800" lIns="50800" bIns="50800" rIns="50800"/>
            <a:lstStyle/>
            <a:p>
              <a:pPr algn="ctr" marL="0" indent="0" lvl="0">
                <a:lnSpc>
                  <a:spcPts val="2550"/>
                </a:lnSpc>
                <a:spcBef>
                  <a:spcPct val="0"/>
                </a:spcBef>
              </a:pPr>
            </a:p>
          </p:txBody>
        </p:sp>
      </p:grpSp>
      <p:grpSp>
        <p:nvGrpSpPr>
          <p:cNvPr name="Group 20" id="20"/>
          <p:cNvGrpSpPr/>
          <p:nvPr/>
        </p:nvGrpSpPr>
        <p:grpSpPr>
          <a:xfrm rot="0">
            <a:off x="3752606" y="6788141"/>
            <a:ext cx="3961827" cy="873049"/>
            <a:chOff x="0" y="0"/>
            <a:chExt cx="1043444" cy="229939"/>
          </a:xfrm>
        </p:grpSpPr>
        <p:sp>
          <p:nvSpPr>
            <p:cNvPr name="Freeform 21" id="21"/>
            <p:cNvSpPr/>
            <p:nvPr/>
          </p:nvSpPr>
          <p:spPr>
            <a:xfrm flipH="false" flipV="false" rot="0">
              <a:off x="0" y="0"/>
              <a:ext cx="1043444" cy="229939"/>
            </a:xfrm>
            <a:custGeom>
              <a:avLst/>
              <a:gdLst/>
              <a:ahLst/>
              <a:cxnLst/>
              <a:rect r="r" b="b" t="t" l="l"/>
              <a:pathLst>
                <a:path h="229939" w="1043444">
                  <a:moveTo>
                    <a:pt x="0" y="0"/>
                  </a:moveTo>
                  <a:lnTo>
                    <a:pt x="840244" y="0"/>
                  </a:lnTo>
                  <a:lnTo>
                    <a:pt x="1043444" y="114969"/>
                  </a:lnTo>
                  <a:lnTo>
                    <a:pt x="840244" y="229939"/>
                  </a:lnTo>
                  <a:lnTo>
                    <a:pt x="0" y="229939"/>
                  </a:lnTo>
                  <a:lnTo>
                    <a:pt x="203200" y="114969"/>
                  </a:lnTo>
                  <a:lnTo>
                    <a:pt x="0" y="0"/>
                  </a:lnTo>
                  <a:close/>
                </a:path>
              </a:pathLst>
            </a:custGeom>
            <a:solidFill>
              <a:srgbClr val="4C69B2"/>
            </a:solidFill>
            <a:ln cap="sq">
              <a:noFill/>
              <a:prstDash val="solid"/>
              <a:miter/>
            </a:ln>
          </p:spPr>
        </p:sp>
        <p:sp>
          <p:nvSpPr>
            <p:cNvPr name="TextBox 22" id="22"/>
            <p:cNvSpPr txBox="true"/>
            <p:nvPr/>
          </p:nvSpPr>
          <p:spPr>
            <a:xfrm>
              <a:off x="177800" y="-47625"/>
              <a:ext cx="789444" cy="277564"/>
            </a:xfrm>
            <a:prstGeom prst="rect">
              <a:avLst/>
            </a:prstGeom>
          </p:spPr>
          <p:txBody>
            <a:bodyPr anchor="ctr" rtlCol="false" tIns="50800" lIns="50800" bIns="50800" rIns="50800"/>
            <a:lstStyle/>
            <a:p>
              <a:pPr algn="ctr" marL="0" indent="0" lvl="0">
                <a:lnSpc>
                  <a:spcPts val="2550"/>
                </a:lnSpc>
                <a:spcBef>
                  <a:spcPct val="0"/>
                </a:spcBef>
              </a:pPr>
            </a:p>
          </p:txBody>
        </p:sp>
      </p:grpSp>
      <p:sp>
        <p:nvSpPr>
          <p:cNvPr name="TextBox 23" id="23"/>
          <p:cNvSpPr txBox="true"/>
          <p:nvPr/>
        </p:nvSpPr>
        <p:spPr>
          <a:xfrm rot="0">
            <a:off x="5327488" y="6954095"/>
            <a:ext cx="3347985" cy="631444"/>
          </a:xfrm>
          <a:prstGeom prst="rect">
            <a:avLst/>
          </a:prstGeom>
        </p:spPr>
        <p:txBody>
          <a:bodyPr anchor="t" rtlCol="false" tIns="0" lIns="0" bIns="0" rIns="0">
            <a:spAutoFit/>
          </a:bodyPr>
          <a:lstStyle/>
          <a:p>
            <a:pPr algn="l" marL="0" indent="0" lvl="0">
              <a:lnSpc>
                <a:spcPts val="2437"/>
              </a:lnSpc>
              <a:spcBef>
                <a:spcPct val="0"/>
              </a:spcBef>
            </a:pPr>
            <a:r>
              <a:rPr lang="en-US" sz="2299" strike="noStrike" u="none">
                <a:solidFill>
                  <a:srgbClr val="FDFDFD"/>
                </a:solidFill>
                <a:latin typeface="Poppins"/>
                <a:ea typeface="Poppins"/>
                <a:cs typeface="Poppins"/>
                <a:sym typeface="Poppins"/>
              </a:rPr>
              <a:t>Media &amp; Sales </a:t>
            </a:r>
          </a:p>
          <a:p>
            <a:pPr algn="l" marL="0" indent="0" lvl="0">
              <a:lnSpc>
                <a:spcPts val="2437"/>
              </a:lnSpc>
              <a:spcBef>
                <a:spcPct val="0"/>
              </a:spcBef>
            </a:pPr>
            <a:r>
              <a:rPr lang="en-US" sz="2299" strike="noStrike" u="none">
                <a:solidFill>
                  <a:srgbClr val="FDFDFD"/>
                </a:solidFill>
                <a:latin typeface="Poppins"/>
                <a:ea typeface="Poppins"/>
                <a:cs typeface="Poppins"/>
                <a:sym typeface="Poppins"/>
              </a:rPr>
              <a:t>Data</a:t>
            </a:r>
          </a:p>
        </p:txBody>
      </p:sp>
      <p:grpSp>
        <p:nvGrpSpPr>
          <p:cNvPr name="Group 24" id="24"/>
          <p:cNvGrpSpPr/>
          <p:nvPr/>
        </p:nvGrpSpPr>
        <p:grpSpPr>
          <a:xfrm rot="0">
            <a:off x="7214029" y="6788141"/>
            <a:ext cx="4138500" cy="856726"/>
            <a:chOff x="0" y="0"/>
            <a:chExt cx="1089975" cy="225640"/>
          </a:xfrm>
        </p:grpSpPr>
        <p:sp>
          <p:nvSpPr>
            <p:cNvPr name="Freeform 25" id="25"/>
            <p:cNvSpPr/>
            <p:nvPr/>
          </p:nvSpPr>
          <p:spPr>
            <a:xfrm flipH="false" flipV="false" rot="0">
              <a:off x="0" y="0"/>
              <a:ext cx="1089975" cy="225640"/>
            </a:xfrm>
            <a:custGeom>
              <a:avLst/>
              <a:gdLst/>
              <a:ahLst/>
              <a:cxnLst/>
              <a:rect r="r" b="b" t="t" l="l"/>
              <a:pathLst>
                <a:path h="225640" w="1089975">
                  <a:moveTo>
                    <a:pt x="0" y="0"/>
                  </a:moveTo>
                  <a:lnTo>
                    <a:pt x="886775" y="0"/>
                  </a:lnTo>
                  <a:lnTo>
                    <a:pt x="1089975" y="112820"/>
                  </a:lnTo>
                  <a:lnTo>
                    <a:pt x="886775" y="225640"/>
                  </a:lnTo>
                  <a:lnTo>
                    <a:pt x="0" y="225640"/>
                  </a:lnTo>
                  <a:lnTo>
                    <a:pt x="203200" y="112820"/>
                  </a:lnTo>
                  <a:lnTo>
                    <a:pt x="0" y="0"/>
                  </a:lnTo>
                  <a:close/>
                </a:path>
              </a:pathLst>
            </a:custGeom>
            <a:solidFill>
              <a:srgbClr val="6389EB"/>
            </a:solidFill>
            <a:ln cap="sq">
              <a:noFill/>
              <a:prstDash val="solid"/>
              <a:miter/>
            </a:ln>
          </p:spPr>
        </p:sp>
        <p:sp>
          <p:nvSpPr>
            <p:cNvPr name="TextBox 26" id="26"/>
            <p:cNvSpPr txBox="true"/>
            <p:nvPr/>
          </p:nvSpPr>
          <p:spPr>
            <a:xfrm>
              <a:off x="177800" y="-47625"/>
              <a:ext cx="835975" cy="273265"/>
            </a:xfrm>
            <a:prstGeom prst="rect">
              <a:avLst/>
            </a:prstGeom>
          </p:spPr>
          <p:txBody>
            <a:bodyPr anchor="ctr" rtlCol="false" tIns="50800" lIns="50800" bIns="50800" rIns="50800"/>
            <a:lstStyle/>
            <a:p>
              <a:pPr algn="ctr" marL="0" indent="0" lvl="0">
                <a:lnSpc>
                  <a:spcPts val="2550"/>
                </a:lnSpc>
                <a:spcBef>
                  <a:spcPct val="0"/>
                </a:spcBef>
              </a:pPr>
            </a:p>
          </p:txBody>
        </p:sp>
      </p:grpSp>
      <p:sp>
        <p:nvSpPr>
          <p:cNvPr name="TextBox 27" id="27"/>
          <p:cNvSpPr txBox="true"/>
          <p:nvPr/>
        </p:nvSpPr>
        <p:spPr>
          <a:xfrm rot="0">
            <a:off x="12436604" y="6904667"/>
            <a:ext cx="3872112" cy="631444"/>
          </a:xfrm>
          <a:prstGeom prst="rect">
            <a:avLst/>
          </a:prstGeom>
        </p:spPr>
        <p:txBody>
          <a:bodyPr anchor="t" rtlCol="false" tIns="0" lIns="0" bIns="0" rIns="0">
            <a:spAutoFit/>
          </a:bodyPr>
          <a:lstStyle/>
          <a:p>
            <a:pPr algn="l" marL="0" indent="0" lvl="0">
              <a:lnSpc>
                <a:spcPts val="2437"/>
              </a:lnSpc>
              <a:spcBef>
                <a:spcPct val="0"/>
              </a:spcBef>
            </a:pPr>
            <a:r>
              <a:rPr lang="en-US" sz="2299" strike="noStrike" u="none">
                <a:solidFill>
                  <a:srgbClr val="FDFDFD"/>
                </a:solidFill>
                <a:latin typeface="Poppins"/>
                <a:ea typeface="Poppins"/>
                <a:cs typeface="Poppins"/>
                <a:sym typeface="Poppins"/>
              </a:rPr>
              <a:t>NPS &amp; Stock</a:t>
            </a:r>
          </a:p>
          <a:p>
            <a:pPr algn="l" marL="0" indent="0" lvl="0">
              <a:lnSpc>
                <a:spcPts val="2437"/>
              </a:lnSpc>
              <a:spcBef>
                <a:spcPct val="0"/>
              </a:spcBef>
            </a:pPr>
            <a:r>
              <a:rPr lang="en-US" sz="2299" strike="noStrike" u="none">
                <a:solidFill>
                  <a:srgbClr val="FDFDFD"/>
                </a:solidFill>
                <a:latin typeface="Poppins"/>
                <a:ea typeface="Poppins"/>
                <a:cs typeface="Poppins"/>
                <a:sym typeface="Poppins"/>
              </a:rPr>
              <a:t>Index</a:t>
            </a:r>
          </a:p>
        </p:txBody>
      </p:sp>
      <p:grpSp>
        <p:nvGrpSpPr>
          <p:cNvPr name="Group 28" id="28"/>
          <p:cNvGrpSpPr/>
          <p:nvPr/>
        </p:nvGrpSpPr>
        <p:grpSpPr>
          <a:xfrm rot="0">
            <a:off x="14259077" y="6788141"/>
            <a:ext cx="3955519" cy="856726"/>
            <a:chOff x="0" y="0"/>
            <a:chExt cx="1041783" cy="225640"/>
          </a:xfrm>
        </p:grpSpPr>
        <p:sp>
          <p:nvSpPr>
            <p:cNvPr name="Freeform 29" id="29"/>
            <p:cNvSpPr/>
            <p:nvPr/>
          </p:nvSpPr>
          <p:spPr>
            <a:xfrm flipH="false" flipV="false" rot="0">
              <a:off x="0" y="0"/>
              <a:ext cx="1041783" cy="225640"/>
            </a:xfrm>
            <a:custGeom>
              <a:avLst/>
              <a:gdLst/>
              <a:ahLst/>
              <a:cxnLst/>
              <a:rect r="r" b="b" t="t" l="l"/>
              <a:pathLst>
                <a:path h="225640" w="1041783">
                  <a:moveTo>
                    <a:pt x="0" y="0"/>
                  </a:moveTo>
                  <a:lnTo>
                    <a:pt x="838583" y="0"/>
                  </a:lnTo>
                  <a:lnTo>
                    <a:pt x="1041783" y="112820"/>
                  </a:lnTo>
                  <a:lnTo>
                    <a:pt x="838583" y="225640"/>
                  </a:lnTo>
                  <a:lnTo>
                    <a:pt x="0" y="225640"/>
                  </a:lnTo>
                  <a:lnTo>
                    <a:pt x="203200" y="112820"/>
                  </a:lnTo>
                  <a:lnTo>
                    <a:pt x="0" y="0"/>
                  </a:lnTo>
                  <a:close/>
                </a:path>
              </a:pathLst>
            </a:custGeom>
            <a:solidFill>
              <a:srgbClr val="6389EB"/>
            </a:solidFill>
            <a:ln cap="sq">
              <a:noFill/>
              <a:prstDash val="solid"/>
              <a:miter/>
            </a:ln>
          </p:spPr>
        </p:sp>
        <p:sp>
          <p:nvSpPr>
            <p:cNvPr name="TextBox 30" id="30"/>
            <p:cNvSpPr txBox="true"/>
            <p:nvPr/>
          </p:nvSpPr>
          <p:spPr>
            <a:xfrm>
              <a:off x="177800" y="-47625"/>
              <a:ext cx="787783" cy="273265"/>
            </a:xfrm>
            <a:prstGeom prst="rect">
              <a:avLst/>
            </a:prstGeom>
          </p:spPr>
          <p:txBody>
            <a:bodyPr anchor="ctr" rtlCol="false" tIns="50800" lIns="50800" bIns="50800" rIns="50800"/>
            <a:lstStyle/>
            <a:p>
              <a:pPr algn="ctr" marL="0" indent="0" lvl="0">
                <a:lnSpc>
                  <a:spcPts val="2550"/>
                </a:lnSpc>
                <a:spcBef>
                  <a:spcPct val="0"/>
                </a:spcBef>
              </a:pPr>
            </a:p>
          </p:txBody>
        </p:sp>
      </p:grpSp>
      <p:grpSp>
        <p:nvGrpSpPr>
          <p:cNvPr name="Group 31" id="31"/>
          <p:cNvGrpSpPr/>
          <p:nvPr/>
        </p:nvGrpSpPr>
        <p:grpSpPr>
          <a:xfrm rot="0">
            <a:off x="3752606" y="7756440"/>
            <a:ext cx="3242348" cy="2218143"/>
            <a:chOff x="0" y="0"/>
            <a:chExt cx="1092348" cy="747293"/>
          </a:xfrm>
        </p:grpSpPr>
        <p:sp>
          <p:nvSpPr>
            <p:cNvPr name="Freeform 32" id="32"/>
            <p:cNvSpPr/>
            <p:nvPr/>
          </p:nvSpPr>
          <p:spPr>
            <a:xfrm flipH="false" flipV="false" rot="0">
              <a:off x="0" y="0"/>
              <a:ext cx="1092348" cy="747293"/>
            </a:xfrm>
            <a:custGeom>
              <a:avLst/>
              <a:gdLst/>
              <a:ahLst/>
              <a:cxnLst/>
              <a:rect r="r" b="b" t="t" l="l"/>
              <a:pathLst>
                <a:path h="747293" w="1092348">
                  <a:moveTo>
                    <a:pt x="23878" y="0"/>
                  </a:moveTo>
                  <a:lnTo>
                    <a:pt x="1068471" y="0"/>
                  </a:lnTo>
                  <a:cubicBezTo>
                    <a:pt x="1081658" y="0"/>
                    <a:pt x="1092348" y="10690"/>
                    <a:pt x="1092348" y="23878"/>
                  </a:cubicBezTo>
                  <a:lnTo>
                    <a:pt x="1092348" y="723416"/>
                  </a:lnTo>
                  <a:cubicBezTo>
                    <a:pt x="1092348" y="736603"/>
                    <a:pt x="1081658" y="747293"/>
                    <a:pt x="1068471" y="747293"/>
                  </a:cubicBezTo>
                  <a:lnTo>
                    <a:pt x="23878" y="747293"/>
                  </a:lnTo>
                  <a:cubicBezTo>
                    <a:pt x="17545" y="747293"/>
                    <a:pt x="11471" y="744777"/>
                    <a:pt x="6994" y="740299"/>
                  </a:cubicBezTo>
                  <a:cubicBezTo>
                    <a:pt x="2516" y="735822"/>
                    <a:pt x="0" y="729748"/>
                    <a:pt x="0" y="723416"/>
                  </a:cubicBezTo>
                  <a:lnTo>
                    <a:pt x="0" y="23878"/>
                  </a:lnTo>
                  <a:cubicBezTo>
                    <a:pt x="0" y="10690"/>
                    <a:pt x="10690" y="0"/>
                    <a:pt x="23878" y="0"/>
                  </a:cubicBezTo>
                  <a:close/>
                </a:path>
              </a:pathLst>
            </a:custGeom>
            <a:solidFill>
              <a:srgbClr val="FAFCFF"/>
            </a:solidFill>
            <a:ln w="38100" cap="sq">
              <a:solidFill>
                <a:srgbClr val="13538A"/>
              </a:solidFill>
              <a:prstDash val="sysDot"/>
              <a:miter/>
            </a:ln>
          </p:spPr>
        </p:sp>
        <p:sp>
          <p:nvSpPr>
            <p:cNvPr name="TextBox 33" id="33"/>
            <p:cNvSpPr txBox="true"/>
            <p:nvPr/>
          </p:nvSpPr>
          <p:spPr>
            <a:xfrm>
              <a:off x="0" y="-57150"/>
              <a:ext cx="1092348" cy="804443"/>
            </a:xfrm>
            <a:prstGeom prst="rect">
              <a:avLst/>
            </a:prstGeom>
          </p:spPr>
          <p:txBody>
            <a:bodyPr anchor="ctr" rtlCol="false" tIns="39713" lIns="39713" bIns="39713" rIns="39713"/>
            <a:lstStyle/>
            <a:p>
              <a:pPr algn="ctr" marL="0" indent="0" lvl="0">
                <a:lnSpc>
                  <a:spcPts val="3219"/>
                </a:lnSpc>
                <a:spcBef>
                  <a:spcPct val="0"/>
                </a:spcBef>
              </a:pPr>
            </a:p>
          </p:txBody>
        </p:sp>
      </p:grpSp>
      <p:grpSp>
        <p:nvGrpSpPr>
          <p:cNvPr name="Group 34" id="34"/>
          <p:cNvGrpSpPr/>
          <p:nvPr/>
        </p:nvGrpSpPr>
        <p:grpSpPr>
          <a:xfrm rot="0">
            <a:off x="7214029" y="7778403"/>
            <a:ext cx="3519618" cy="2174217"/>
            <a:chOff x="0" y="0"/>
            <a:chExt cx="1185761" cy="732494"/>
          </a:xfrm>
        </p:grpSpPr>
        <p:sp>
          <p:nvSpPr>
            <p:cNvPr name="Freeform 35" id="35"/>
            <p:cNvSpPr/>
            <p:nvPr/>
          </p:nvSpPr>
          <p:spPr>
            <a:xfrm flipH="false" flipV="false" rot="0">
              <a:off x="0" y="0"/>
              <a:ext cx="1185761" cy="732494"/>
            </a:xfrm>
            <a:custGeom>
              <a:avLst/>
              <a:gdLst/>
              <a:ahLst/>
              <a:cxnLst/>
              <a:rect r="r" b="b" t="t" l="l"/>
              <a:pathLst>
                <a:path h="732494" w="1185761">
                  <a:moveTo>
                    <a:pt x="21996" y="0"/>
                  </a:moveTo>
                  <a:lnTo>
                    <a:pt x="1163764" y="0"/>
                  </a:lnTo>
                  <a:cubicBezTo>
                    <a:pt x="1169598" y="0"/>
                    <a:pt x="1175193" y="2317"/>
                    <a:pt x="1179318" y="6443"/>
                  </a:cubicBezTo>
                  <a:cubicBezTo>
                    <a:pt x="1183443" y="10568"/>
                    <a:pt x="1185761" y="16163"/>
                    <a:pt x="1185761" y="21996"/>
                  </a:cubicBezTo>
                  <a:lnTo>
                    <a:pt x="1185761" y="710498"/>
                  </a:lnTo>
                  <a:cubicBezTo>
                    <a:pt x="1185761" y="722646"/>
                    <a:pt x="1175913" y="732494"/>
                    <a:pt x="1163764" y="732494"/>
                  </a:cubicBezTo>
                  <a:lnTo>
                    <a:pt x="21996" y="732494"/>
                  </a:lnTo>
                  <a:cubicBezTo>
                    <a:pt x="9848" y="732494"/>
                    <a:pt x="0" y="722646"/>
                    <a:pt x="0" y="710498"/>
                  </a:cubicBezTo>
                  <a:lnTo>
                    <a:pt x="0" y="21996"/>
                  </a:lnTo>
                  <a:cubicBezTo>
                    <a:pt x="0" y="9848"/>
                    <a:pt x="9848" y="0"/>
                    <a:pt x="21996" y="0"/>
                  </a:cubicBezTo>
                  <a:close/>
                </a:path>
              </a:pathLst>
            </a:custGeom>
            <a:solidFill>
              <a:srgbClr val="FAFCFF"/>
            </a:solidFill>
            <a:ln w="38100" cap="sq">
              <a:solidFill>
                <a:srgbClr val="13538A"/>
              </a:solidFill>
              <a:prstDash val="sysDot"/>
              <a:miter/>
            </a:ln>
          </p:spPr>
        </p:sp>
        <p:sp>
          <p:nvSpPr>
            <p:cNvPr name="TextBox 36" id="36"/>
            <p:cNvSpPr txBox="true"/>
            <p:nvPr/>
          </p:nvSpPr>
          <p:spPr>
            <a:xfrm>
              <a:off x="0" y="-57150"/>
              <a:ext cx="1185761" cy="789644"/>
            </a:xfrm>
            <a:prstGeom prst="rect">
              <a:avLst/>
            </a:prstGeom>
          </p:spPr>
          <p:txBody>
            <a:bodyPr anchor="ctr" rtlCol="false" tIns="39713" lIns="39713" bIns="39713" rIns="39713"/>
            <a:lstStyle/>
            <a:p>
              <a:pPr algn="ctr" marL="0" indent="0" lvl="0">
                <a:lnSpc>
                  <a:spcPts val="3219"/>
                </a:lnSpc>
                <a:spcBef>
                  <a:spcPct val="0"/>
                </a:spcBef>
              </a:pPr>
            </a:p>
          </p:txBody>
        </p:sp>
      </p:grpSp>
      <p:grpSp>
        <p:nvGrpSpPr>
          <p:cNvPr name="Group 37" id="37"/>
          <p:cNvGrpSpPr/>
          <p:nvPr/>
        </p:nvGrpSpPr>
        <p:grpSpPr>
          <a:xfrm rot="0">
            <a:off x="14280892" y="7756440"/>
            <a:ext cx="3289021" cy="2164083"/>
            <a:chOff x="0" y="0"/>
            <a:chExt cx="1108072" cy="729080"/>
          </a:xfrm>
        </p:grpSpPr>
        <p:sp>
          <p:nvSpPr>
            <p:cNvPr name="Freeform 38" id="38"/>
            <p:cNvSpPr/>
            <p:nvPr/>
          </p:nvSpPr>
          <p:spPr>
            <a:xfrm flipH="false" flipV="false" rot="0">
              <a:off x="0" y="0"/>
              <a:ext cx="1108072" cy="729080"/>
            </a:xfrm>
            <a:custGeom>
              <a:avLst/>
              <a:gdLst/>
              <a:ahLst/>
              <a:cxnLst/>
              <a:rect r="r" b="b" t="t" l="l"/>
              <a:pathLst>
                <a:path h="729080" w="1108072">
                  <a:moveTo>
                    <a:pt x="23539" y="0"/>
                  </a:moveTo>
                  <a:lnTo>
                    <a:pt x="1084534" y="0"/>
                  </a:lnTo>
                  <a:cubicBezTo>
                    <a:pt x="1097534" y="0"/>
                    <a:pt x="1108072" y="10539"/>
                    <a:pt x="1108072" y="23539"/>
                  </a:cubicBezTo>
                  <a:lnTo>
                    <a:pt x="1108072" y="705542"/>
                  </a:lnTo>
                  <a:cubicBezTo>
                    <a:pt x="1108072" y="718542"/>
                    <a:pt x="1097534" y="729080"/>
                    <a:pt x="1084534" y="729080"/>
                  </a:cubicBezTo>
                  <a:lnTo>
                    <a:pt x="23539" y="729080"/>
                  </a:lnTo>
                  <a:cubicBezTo>
                    <a:pt x="10539" y="729080"/>
                    <a:pt x="0" y="718542"/>
                    <a:pt x="0" y="705542"/>
                  </a:cubicBezTo>
                  <a:lnTo>
                    <a:pt x="0" y="23539"/>
                  </a:lnTo>
                  <a:cubicBezTo>
                    <a:pt x="0" y="10539"/>
                    <a:pt x="10539" y="0"/>
                    <a:pt x="23539" y="0"/>
                  </a:cubicBezTo>
                  <a:close/>
                </a:path>
              </a:pathLst>
            </a:custGeom>
            <a:solidFill>
              <a:srgbClr val="FAFCFF"/>
            </a:solidFill>
            <a:ln w="38100" cap="sq">
              <a:solidFill>
                <a:srgbClr val="13538A"/>
              </a:solidFill>
              <a:prstDash val="sysDot"/>
              <a:miter/>
            </a:ln>
          </p:spPr>
        </p:sp>
        <p:sp>
          <p:nvSpPr>
            <p:cNvPr name="TextBox 39" id="39"/>
            <p:cNvSpPr txBox="true"/>
            <p:nvPr/>
          </p:nvSpPr>
          <p:spPr>
            <a:xfrm>
              <a:off x="0" y="-57150"/>
              <a:ext cx="1108072" cy="786230"/>
            </a:xfrm>
            <a:prstGeom prst="rect">
              <a:avLst/>
            </a:prstGeom>
          </p:spPr>
          <p:txBody>
            <a:bodyPr anchor="ctr" rtlCol="false" tIns="39713" lIns="39713" bIns="39713" rIns="39713"/>
            <a:lstStyle/>
            <a:p>
              <a:pPr algn="ctr" marL="0" indent="0" lvl="0">
                <a:lnSpc>
                  <a:spcPts val="3219"/>
                </a:lnSpc>
                <a:spcBef>
                  <a:spcPct val="0"/>
                </a:spcBef>
              </a:pPr>
            </a:p>
          </p:txBody>
        </p:sp>
      </p:grpSp>
      <p:grpSp>
        <p:nvGrpSpPr>
          <p:cNvPr name="Group 40" id="40"/>
          <p:cNvGrpSpPr/>
          <p:nvPr/>
        </p:nvGrpSpPr>
        <p:grpSpPr>
          <a:xfrm rot="0">
            <a:off x="10924147" y="7778403"/>
            <a:ext cx="3137670" cy="2164083"/>
            <a:chOff x="0" y="0"/>
            <a:chExt cx="1057082" cy="729080"/>
          </a:xfrm>
        </p:grpSpPr>
        <p:sp>
          <p:nvSpPr>
            <p:cNvPr name="Freeform 41" id="41"/>
            <p:cNvSpPr/>
            <p:nvPr/>
          </p:nvSpPr>
          <p:spPr>
            <a:xfrm flipH="false" flipV="false" rot="0">
              <a:off x="0" y="0"/>
              <a:ext cx="1057082" cy="729080"/>
            </a:xfrm>
            <a:custGeom>
              <a:avLst/>
              <a:gdLst/>
              <a:ahLst/>
              <a:cxnLst/>
              <a:rect r="r" b="b" t="t" l="l"/>
              <a:pathLst>
                <a:path h="729080" w="1057082">
                  <a:moveTo>
                    <a:pt x="24674" y="0"/>
                  </a:moveTo>
                  <a:lnTo>
                    <a:pt x="1032408" y="0"/>
                  </a:lnTo>
                  <a:cubicBezTo>
                    <a:pt x="1038952" y="0"/>
                    <a:pt x="1045228" y="2600"/>
                    <a:pt x="1049855" y="7227"/>
                  </a:cubicBezTo>
                  <a:cubicBezTo>
                    <a:pt x="1054482" y="11854"/>
                    <a:pt x="1057082" y="18130"/>
                    <a:pt x="1057082" y="24674"/>
                  </a:cubicBezTo>
                  <a:lnTo>
                    <a:pt x="1057082" y="704406"/>
                  </a:lnTo>
                  <a:cubicBezTo>
                    <a:pt x="1057082" y="718033"/>
                    <a:pt x="1046035" y="729080"/>
                    <a:pt x="1032408" y="729080"/>
                  </a:cubicBezTo>
                  <a:lnTo>
                    <a:pt x="24674" y="729080"/>
                  </a:lnTo>
                  <a:cubicBezTo>
                    <a:pt x="11047" y="729080"/>
                    <a:pt x="0" y="718033"/>
                    <a:pt x="0" y="704406"/>
                  </a:cubicBezTo>
                  <a:lnTo>
                    <a:pt x="0" y="24674"/>
                  </a:lnTo>
                  <a:cubicBezTo>
                    <a:pt x="0" y="11047"/>
                    <a:pt x="11047" y="0"/>
                    <a:pt x="24674" y="0"/>
                  </a:cubicBezTo>
                  <a:close/>
                </a:path>
              </a:pathLst>
            </a:custGeom>
            <a:solidFill>
              <a:srgbClr val="FAFCFF"/>
            </a:solidFill>
            <a:ln w="38100" cap="sq">
              <a:solidFill>
                <a:srgbClr val="13538A"/>
              </a:solidFill>
              <a:prstDash val="sysDot"/>
              <a:miter/>
            </a:ln>
          </p:spPr>
        </p:sp>
        <p:sp>
          <p:nvSpPr>
            <p:cNvPr name="TextBox 42" id="42"/>
            <p:cNvSpPr txBox="true"/>
            <p:nvPr/>
          </p:nvSpPr>
          <p:spPr>
            <a:xfrm>
              <a:off x="0" y="-57150"/>
              <a:ext cx="1057082" cy="786230"/>
            </a:xfrm>
            <a:prstGeom prst="rect">
              <a:avLst/>
            </a:prstGeom>
          </p:spPr>
          <p:txBody>
            <a:bodyPr anchor="ctr" rtlCol="false" tIns="39713" lIns="39713" bIns="39713" rIns="39713"/>
            <a:lstStyle/>
            <a:p>
              <a:pPr algn="ctr" marL="0" indent="0" lvl="0">
                <a:lnSpc>
                  <a:spcPts val="3219"/>
                </a:lnSpc>
                <a:spcBef>
                  <a:spcPct val="0"/>
                </a:spcBef>
              </a:pPr>
            </a:p>
          </p:txBody>
        </p:sp>
      </p:grpSp>
      <p:sp>
        <p:nvSpPr>
          <p:cNvPr name="Freeform 43" id="43"/>
          <p:cNvSpPr/>
          <p:nvPr/>
        </p:nvSpPr>
        <p:spPr>
          <a:xfrm flipH="false" flipV="false" rot="0">
            <a:off x="899329" y="2366729"/>
            <a:ext cx="7841083" cy="3423940"/>
          </a:xfrm>
          <a:custGeom>
            <a:avLst/>
            <a:gdLst/>
            <a:ahLst/>
            <a:cxnLst/>
            <a:rect r="r" b="b" t="t" l="l"/>
            <a:pathLst>
              <a:path h="3423940" w="7841083">
                <a:moveTo>
                  <a:pt x="0" y="0"/>
                </a:moveTo>
                <a:lnTo>
                  <a:pt x="7841083" y="0"/>
                </a:lnTo>
                <a:lnTo>
                  <a:pt x="7841083" y="3423940"/>
                </a:lnTo>
                <a:lnTo>
                  <a:pt x="0" y="34239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4" id="44"/>
          <p:cNvGrpSpPr/>
          <p:nvPr/>
        </p:nvGrpSpPr>
        <p:grpSpPr>
          <a:xfrm rot="0">
            <a:off x="9790680" y="2469696"/>
            <a:ext cx="7945043" cy="3168573"/>
            <a:chOff x="0" y="0"/>
            <a:chExt cx="1907276" cy="760643"/>
          </a:xfrm>
        </p:grpSpPr>
        <p:sp>
          <p:nvSpPr>
            <p:cNvPr name="Freeform 45" id="45"/>
            <p:cNvSpPr/>
            <p:nvPr/>
          </p:nvSpPr>
          <p:spPr>
            <a:xfrm flipH="false" flipV="false" rot="0">
              <a:off x="0" y="0"/>
              <a:ext cx="1907276" cy="760643"/>
            </a:xfrm>
            <a:custGeom>
              <a:avLst/>
              <a:gdLst/>
              <a:ahLst/>
              <a:cxnLst/>
              <a:rect r="r" b="b" t="t" l="l"/>
              <a:pathLst>
                <a:path h="760643" w="1907276">
                  <a:moveTo>
                    <a:pt x="49696" y="0"/>
                  </a:moveTo>
                  <a:lnTo>
                    <a:pt x="1857579" y="0"/>
                  </a:lnTo>
                  <a:cubicBezTo>
                    <a:pt x="1870760" y="0"/>
                    <a:pt x="1883400" y="5236"/>
                    <a:pt x="1892720" y="14556"/>
                  </a:cubicBezTo>
                  <a:cubicBezTo>
                    <a:pt x="1902040" y="23875"/>
                    <a:pt x="1907276" y="36516"/>
                    <a:pt x="1907276" y="49696"/>
                  </a:cubicBezTo>
                  <a:lnTo>
                    <a:pt x="1907276" y="710947"/>
                  </a:lnTo>
                  <a:cubicBezTo>
                    <a:pt x="1907276" y="738393"/>
                    <a:pt x="1885026" y="760643"/>
                    <a:pt x="1857579" y="760643"/>
                  </a:cubicBezTo>
                  <a:lnTo>
                    <a:pt x="49696" y="760643"/>
                  </a:lnTo>
                  <a:cubicBezTo>
                    <a:pt x="36516" y="760643"/>
                    <a:pt x="23875" y="755407"/>
                    <a:pt x="14556" y="746087"/>
                  </a:cubicBezTo>
                  <a:cubicBezTo>
                    <a:pt x="5236" y="736768"/>
                    <a:pt x="0" y="724127"/>
                    <a:pt x="0" y="710947"/>
                  </a:cubicBezTo>
                  <a:lnTo>
                    <a:pt x="0" y="49696"/>
                  </a:lnTo>
                  <a:cubicBezTo>
                    <a:pt x="0" y="36516"/>
                    <a:pt x="5236" y="23875"/>
                    <a:pt x="14556" y="14556"/>
                  </a:cubicBezTo>
                  <a:cubicBezTo>
                    <a:pt x="23875" y="5236"/>
                    <a:pt x="36516" y="0"/>
                    <a:pt x="49696" y="0"/>
                  </a:cubicBezTo>
                  <a:close/>
                </a:path>
              </a:pathLst>
            </a:custGeom>
            <a:solidFill>
              <a:srgbClr val="D5DFF0"/>
            </a:solidFill>
            <a:ln w="28575" cap="rnd">
              <a:solidFill>
                <a:srgbClr val="000000"/>
              </a:solidFill>
              <a:prstDash val="solid"/>
              <a:round/>
            </a:ln>
          </p:spPr>
        </p:sp>
        <p:sp>
          <p:nvSpPr>
            <p:cNvPr name="TextBox 46" id="46"/>
            <p:cNvSpPr txBox="true"/>
            <p:nvPr/>
          </p:nvSpPr>
          <p:spPr>
            <a:xfrm>
              <a:off x="0" y="-57150"/>
              <a:ext cx="1907276" cy="817793"/>
            </a:xfrm>
            <a:prstGeom prst="rect">
              <a:avLst/>
            </a:prstGeom>
          </p:spPr>
          <p:txBody>
            <a:bodyPr anchor="ctr" rtlCol="false" tIns="39713" lIns="39713" bIns="39713" rIns="39713"/>
            <a:lstStyle/>
            <a:p>
              <a:pPr algn="ctr">
                <a:lnSpc>
                  <a:spcPts val="3219"/>
                </a:lnSpc>
              </a:pPr>
            </a:p>
          </p:txBody>
        </p:sp>
      </p:grpSp>
      <p:sp>
        <p:nvSpPr>
          <p:cNvPr name="Freeform 47" id="47"/>
          <p:cNvSpPr/>
          <p:nvPr/>
        </p:nvSpPr>
        <p:spPr>
          <a:xfrm flipH="false" flipV="false" rot="0">
            <a:off x="191349"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8" id="48"/>
          <p:cNvSpPr/>
          <p:nvPr/>
        </p:nvSpPr>
        <p:spPr>
          <a:xfrm flipH="true" flipV="false" rot="0">
            <a:off x="14948775"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9" id="49"/>
          <p:cNvSpPr/>
          <p:nvPr/>
        </p:nvSpPr>
        <p:spPr>
          <a:xfrm flipH="true" flipV="false" rot="0">
            <a:off x="16236836"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p:spPr>
      </p:sp>
      <p:sp>
        <p:nvSpPr>
          <p:cNvPr name="Freeform 50" id="50"/>
          <p:cNvSpPr/>
          <p:nvPr/>
        </p:nvSpPr>
        <p:spPr>
          <a:xfrm flipH="false" flipV="false" rot="0">
            <a:off x="9525"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p:spPr>
      </p:sp>
      <p:sp>
        <p:nvSpPr>
          <p:cNvPr name="Freeform 51" id="51"/>
          <p:cNvSpPr/>
          <p:nvPr/>
        </p:nvSpPr>
        <p:spPr>
          <a:xfrm flipH="false" flipV="false" rot="0">
            <a:off x="1145814" y="6820846"/>
            <a:ext cx="607363" cy="726294"/>
          </a:xfrm>
          <a:custGeom>
            <a:avLst/>
            <a:gdLst/>
            <a:ahLst/>
            <a:cxnLst/>
            <a:rect r="r" b="b" t="t" l="l"/>
            <a:pathLst>
              <a:path h="726294" w="607363">
                <a:moveTo>
                  <a:pt x="0" y="0"/>
                </a:moveTo>
                <a:lnTo>
                  <a:pt x="607363" y="0"/>
                </a:lnTo>
                <a:lnTo>
                  <a:pt x="607363" y="726294"/>
                </a:lnTo>
                <a:lnTo>
                  <a:pt x="0" y="7262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2" id="52"/>
          <p:cNvSpPr/>
          <p:nvPr/>
        </p:nvSpPr>
        <p:spPr>
          <a:xfrm flipH="false" flipV="false" rot="0">
            <a:off x="4590016" y="6935045"/>
            <a:ext cx="645221" cy="645221"/>
          </a:xfrm>
          <a:custGeom>
            <a:avLst/>
            <a:gdLst/>
            <a:ahLst/>
            <a:cxnLst/>
            <a:rect r="r" b="b" t="t" l="l"/>
            <a:pathLst>
              <a:path h="645221" w="645221">
                <a:moveTo>
                  <a:pt x="0" y="0"/>
                </a:moveTo>
                <a:lnTo>
                  <a:pt x="645220" y="0"/>
                </a:lnTo>
                <a:lnTo>
                  <a:pt x="645220" y="645220"/>
                </a:lnTo>
                <a:lnTo>
                  <a:pt x="0" y="6452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3" id="53"/>
          <p:cNvSpPr/>
          <p:nvPr/>
        </p:nvSpPr>
        <p:spPr>
          <a:xfrm flipH="false" flipV="false" rot="0">
            <a:off x="8083549" y="6965555"/>
            <a:ext cx="468539" cy="490617"/>
          </a:xfrm>
          <a:custGeom>
            <a:avLst/>
            <a:gdLst/>
            <a:ahLst/>
            <a:cxnLst/>
            <a:rect r="r" b="b" t="t" l="l"/>
            <a:pathLst>
              <a:path h="490617" w="468539">
                <a:moveTo>
                  <a:pt x="0" y="0"/>
                </a:moveTo>
                <a:lnTo>
                  <a:pt x="468540" y="0"/>
                </a:lnTo>
                <a:lnTo>
                  <a:pt x="468540" y="490617"/>
                </a:lnTo>
                <a:lnTo>
                  <a:pt x="0" y="4906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4" id="54"/>
          <p:cNvSpPr/>
          <p:nvPr/>
        </p:nvSpPr>
        <p:spPr>
          <a:xfrm flipH="false" flipV="false" rot="0">
            <a:off x="11714479" y="6941945"/>
            <a:ext cx="599436" cy="588196"/>
          </a:xfrm>
          <a:custGeom>
            <a:avLst/>
            <a:gdLst/>
            <a:ahLst/>
            <a:cxnLst/>
            <a:rect r="r" b="b" t="t" l="l"/>
            <a:pathLst>
              <a:path h="588196" w="599436">
                <a:moveTo>
                  <a:pt x="0" y="0"/>
                </a:moveTo>
                <a:lnTo>
                  <a:pt x="599436" y="0"/>
                </a:lnTo>
                <a:lnTo>
                  <a:pt x="599436" y="588197"/>
                </a:lnTo>
                <a:lnTo>
                  <a:pt x="0" y="5881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55" id="55"/>
          <p:cNvSpPr/>
          <p:nvPr/>
        </p:nvSpPr>
        <p:spPr>
          <a:xfrm flipH="false" flipV="false" rot="0">
            <a:off x="15044215" y="6900848"/>
            <a:ext cx="635262" cy="635262"/>
          </a:xfrm>
          <a:custGeom>
            <a:avLst/>
            <a:gdLst/>
            <a:ahLst/>
            <a:cxnLst/>
            <a:rect r="r" b="b" t="t" l="l"/>
            <a:pathLst>
              <a:path h="635262" w="635262">
                <a:moveTo>
                  <a:pt x="0" y="0"/>
                </a:moveTo>
                <a:lnTo>
                  <a:pt x="635262" y="0"/>
                </a:lnTo>
                <a:lnTo>
                  <a:pt x="635262" y="635263"/>
                </a:lnTo>
                <a:lnTo>
                  <a:pt x="0" y="63526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6" id="56"/>
          <p:cNvSpPr txBox="true"/>
          <p:nvPr/>
        </p:nvSpPr>
        <p:spPr>
          <a:xfrm rot="0">
            <a:off x="1828423" y="6878590"/>
            <a:ext cx="2243281" cy="701675"/>
          </a:xfrm>
          <a:prstGeom prst="rect">
            <a:avLst/>
          </a:prstGeom>
        </p:spPr>
        <p:txBody>
          <a:bodyPr anchor="t" rtlCol="false" tIns="0" lIns="0" bIns="0" rIns="0">
            <a:spAutoFit/>
          </a:bodyPr>
          <a:lstStyle/>
          <a:p>
            <a:pPr algn="l">
              <a:lnSpc>
                <a:spcPts val="2649"/>
              </a:lnSpc>
            </a:pPr>
            <a:r>
              <a:rPr lang="en-US" sz="2499">
                <a:solidFill>
                  <a:srgbClr val="FDFDFD"/>
                </a:solidFill>
                <a:latin typeface="Poppins"/>
                <a:ea typeface="Poppins"/>
                <a:cs typeface="Poppins"/>
                <a:sym typeface="Poppins"/>
              </a:rPr>
              <a:t>Customer </a:t>
            </a:r>
          </a:p>
          <a:p>
            <a:pPr algn="l">
              <a:lnSpc>
                <a:spcPts val="2649"/>
              </a:lnSpc>
            </a:pPr>
            <a:r>
              <a:rPr lang="en-US" sz="2499">
                <a:solidFill>
                  <a:srgbClr val="FDFDFD"/>
                </a:solidFill>
                <a:latin typeface="Poppins"/>
                <a:ea typeface="Poppins"/>
                <a:cs typeface="Poppins"/>
                <a:sym typeface="Poppins"/>
              </a:rPr>
              <a:t>Orders</a:t>
            </a:r>
          </a:p>
        </p:txBody>
      </p:sp>
      <p:sp>
        <p:nvSpPr>
          <p:cNvPr name="TextBox 57" id="57"/>
          <p:cNvSpPr txBox="true"/>
          <p:nvPr/>
        </p:nvSpPr>
        <p:spPr>
          <a:xfrm rot="0">
            <a:off x="1779100" y="2542719"/>
            <a:ext cx="1538577" cy="605735"/>
          </a:xfrm>
          <a:prstGeom prst="rect">
            <a:avLst/>
          </a:prstGeom>
        </p:spPr>
        <p:txBody>
          <a:bodyPr anchor="t" rtlCol="false" tIns="0" lIns="0" bIns="0" rIns="0">
            <a:spAutoFit/>
          </a:bodyPr>
          <a:lstStyle/>
          <a:p>
            <a:pPr algn="l">
              <a:lnSpc>
                <a:spcPts val="2303"/>
              </a:lnSpc>
            </a:pPr>
            <a:r>
              <a:rPr lang="en-US" sz="2172" b="true">
                <a:solidFill>
                  <a:srgbClr val="FFFFFF"/>
                </a:solidFill>
                <a:latin typeface="Poppins Bold"/>
                <a:ea typeface="Poppins Bold"/>
                <a:cs typeface="Poppins Bold"/>
                <a:sym typeface="Poppins Bold"/>
              </a:rPr>
              <a:t>C</a:t>
            </a:r>
            <a:r>
              <a:rPr lang="en-US" b="true" sz="2172">
                <a:solidFill>
                  <a:srgbClr val="FFFFFF"/>
                </a:solidFill>
                <a:latin typeface="Poppins Bold"/>
                <a:ea typeface="Poppins Bold"/>
                <a:cs typeface="Poppins Bold"/>
                <a:sym typeface="Poppins Bold"/>
              </a:rPr>
              <a:t>ustomer </a:t>
            </a:r>
          </a:p>
          <a:p>
            <a:pPr algn="l">
              <a:lnSpc>
                <a:spcPts val="2303"/>
              </a:lnSpc>
            </a:pPr>
            <a:r>
              <a:rPr lang="en-US" b="true" sz="2172">
                <a:solidFill>
                  <a:srgbClr val="FFFFFF"/>
                </a:solidFill>
                <a:latin typeface="Poppins Bold"/>
                <a:ea typeface="Poppins Bold"/>
                <a:cs typeface="Poppins Bold"/>
                <a:sym typeface="Poppins Bold"/>
              </a:rPr>
              <a:t>Orders</a:t>
            </a:r>
          </a:p>
        </p:txBody>
      </p:sp>
      <p:sp>
        <p:nvSpPr>
          <p:cNvPr name="TextBox 58" id="58"/>
          <p:cNvSpPr txBox="true"/>
          <p:nvPr/>
        </p:nvSpPr>
        <p:spPr>
          <a:xfrm rot="0">
            <a:off x="1480342" y="2644330"/>
            <a:ext cx="185313" cy="392380"/>
          </a:xfrm>
          <a:prstGeom prst="rect">
            <a:avLst/>
          </a:prstGeom>
        </p:spPr>
        <p:txBody>
          <a:bodyPr anchor="t" rtlCol="false" tIns="0" lIns="0" bIns="0" rIns="0">
            <a:spAutoFit/>
          </a:bodyPr>
          <a:lstStyle/>
          <a:p>
            <a:pPr algn="just">
              <a:lnSpc>
                <a:spcPts val="3079"/>
              </a:lnSpc>
              <a:spcBef>
                <a:spcPct val="0"/>
              </a:spcBef>
            </a:pPr>
            <a:r>
              <a:rPr lang="en-US" b="true" sz="2199">
                <a:solidFill>
                  <a:srgbClr val="FFFFFF"/>
                </a:solidFill>
                <a:latin typeface="Poppins Bold"/>
                <a:ea typeface="Poppins Bold"/>
                <a:cs typeface="Poppins Bold"/>
                <a:sym typeface="Poppins Bold"/>
              </a:rPr>
              <a:t>1</a:t>
            </a:r>
          </a:p>
        </p:txBody>
      </p:sp>
      <p:sp>
        <p:nvSpPr>
          <p:cNvPr name="TextBox 59" id="59"/>
          <p:cNvSpPr txBox="true"/>
          <p:nvPr/>
        </p:nvSpPr>
        <p:spPr>
          <a:xfrm rot="0">
            <a:off x="1480342" y="3754498"/>
            <a:ext cx="1070258" cy="648401"/>
          </a:xfrm>
          <a:prstGeom prst="rect">
            <a:avLst/>
          </a:prstGeom>
        </p:spPr>
        <p:txBody>
          <a:bodyPr anchor="t" rtlCol="false" tIns="0" lIns="0" bIns="0" rIns="0">
            <a:spAutoFit/>
          </a:bodyPr>
          <a:lstStyle/>
          <a:p>
            <a:pPr algn="just">
              <a:lnSpc>
                <a:spcPts val="2494"/>
              </a:lnSpc>
            </a:pPr>
            <a:r>
              <a:rPr lang="en-US" b="true" sz="2227">
                <a:solidFill>
                  <a:srgbClr val="FFFFFF"/>
                </a:solidFill>
                <a:latin typeface="Poppins Bold"/>
                <a:ea typeface="Poppins Bold"/>
                <a:cs typeface="Poppins Bold"/>
                <a:sym typeface="Poppins Bold"/>
              </a:rPr>
              <a:t>M</a:t>
            </a:r>
            <a:r>
              <a:rPr lang="en-US" b="true" sz="2227">
                <a:solidFill>
                  <a:srgbClr val="FFFFFF"/>
                </a:solidFill>
                <a:latin typeface="Poppins Bold"/>
                <a:ea typeface="Poppins Bold"/>
                <a:cs typeface="Poppins Bold"/>
                <a:sym typeface="Poppins Bold"/>
              </a:rPr>
              <a:t>edia Spend</a:t>
            </a:r>
          </a:p>
        </p:txBody>
      </p:sp>
      <p:sp>
        <p:nvSpPr>
          <p:cNvPr name="TextBox 60" id="60"/>
          <p:cNvSpPr txBox="true"/>
          <p:nvPr/>
        </p:nvSpPr>
        <p:spPr>
          <a:xfrm rot="0">
            <a:off x="1062682" y="3853934"/>
            <a:ext cx="185313" cy="392380"/>
          </a:xfrm>
          <a:prstGeom prst="rect">
            <a:avLst/>
          </a:prstGeom>
        </p:spPr>
        <p:txBody>
          <a:bodyPr anchor="t" rtlCol="false" tIns="0" lIns="0" bIns="0" rIns="0">
            <a:spAutoFit/>
          </a:bodyPr>
          <a:lstStyle/>
          <a:p>
            <a:pPr algn="just">
              <a:lnSpc>
                <a:spcPts val="3079"/>
              </a:lnSpc>
              <a:spcBef>
                <a:spcPct val="0"/>
              </a:spcBef>
            </a:pPr>
            <a:r>
              <a:rPr lang="en-US" b="true" sz="2199">
                <a:solidFill>
                  <a:srgbClr val="FFFFFF"/>
                </a:solidFill>
                <a:latin typeface="Poppins Bold"/>
                <a:ea typeface="Poppins Bold"/>
                <a:cs typeface="Poppins Bold"/>
                <a:sym typeface="Poppins Bold"/>
              </a:rPr>
              <a:t>2</a:t>
            </a:r>
          </a:p>
        </p:txBody>
      </p:sp>
      <p:sp>
        <p:nvSpPr>
          <p:cNvPr name="TextBox 61" id="61"/>
          <p:cNvSpPr txBox="true"/>
          <p:nvPr/>
        </p:nvSpPr>
        <p:spPr>
          <a:xfrm rot="0">
            <a:off x="6728954" y="2670048"/>
            <a:ext cx="1554247" cy="290903"/>
          </a:xfrm>
          <a:prstGeom prst="rect">
            <a:avLst/>
          </a:prstGeom>
        </p:spPr>
        <p:txBody>
          <a:bodyPr anchor="t" rtlCol="false" tIns="0" lIns="0" bIns="0" rIns="0">
            <a:spAutoFit/>
          </a:bodyPr>
          <a:lstStyle/>
          <a:p>
            <a:pPr algn="ctr" marL="0" indent="0" lvl="0">
              <a:lnSpc>
                <a:spcPts val="2139"/>
              </a:lnSpc>
              <a:spcBef>
                <a:spcPct val="0"/>
              </a:spcBef>
            </a:pPr>
            <a:r>
              <a:rPr lang="en-US" b="true" sz="2018" strike="noStrike" u="none">
                <a:solidFill>
                  <a:srgbClr val="FFFFFF"/>
                </a:solidFill>
                <a:latin typeface="Poppins Bold"/>
                <a:ea typeface="Poppins Bold"/>
                <a:cs typeface="Poppins Bold"/>
                <a:sym typeface="Poppins Bold"/>
              </a:rPr>
              <a:t>Promotions</a:t>
            </a:r>
          </a:p>
        </p:txBody>
      </p:sp>
      <p:sp>
        <p:nvSpPr>
          <p:cNvPr name="TextBox 62" id="62"/>
          <p:cNvSpPr txBox="true"/>
          <p:nvPr/>
        </p:nvSpPr>
        <p:spPr>
          <a:xfrm rot="0">
            <a:off x="6460926" y="2587973"/>
            <a:ext cx="185313" cy="388379"/>
          </a:xfrm>
          <a:prstGeom prst="rect">
            <a:avLst/>
          </a:prstGeom>
        </p:spPr>
        <p:txBody>
          <a:bodyPr anchor="t" rtlCol="false" tIns="0" lIns="0" bIns="0" rIns="0">
            <a:spAutoFit/>
          </a:bodyPr>
          <a:lstStyle/>
          <a:p>
            <a:pPr algn="just" marL="0" indent="0" lvl="0">
              <a:lnSpc>
                <a:spcPts val="3079"/>
              </a:lnSpc>
              <a:spcBef>
                <a:spcPct val="0"/>
              </a:spcBef>
            </a:pPr>
            <a:r>
              <a:rPr lang="en-US" b="true" sz="2199" strike="noStrike" u="none">
                <a:solidFill>
                  <a:srgbClr val="FFFFFF"/>
                </a:solidFill>
                <a:latin typeface="Poppins Bold"/>
                <a:ea typeface="Poppins Bold"/>
                <a:cs typeface="Poppins Bold"/>
                <a:sym typeface="Poppins Bold"/>
              </a:rPr>
              <a:t>4</a:t>
            </a:r>
          </a:p>
        </p:txBody>
      </p:sp>
      <p:sp>
        <p:nvSpPr>
          <p:cNvPr name="TextBox 63" id="63"/>
          <p:cNvSpPr txBox="true"/>
          <p:nvPr/>
        </p:nvSpPr>
        <p:spPr>
          <a:xfrm rot="0">
            <a:off x="1779100" y="5233815"/>
            <a:ext cx="1411792" cy="335193"/>
          </a:xfrm>
          <a:prstGeom prst="rect">
            <a:avLst/>
          </a:prstGeom>
        </p:spPr>
        <p:txBody>
          <a:bodyPr anchor="t" rtlCol="false" tIns="0" lIns="0" bIns="0" rIns="0">
            <a:spAutoFit/>
          </a:bodyPr>
          <a:lstStyle/>
          <a:p>
            <a:pPr algn="ctr" marL="0" indent="0" lvl="0">
              <a:lnSpc>
                <a:spcPts val="2465"/>
              </a:lnSpc>
              <a:spcBef>
                <a:spcPct val="0"/>
              </a:spcBef>
            </a:pPr>
            <a:r>
              <a:rPr lang="en-US" b="true" sz="2326" strike="noStrike" u="none">
                <a:solidFill>
                  <a:srgbClr val="FFFFFF"/>
                </a:solidFill>
                <a:latin typeface="Poppins Bold"/>
                <a:ea typeface="Poppins Bold"/>
                <a:cs typeface="Poppins Bold"/>
                <a:sym typeface="Poppins Bold"/>
              </a:rPr>
              <a:t>Weather</a:t>
            </a:r>
          </a:p>
        </p:txBody>
      </p:sp>
      <p:sp>
        <p:nvSpPr>
          <p:cNvPr name="TextBox 64" id="64"/>
          <p:cNvSpPr txBox="true"/>
          <p:nvPr/>
        </p:nvSpPr>
        <p:spPr>
          <a:xfrm rot="0">
            <a:off x="1480342" y="5157615"/>
            <a:ext cx="185313" cy="388379"/>
          </a:xfrm>
          <a:prstGeom prst="rect">
            <a:avLst/>
          </a:prstGeom>
        </p:spPr>
        <p:txBody>
          <a:bodyPr anchor="t" rtlCol="false" tIns="0" lIns="0" bIns="0" rIns="0">
            <a:spAutoFit/>
          </a:bodyPr>
          <a:lstStyle/>
          <a:p>
            <a:pPr algn="just" marL="0" indent="0" lvl="0">
              <a:lnSpc>
                <a:spcPts val="3079"/>
              </a:lnSpc>
              <a:spcBef>
                <a:spcPct val="0"/>
              </a:spcBef>
            </a:pPr>
            <a:r>
              <a:rPr lang="en-US" b="true" sz="2199" strike="noStrike" u="none">
                <a:solidFill>
                  <a:srgbClr val="FFFFFF"/>
                </a:solidFill>
                <a:latin typeface="Poppins Bold"/>
                <a:ea typeface="Poppins Bold"/>
                <a:cs typeface="Poppins Bold"/>
                <a:sym typeface="Poppins Bold"/>
              </a:rPr>
              <a:t>3</a:t>
            </a:r>
          </a:p>
        </p:txBody>
      </p:sp>
      <p:sp>
        <p:nvSpPr>
          <p:cNvPr name="TextBox 65" id="65"/>
          <p:cNvSpPr txBox="true"/>
          <p:nvPr/>
        </p:nvSpPr>
        <p:spPr>
          <a:xfrm rot="0">
            <a:off x="7099729" y="3790285"/>
            <a:ext cx="1196678" cy="612615"/>
          </a:xfrm>
          <a:prstGeom prst="rect">
            <a:avLst/>
          </a:prstGeom>
        </p:spPr>
        <p:txBody>
          <a:bodyPr anchor="t" rtlCol="false" tIns="0" lIns="0" bIns="0" rIns="0">
            <a:spAutoFit/>
          </a:bodyPr>
          <a:lstStyle/>
          <a:p>
            <a:pPr algn="ctr" marL="0" indent="0" lvl="0">
              <a:lnSpc>
                <a:spcPts val="2303"/>
              </a:lnSpc>
              <a:spcBef>
                <a:spcPct val="0"/>
              </a:spcBef>
            </a:pPr>
            <a:r>
              <a:rPr lang="en-US" b="true" sz="2172" strike="noStrike" u="none">
                <a:solidFill>
                  <a:srgbClr val="FFFFFF"/>
                </a:solidFill>
                <a:latin typeface="Poppins Bold"/>
                <a:ea typeface="Poppins Bold"/>
                <a:cs typeface="Poppins Bold"/>
                <a:sym typeface="Poppins Bold"/>
              </a:rPr>
              <a:t>NPS </a:t>
            </a:r>
          </a:p>
          <a:p>
            <a:pPr algn="ctr" marL="0" indent="0" lvl="0">
              <a:lnSpc>
                <a:spcPts val="2303"/>
              </a:lnSpc>
              <a:spcBef>
                <a:spcPct val="0"/>
              </a:spcBef>
            </a:pPr>
            <a:r>
              <a:rPr lang="en-US" b="true" sz="2172" strike="noStrike" u="none">
                <a:solidFill>
                  <a:srgbClr val="FFFFFF"/>
                </a:solidFill>
                <a:latin typeface="Poppins Bold"/>
                <a:ea typeface="Poppins Bold"/>
                <a:cs typeface="Poppins Bold"/>
                <a:sym typeface="Poppins Bold"/>
              </a:rPr>
              <a:t>Ratings</a:t>
            </a:r>
          </a:p>
        </p:txBody>
      </p:sp>
      <p:sp>
        <p:nvSpPr>
          <p:cNvPr name="TextBox 66" id="66"/>
          <p:cNvSpPr txBox="true"/>
          <p:nvPr/>
        </p:nvSpPr>
        <p:spPr>
          <a:xfrm rot="0">
            <a:off x="6763572" y="3857935"/>
            <a:ext cx="185313" cy="388379"/>
          </a:xfrm>
          <a:prstGeom prst="rect">
            <a:avLst/>
          </a:prstGeom>
        </p:spPr>
        <p:txBody>
          <a:bodyPr anchor="t" rtlCol="false" tIns="0" lIns="0" bIns="0" rIns="0">
            <a:spAutoFit/>
          </a:bodyPr>
          <a:lstStyle/>
          <a:p>
            <a:pPr algn="just" marL="0" indent="0" lvl="0">
              <a:lnSpc>
                <a:spcPts val="3079"/>
              </a:lnSpc>
              <a:spcBef>
                <a:spcPct val="0"/>
              </a:spcBef>
            </a:pPr>
            <a:r>
              <a:rPr lang="en-US" b="true" sz="2199" strike="noStrike" u="none">
                <a:solidFill>
                  <a:srgbClr val="FFFFFF"/>
                </a:solidFill>
                <a:latin typeface="Poppins Bold"/>
                <a:ea typeface="Poppins Bold"/>
                <a:cs typeface="Poppins Bold"/>
                <a:sym typeface="Poppins Bold"/>
              </a:rPr>
              <a:t>5</a:t>
            </a:r>
          </a:p>
        </p:txBody>
      </p:sp>
      <p:sp>
        <p:nvSpPr>
          <p:cNvPr name="TextBox 67" id="67"/>
          <p:cNvSpPr txBox="true"/>
          <p:nvPr/>
        </p:nvSpPr>
        <p:spPr>
          <a:xfrm rot="0">
            <a:off x="6710177" y="5220105"/>
            <a:ext cx="1373373" cy="343563"/>
          </a:xfrm>
          <a:prstGeom prst="rect">
            <a:avLst/>
          </a:prstGeom>
        </p:spPr>
        <p:txBody>
          <a:bodyPr anchor="t" rtlCol="false" tIns="0" lIns="0" bIns="0" rIns="0">
            <a:spAutoFit/>
          </a:bodyPr>
          <a:lstStyle/>
          <a:p>
            <a:pPr algn="ctr" marL="0" indent="0" lvl="0">
              <a:lnSpc>
                <a:spcPts val="2411"/>
              </a:lnSpc>
              <a:spcBef>
                <a:spcPct val="0"/>
              </a:spcBef>
            </a:pPr>
            <a:r>
              <a:rPr lang="en-US" b="true" sz="2275" strike="noStrike" u="none">
                <a:solidFill>
                  <a:srgbClr val="FFFFFF"/>
                </a:solidFill>
                <a:latin typeface="Poppins Bold"/>
                <a:ea typeface="Poppins Bold"/>
                <a:cs typeface="Poppins Bold"/>
                <a:sym typeface="Poppins Bold"/>
              </a:rPr>
              <a:t>Holidays</a:t>
            </a:r>
          </a:p>
        </p:txBody>
      </p:sp>
      <p:sp>
        <p:nvSpPr>
          <p:cNvPr name="TextBox 68" id="68"/>
          <p:cNvSpPr txBox="true"/>
          <p:nvPr/>
        </p:nvSpPr>
        <p:spPr>
          <a:xfrm rot="0">
            <a:off x="6460926" y="5157615"/>
            <a:ext cx="185313" cy="388379"/>
          </a:xfrm>
          <a:prstGeom prst="rect">
            <a:avLst/>
          </a:prstGeom>
        </p:spPr>
        <p:txBody>
          <a:bodyPr anchor="t" rtlCol="false" tIns="0" lIns="0" bIns="0" rIns="0">
            <a:spAutoFit/>
          </a:bodyPr>
          <a:lstStyle/>
          <a:p>
            <a:pPr algn="just" marL="0" indent="0" lvl="0">
              <a:lnSpc>
                <a:spcPts val="3079"/>
              </a:lnSpc>
              <a:spcBef>
                <a:spcPct val="0"/>
              </a:spcBef>
            </a:pPr>
            <a:r>
              <a:rPr lang="en-US" b="true" sz="2199" strike="noStrike" u="none">
                <a:solidFill>
                  <a:srgbClr val="FFFFFF"/>
                </a:solidFill>
                <a:latin typeface="Poppins Bold"/>
                <a:ea typeface="Poppins Bold"/>
                <a:cs typeface="Poppins Bold"/>
                <a:sym typeface="Poppins Bold"/>
              </a:rPr>
              <a:t>6</a:t>
            </a:r>
          </a:p>
        </p:txBody>
      </p:sp>
      <p:sp>
        <p:nvSpPr>
          <p:cNvPr name="TextBox 69" id="69"/>
          <p:cNvSpPr txBox="true"/>
          <p:nvPr/>
        </p:nvSpPr>
        <p:spPr>
          <a:xfrm rot="0">
            <a:off x="3951986" y="3322902"/>
            <a:ext cx="1735770" cy="1390434"/>
          </a:xfrm>
          <a:prstGeom prst="rect">
            <a:avLst/>
          </a:prstGeom>
        </p:spPr>
        <p:txBody>
          <a:bodyPr anchor="t" rtlCol="false" tIns="0" lIns="0" bIns="0" rIns="0">
            <a:spAutoFit/>
          </a:bodyPr>
          <a:lstStyle/>
          <a:p>
            <a:pPr algn="ctr">
              <a:lnSpc>
                <a:spcPts val="2173"/>
              </a:lnSpc>
            </a:pPr>
            <a:r>
              <a:rPr lang="en-US" b="true" sz="1906">
                <a:solidFill>
                  <a:srgbClr val="FFFEF9"/>
                </a:solidFill>
                <a:latin typeface="Poppins Bold"/>
                <a:ea typeface="Poppins Bold"/>
                <a:cs typeface="Poppins Bold"/>
                <a:sym typeface="Poppins Bold"/>
              </a:rPr>
              <a:t>D</a:t>
            </a:r>
            <a:r>
              <a:rPr lang="en-US" b="true" sz="1906">
                <a:solidFill>
                  <a:srgbClr val="FFFEF9"/>
                </a:solidFill>
                <a:latin typeface="Poppins Bold"/>
                <a:ea typeface="Poppins Bold"/>
                <a:cs typeface="Poppins Bold"/>
                <a:sym typeface="Poppins Bold"/>
              </a:rPr>
              <a:t>atasets used to assess marketing effectiveness</a:t>
            </a:r>
          </a:p>
        </p:txBody>
      </p:sp>
      <p:sp>
        <p:nvSpPr>
          <p:cNvPr name="TextBox 70" id="70"/>
          <p:cNvSpPr txBox="true"/>
          <p:nvPr/>
        </p:nvSpPr>
        <p:spPr>
          <a:xfrm rot="0">
            <a:off x="4360550" y="136524"/>
            <a:ext cx="9154001"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DATA  OVERVIEW  &amp; PREPROCESSING</a:t>
            </a:r>
          </a:p>
        </p:txBody>
      </p:sp>
      <p:sp>
        <p:nvSpPr>
          <p:cNvPr name="TextBox 71" id="71"/>
          <p:cNvSpPr txBox="true"/>
          <p:nvPr/>
        </p:nvSpPr>
        <p:spPr>
          <a:xfrm rot="0">
            <a:off x="10118102" y="3128644"/>
            <a:ext cx="7408406" cy="1764952"/>
          </a:xfrm>
          <a:prstGeom prst="rect">
            <a:avLst/>
          </a:prstGeom>
        </p:spPr>
        <p:txBody>
          <a:bodyPr anchor="t" rtlCol="false" tIns="0" lIns="0" bIns="0" rIns="0">
            <a:spAutoFit/>
          </a:bodyPr>
          <a:lstStyle/>
          <a:p>
            <a:pPr algn="l">
              <a:lnSpc>
                <a:spcPts val="3519"/>
              </a:lnSpc>
            </a:pPr>
            <a:r>
              <a:rPr lang="en-US" sz="2513">
                <a:solidFill>
                  <a:srgbClr val="000000"/>
                </a:solidFill>
                <a:latin typeface="Poppins"/>
                <a:ea typeface="Poppins"/>
                <a:cs typeface="Poppins"/>
                <a:sym typeface="Poppins"/>
              </a:rPr>
              <a:t>Key variables like ad spend, order value, and discounts were analyzed using statistical techniques and predictive models for budget optimization and revenue forecasting.</a:t>
            </a:r>
          </a:p>
        </p:txBody>
      </p:sp>
      <p:sp>
        <p:nvSpPr>
          <p:cNvPr name="TextBox 72" id="72"/>
          <p:cNvSpPr txBox="true"/>
          <p:nvPr/>
        </p:nvSpPr>
        <p:spPr>
          <a:xfrm rot="0">
            <a:off x="578060" y="1290034"/>
            <a:ext cx="17131880"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25173"/>
                </a:solidFill>
                <a:latin typeface="Poppins Bold"/>
                <a:ea typeface="Poppins Bold"/>
                <a:cs typeface="Poppins Bold"/>
                <a:sym typeface="Poppins Bold"/>
              </a:rPr>
              <a:t>DATA DESCRIPTION</a:t>
            </a:r>
          </a:p>
        </p:txBody>
      </p:sp>
      <p:sp>
        <p:nvSpPr>
          <p:cNvPr name="TextBox 73" id="73"/>
          <p:cNvSpPr txBox="true"/>
          <p:nvPr/>
        </p:nvSpPr>
        <p:spPr>
          <a:xfrm rot="0">
            <a:off x="8692787" y="6926925"/>
            <a:ext cx="3232039" cy="577403"/>
          </a:xfrm>
          <a:prstGeom prst="rect">
            <a:avLst/>
          </a:prstGeom>
        </p:spPr>
        <p:txBody>
          <a:bodyPr anchor="t" rtlCol="false" tIns="0" lIns="0" bIns="0" rIns="0">
            <a:spAutoFit/>
          </a:bodyPr>
          <a:lstStyle/>
          <a:p>
            <a:pPr algn="l" marL="0" indent="0" lvl="0">
              <a:lnSpc>
                <a:spcPts val="2199"/>
              </a:lnSpc>
              <a:spcBef>
                <a:spcPct val="0"/>
              </a:spcBef>
            </a:pPr>
            <a:r>
              <a:rPr lang="en-US" sz="2075" strike="noStrike" u="none">
                <a:solidFill>
                  <a:srgbClr val="FDFDFD"/>
                </a:solidFill>
                <a:latin typeface="Poppins"/>
                <a:ea typeface="Poppins"/>
                <a:cs typeface="Poppins"/>
                <a:sym typeface="Poppins"/>
              </a:rPr>
              <a:t>Payday &amp;</a:t>
            </a:r>
          </a:p>
          <a:p>
            <a:pPr algn="l" marL="0" indent="0" lvl="0">
              <a:lnSpc>
                <a:spcPts val="2199"/>
              </a:lnSpc>
              <a:spcBef>
                <a:spcPct val="0"/>
              </a:spcBef>
            </a:pPr>
            <a:r>
              <a:rPr lang="en-US" sz="2075" strike="noStrike" u="none">
                <a:solidFill>
                  <a:srgbClr val="FDFDFD"/>
                </a:solidFill>
                <a:latin typeface="Poppins"/>
                <a:ea typeface="Poppins"/>
                <a:cs typeface="Poppins"/>
                <a:sym typeface="Poppins"/>
              </a:rPr>
              <a:t>Holiday Impact</a:t>
            </a:r>
          </a:p>
        </p:txBody>
      </p:sp>
      <p:sp>
        <p:nvSpPr>
          <p:cNvPr name="TextBox 74" id="74"/>
          <p:cNvSpPr txBox="true"/>
          <p:nvPr/>
        </p:nvSpPr>
        <p:spPr>
          <a:xfrm rot="0">
            <a:off x="15773884" y="6889969"/>
            <a:ext cx="3872112" cy="701675"/>
          </a:xfrm>
          <a:prstGeom prst="rect">
            <a:avLst/>
          </a:prstGeom>
        </p:spPr>
        <p:txBody>
          <a:bodyPr anchor="t" rtlCol="false" tIns="0" lIns="0" bIns="0" rIns="0">
            <a:spAutoFit/>
          </a:bodyPr>
          <a:lstStyle/>
          <a:p>
            <a:pPr algn="l" marL="0" indent="0" lvl="0">
              <a:lnSpc>
                <a:spcPts val="2649"/>
              </a:lnSpc>
              <a:spcBef>
                <a:spcPct val="0"/>
              </a:spcBef>
            </a:pPr>
            <a:r>
              <a:rPr lang="en-US" sz="2499" strike="noStrike" u="none">
                <a:solidFill>
                  <a:srgbClr val="FDFDFD"/>
                </a:solidFill>
                <a:latin typeface="Poppins"/>
                <a:ea typeface="Poppins"/>
                <a:cs typeface="Poppins"/>
                <a:sym typeface="Poppins"/>
              </a:rPr>
              <a:t>Product </a:t>
            </a:r>
          </a:p>
          <a:p>
            <a:pPr algn="l" marL="0" indent="0" lvl="0">
              <a:lnSpc>
                <a:spcPts val="2649"/>
              </a:lnSpc>
              <a:spcBef>
                <a:spcPct val="0"/>
              </a:spcBef>
            </a:pPr>
            <a:r>
              <a:rPr lang="en-US" sz="2499" strike="noStrike" u="none">
                <a:solidFill>
                  <a:srgbClr val="FDFDFD"/>
                </a:solidFill>
                <a:latin typeface="Poppins"/>
                <a:ea typeface="Poppins"/>
                <a:cs typeface="Poppins"/>
                <a:sym typeface="Poppins"/>
              </a:rPr>
              <a:t>Hierarchy</a:t>
            </a:r>
          </a:p>
        </p:txBody>
      </p:sp>
      <p:sp>
        <p:nvSpPr>
          <p:cNvPr name="TextBox 75" id="75"/>
          <p:cNvSpPr txBox="true"/>
          <p:nvPr/>
        </p:nvSpPr>
        <p:spPr>
          <a:xfrm rot="0">
            <a:off x="241481" y="7913920"/>
            <a:ext cx="3399633" cy="1743710"/>
          </a:xfrm>
          <a:prstGeom prst="rect">
            <a:avLst/>
          </a:prstGeom>
        </p:spPr>
        <p:txBody>
          <a:bodyPr anchor="t" rtlCol="false" tIns="0" lIns="0" bIns="0" rIns="0">
            <a:spAutoFit/>
          </a:bodyPr>
          <a:lstStyle/>
          <a:p>
            <a:pPr algn="l" marL="431801" indent="-215900" lvl="1">
              <a:lnSpc>
                <a:spcPts val="3520"/>
              </a:lnSpc>
              <a:buFont typeface="Arial"/>
              <a:buChar char="•"/>
            </a:pPr>
            <a:r>
              <a:rPr lang="en-US" sz="2000" strike="noStrike" u="none">
                <a:solidFill>
                  <a:srgbClr val="000000"/>
                </a:solidFill>
                <a:latin typeface="Poppins"/>
                <a:ea typeface="Poppins"/>
                <a:cs typeface="Poppins"/>
                <a:sym typeface="Poppins"/>
              </a:rPr>
              <a:t>Filtered date range</a:t>
            </a:r>
          </a:p>
          <a:p>
            <a:pPr algn="l" marL="431801" indent="-215900" lvl="1">
              <a:lnSpc>
                <a:spcPts val="3520"/>
              </a:lnSpc>
              <a:buFont typeface="Arial"/>
              <a:buChar char="•"/>
            </a:pPr>
            <a:r>
              <a:rPr lang="en-US" sz="2000" strike="noStrike" u="none">
                <a:solidFill>
                  <a:srgbClr val="000000"/>
                </a:solidFill>
                <a:latin typeface="Poppins"/>
                <a:ea typeface="Poppins"/>
                <a:cs typeface="Poppins"/>
                <a:sym typeface="Poppins"/>
              </a:rPr>
              <a:t>Handled missing values </a:t>
            </a:r>
          </a:p>
          <a:p>
            <a:pPr algn="l" marL="431801" indent="-215900" lvl="1">
              <a:lnSpc>
                <a:spcPts val="3520"/>
              </a:lnSpc>
              <a:buFont typeface="Arial"/>
              <a:buChar char="•"/>
            </a:pPr>
            <a:r>
              <a:rPr lang="en-US" sz="2000" strike="noStrike" u="none">
                <a:solidFill>
                  <a:srgbClr val="000000"/>
                </a:solidFill>
                <a:latin typeface="Poppins"/>
                <a:ea typeface="Poppins"/>
                <a:cs typeface="Poppins"/>
                <a:sym typeface="Poppins"/>
              </a:rPr>
              <a:t>Removed duplicates</a:t>
            </a:r>
          </a:p>
        </p:txBody>
      </p:sp>
      <p:sp>
        <p:nvSpPr>
          <p:cNvPr name="TextBox 76" id="76"/>
          <p:cNvSpPr txBox="true"/>
          <p:nvPr/>
        </p:nvSpPr>
        <p:spPr>
          <a:xfrm rot="0">
            <a:off x="3752606" y="7880265"/>
            <a:ext cx="3196279" cy="1906270"/>
          </a:xfrm>
          <a:prstGeom prst="rect">
            <a:avLst/>
          </a:prstGeom>
        </p:spPr>
        <p:txBody>
          <a:bodyPr anchor="t" rtlCol="false" tIns="0" lIns="0" bIns="0" rIns="0">
            <a:spAutoFit/>
          </a:bodyPr>
          <a:lstStyle/>
          <a:p>
            <a:pPr algn="l" marL="431801" indent="-215900" lvl="1">
              <a:lnSpc>
                <a:spcPts val="2540"/>
              </a:lnSpc>
              <a:buFont typeface="Arial"/>
              <a:buChar char="•"/>
            </a:pPr>
            <a:r>
              <a:rPr lang="en-US" sz="2000">
                <a:solidFill>
                  <a:srgbClr val="000000"/>
                </a:solidFill>
                <a:latin typeface="Poppins"/>
                <a:ea typeface="Poppins"/>
                <a:cs typeface="Poppins"/>
                <a:sym typeface="Poppins"/>
              </a:rPr>
              <a:t>C</a:t>
            </a:r>
            <a:r>
              <a:rPr lang="en-US" sz="2000">
                <a:solidFill>
                  <a:srgbClr val="000000"/>
                </a:solidFill>
                <a:latin typeface="Poppins"/>
                <a:ea typeface="Poppins"/>
                <a:cs typeface="Poppins"/>
                <a:sym typeface="Poppins"/>
              </a:rPr>
              <a:t>leaned media investment records</a:t>
            </a:r>
          </a:p>
          <a:p>
            <a:pPr algn="l" marL="431801" indent="-215900" lvl="1">
              <a:lnSpc>
                <a:spcPts val="2540"/>
              </a:lnSpc>
              <a:buFont typeface="Arial"/>
              <a:buChar char="•"/>
            </a:pPr>
            <a:r>
              <a:rPr lang="en-US" sz="2000">
                <a:solidFill>
                  <a:srgbClr val="000000"/>
                </a:solidFill>
                <a:latin typeface="Poppins"/>
                <a:ea typeface="Poppins"/>
                <a:cs typeface="Poppins"/>
                <a:sym typeface="Poppins"/>
              </a:rPr>
              <a:t>Structured sales calendar</a:t>
            </a:r>
          </a:p>
          <a:p>
            <a:pPr algn="l" marL="431801" indent="-215900" lvl="1">
              <a:lnSpc>
                <a:spcPts val="2540"/>
              </a:lnSpc>
              <a:buFont typeface="Arial"/>
              <a:buChar char="•"/>
            </a:pPr>
            <a:r>
              <a:rPr lang="en-US" sz="2000">
                <a:solidFill>
                  <a:srgbClr val="000000"/>
                </a:solidFill>
                <a:latin typeface="Poppins"/>
                <a:ea typeface="Poppins"/>
                <a:cs typeface="Poppins"/>
                <a:sym typeface="Poppins"/>
              </a:rPr>
              <a:t>Mapped revenue to key events.</a:t>
            </a:r>
          </a:p>
        </p:txBody>
      </p:sp>
      <p:sp>
        <p:nvSpPr>
          <p:cNvPr name="TextBox 77" id="77"/>
          <p:cNvSpPr txBox="true"/>
          <p:nvPr/>
        </p:nvSpPr>
        <p:spPr>
          <a:xfrm rot="0">
            <a:off x="7506078" y="7899952"/>
            <a:ext cx="2690775" cy="1743710"/>
          </a:xfrm>
          <a:prstGeom prst="rect">
            <a:avLst/>
          </a:prstGeom>
        </p:spPr>
        <p:txBody>
          <a:bodyPr anchor="t" rtlCol="false" tIns="0" lIns="0" bIns="0" rIns="0">
            <a:spAutoFit/>
          </a:bodyPr>
          <a:lstStyle/>
          <a:p>
            <a:pPr algn="l" marL="431801" indent="-215900" lvl="1">
              <a:lnSpc>
                <a:spcPts val="3520"/>
              </a:lnSpc>
              <a:buFont typeface="Arial"/>
              <a:buChar char="•"/>
            </a:pPr>
            <a:r>
              <a:rPr lang="en-US" sz="2000">
                <a:solidFill>
                  <a:srgbClr val="000000"/>
                </a:solidFill>
                <a:latin typeface="Poppins"/>
                <a:ea typeface="Poppins"/>
                <a:cs typeface="Poppins"/>
                <a:sym typeface="Poppins"/>
              </a:rPr>
              <a:t>Validated dates</a:t>
            </a:r>
          </a:p>
          <a:p>
            <a:pPr algn="l" marL="431801" indent="-215900" lvl="1">
              <a:lnSpc>
                <a:spcPts val="3520"/>
              </a:lnSpc>
              <a:buFont typeface="Arial"/>
              <a:buChar char="•"/>
            </a:pPr>
            <a:r>
              <a:rPr lang="en-US" sz="2000">
                <a:solidFill>
                  <a:srgbClr val="000000"/>
                </a:solidFill>
                <a:latin typeface="Poppins"/>
                <a:ea typeface="Poppins"/>
                <a:cs typeface="Poppins"/>
                <a:sym typeface="Poppins"/>
              </a:rPr>
              <a:t>A</a:t>
            </a:r>
            <a:r>
              <a:rPr lang="en-US" sz="2000">
                <a:solidFill>
                  <a:srgbClr val="000000"/>
                </a:solidFill>
                <a:latin typeface="Poppins"/>
                <a:ea typeface="Poppins"/>
                <a:cs typeface="Poppins"/>
                <a:sym typeface="Poppins"/>
              </a:rPr>
              <a:t>nalyzed revenue trends around key periods.</a:t>
            </a:r>
          </a:p>
        </p:txBody>
      </p:sp>
      <p:sp>
        <p:nvSpPr>
          <p:cNvPr name="TextBox 78" id="78"/>
          <p:cNvSpPr txBox="true"/>
          <p:nvPr/>
        </p:nvSpPr>
        <p:spPr>
          <a:xfrm rot="0">
            <a:off x="14429276" y="8068924"/>
            <a:ext cx="2992254" cy="142557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Poppins"/>
                <a:ea typeface="Poppins"/>
                <a:cs typeface="Poppins"/>
                <a:sym typeface="Poppins"/>
              </a:rPr>
              <a:t>Org</a:t>
            </a:r>
            <a:r>
              <a:rPr lang="en-US" sz="2000">
                <a:solidFill>
                  <a:srgbClr val="000000"/>
                </a:solidFill>
                <a:latin typeface="Poppins"/>
                <a:ea typeface="Poppins"/>
                <a:cs typeface="Poppins"/>
                <a:sym typeface="Poppins"/>
              </a:rPr>
              <a:t>anized category-wise data for deeper revenue insights.</a:t>
            </a:r>
          </a:p>
        </p:txBody>
      </p:sp>
      <p:sp>
        <p:nvSpPr>
          <p:cNvPr name="TextBox 79" id="79"/>
          <p:cNvSpPr txBox="true"/>
          <p:nvPr/>
        </p:nvSpPr>
        <p:spPr>
          <a:xfrm rot="0">
            <a:off x="11009872" y="7761895"/>
            <a:ext cx="2853463" cy="21304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Poppins"/>
                <a:ea typeface="Poppins"/>
                <a:cs typeface="Poppins"/>
                <a:sym typeface="Poppins"/>
              </a:rPr>
              <a:t>Alig</a:t>
            </a:r>
            <a:r>
              <a:rPr lang="en-US" sz="2000">
                <a:solidFill>
                  <a:srgbClr val="000000"/>
                </a:solidFill>
                <a:latin typeface="Poppins"/>
                <a:ea typeface="Poppins"/>
                <a:cs typeface="Poppins"/>
                <a:sym typeface="Poppins"/>
              </a:rPr>
              <a:t>ned customer satisfaction scores with marketing spend for correlation analysis</a:t>
            </a:r>
          </a:p>
        </p:txBody>
      </p:sp>
      <p:sp>
        <p:nvSpPr>
          <p:cNvPr name="TextBox 80" id="80"/>
          <p:cNvSpPr txBox="true"/>
          <p:nvPr/>
        </p:nvSpPr>
        <p:spPr>
          <a:xfrm rot="0">
            <a:off x="5588822" y="5961278"/>
            <a:ext cx="7192400"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025173"/>
                </a:solidFill>
                <a:latin typeface="Poppins Bold"/>
                <a:ea typeface="Poppins Bold"/>
                <a:cs typeface="Poppins Bold"/>
                <a:sym typeface="Poppins Bold"/>
              </a:rPr>
              <a:t>DATA PREPROCESSING</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02699" y="1186465"/>
            <a:ext cx="5152992" cy="915070"/>
            <a:chOff x="0" y="0"/>
            <a:chExt cx="6870656" cy="1220093"/>
          </a:xfrm>
        </p:grpSpPr>
        <p:grpSp>
          <p:nvGrpSpPr>
            <p:cNvPr name="Group 6" id="6"/>
            <p:cNvGrpSpPr/>
            <p:nvPr/>
          </p:nvGrpSpPr>
          <p:grpSpPr>
            <a:xfrm rot="0">
              <a:off x="0" y="0"/>
              <a:ext cx="6870656" cy="1220093"/>
              <a:chOff x="0" y="0"/>
              <a:chExt cx="2419503" cy="429656"/>
            </a:xfrm>
          </p:grpSpPr>
          <p:sp>
            <p:nvSpPr>
              <p:cNvPr name="Freeform 7" id="7"/>
              <p:cNvSpPr/>
              <p:nvPr/>
            </p:nvSpPr>
            <p:spPr>
              <a:xfrm flipH="false" flipV="false" rot="0">
                <a:off x="0" y="0"/>
                <a:ext cx="2419503" cy="429656"/>
              </a:xfrm>
              <a:custGeom>
                <a:avLst/>
                <a:gdLst/>
                <a:ahLst/>
                <a:cxnLst/>
                <a:rect r="r" b="b" t="t" l="l"/>
                <a:pathLst>
                  <a:path h="429656" w="2419503">
                    <a:moveTo>
                      <a:pt x="2216303" y="0"/>
                    </a:moveTo>
                    <a:cubicBezTo>
                      <a:pt x="2328527" y="0"/>
                      <a:pt x="2419503" y="96182"/>
                      <a:pt x="2419503" y="214828"/>
                    </a:cubicBezTo>
                    <a:cubicBezTo>
                      <a:pt x="2419503" y="333474"/>
                      <a:pt x="2328527" y="429656"/>
                      <a:pt x="2216303" y="429656"/>
                    </a:cubicBezTo>
                    <a:lnTo>
                      <a:pt x="203200" y="429656"/>
                    </a:lnTo>
                    <a:cubicBezTo>
                      <a:pt x="90976" y="429656"/>
                      <a:pt x="0" y="333474"/>
                      <a:pt x="0" y="214828"/>
                    </a:cubicBezTo>
                    <a:cubicBezTo>
                      <a:pt x="0" y="96182"/>
                      <a:pt x="90976" y="0"/>
                      <a:pt x="203200" y="0"/>
                    </a:cubicBezTo>
                    <a:close/>
                  </a:path>
                </a:pathLst>
              </a:custGeom>
              <a:solidFill>
                <a:srgbClr val="073C91"/>
              </a:solidFill>
            </p:spPr>
          </p:sp>
          <p:sp>
            <p:nvSpPr>
              <p:cNvPr name="TextBox 8" id="8"/>
              <p:cNvSpPr txBox="true"/>
              <p:nvPr/>
            </p:nvSpPr>
            <p:spPr>
              <a:xfrm>
                <a:off x="0" y="-28575"/>
                <a:ext cx="2419503" cy="458231"/>
              </a:xfrm>
              <a:prstGeom prst="rect">
                <a:avLst/>
              </a:prstGeom>
            </p:spPr>
            <p:txBody>
              <a:bodyPr anchor="ctr" rtlCol="false" tIns="50800" lIns="50800" bIns="50800" rIns="50800"/>
              <a:lstStyle/>
              <a:p>
                <a:pPr algn="ctr">
                  <a:lnSpc>
                    <a:spcPts val="2994"/>
                  </a:lnSpc>
                </a:pPr>
              </a:p>
            </p:txBody>
          </p:sp>
        </p:grpSp>
        <p:sp>
          <p:nvSpPr>
            <p:cNvPr name="TextBox 9" id="9"/>
            <p:cNvSpPr txBox="true"/>
            <p:nvPr/>
          </p:nvSpPr>
          <p:spPr>
            <a:xfrm rot="0">
              <a:off x="325046" y="260585"/>
              <a:ext cx="6220564" cy="632249"/>
            </a:xfrm>
            <a:prstGeom prst="rect">
              <a:avLst/>
            </a:prstGeom>
          </p:spPr>
          <p:txBody>
            <a:bodyPr anchor="t" rtlCol="false" tIns="0" lIns="0" bIns="0" rIns="0">
              <a:spAutoFit/>
            </a:bodyPr>
            <a:lstStyle/>
            <a:p>
              <a:pPr algn="ctr">
                <a:lnSpc>
                  <a:spcPts val="3919"/>
                </a:lnSpc>
              </a:pPr>
              <a:r>
                <a:rPr lang="en-US" b="true" sz="2799">
                  <a:solidFill>
                    <a:srgbClr val="FFFFFF"/>
                  </a:solidFill>
                  <a:latin typeface="Open Sauce Bold"/>
                  <a:ea typeface="Open Sauce Bold"/>
                  <a:cs typeface="Open Sauce Bold"/>
                  <a:sym typeface="Open Sauce Bold"/>
                </a:rPr>
                <a:t>INFERENCES</a:t>
              </a:r>
            </a:p>
          </p:txBody>
        </p:sp>
      </p:grpSp>
      <p:grpSp>
        <p:nvGrpSpPr>
          <p:cNvPr name="Group 10" id="10"/>
          <p:cNvGrpSpPr/>
          <p:nvPr/>
        </p:nvGrpSpPr>
        <p:grpSpPr>
          <a:xfrm rot="0">
            <a:off x="12102724" y="2571538"/>
            <a:ext cx="5815967" cy="773238"/>
            <a:chOff x="0" y="0"/>
            <a:chExt cx="7754623" cy="1030984"/>
          </a:xfrm>
        </p:grpSpPr>
        <p:sp>
          <p:nvSpPr>
            <p:cNvPr name="Freeform 11" id="11"/>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Users: 1.43M total users, 4bn GMV, 16.44% retention</a:t>
              </a:r>
            </a:p>
          </p:txBody>
        </p:sp>
      </p:grpSp>
      <p:grpSp>
        <p:nvGrpSpPr>
          <p:cNvPr name="Group 13" id="13"/>
          <p:cNvGrpSpPr/>
          <p:nvPr/>
        </p:nvGrpSpPr>
        <p:grpSpPr>
          <a:xfrm rot="0">
            <a:off x="12134923" y="3677750"/>
            <a:ext cx="5815967" cy="773238"/>
            <a:chOff x="0" y="0"/>
            <a:chExt cx="7754623" cy="1030984"/>
          </a:xfrm>
        </p:grpSpPr>
        <p:sp>
          <p:nvSpPr>
            <p:cNvPr name="Freeform 14" id="14"/>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Purchase Frequency: Majority are one-time buyers</a:t>
              </a:r>
            </a:p>
          </p:txBody>
        </p:sp>
      </p:grpSp>
      <p:grpSp>
        <p:nvGrpSpPr>
          <p:cNvPr name="Group 16" id="16"/>
          <p:cNvGrpSpPr/>
          <p:nvPr/>
        </p:nvGrpSpPr>
        <p:grpSpPr>
          <a:xfrm rot="0">
            <a:off x="12134923" y="4783962"/>
            <a:ext cx="5815967" cy="773238"/>
            <a:chOff x="0" y="0"/>
            <a:chExt cx="7754623" cy="1030984"/>
          </a:xfrm>
        </p:grpSpPr>
        <p:sp>
          <p:nvSpPr>
            <p:cNvPr name="Freeform 17" id="17"/>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Payment Preference: COD (58.42%) &gt; Prepaid (41.58%)</a:t>
              </a:r>
            </a:p>
          </p:txBody>
        </p:sp>
      </p:grpSp>
      <p:grpSp>
        <p:nvGrpSpPr>
          <p:cNvPr name="Group 19" id="19"/>
          <p:cNvGrpSpPr/>
          <p:nvPr/>
        </p:nvGrpSpPr>
        <p:grpSpPr>
          <a:xfrm rot="0">
            <a:off x="12134923" y="5890174"/>
            <a:ext cx="5920742" cy="1141729"/>
            <a:chOff x="0" y="0"/>
            <a:chExt cx="7894323" cy="1522306"/>
          </a:xfrm>
        </p:grpSpPr>
        <p:sp>
          <p:nvSpPr>
            <p:cNvPr name="Freeform 20" id="20"/>
            <p:cNvSpPr/>
            <p:nvPr/>
          </p:nvSpPr>
          <p:spPr>
            <a:xfrm flipH="false" flipV="false" rot="0">
              <a:off x="0" y="245661"/>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352917" y="-57150"/>
              <a:ext cx="6541406" cy="15794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Product Type &amp; Payment: Mass-market users prefer COD, luxury users show a mix</a:t>
              </a:r>
            </a:p>
          </p:txBody>
        </p:sp>
      </p:grpSp>
      <p:grpSp>
        <p:nvGrpSpPr>
          <p:cNvPr name="Group 22" id="22"/>
          <p:cNvGrpSpPr/>
          <p:nvPr/>
        </p:nvGrpSpPr>
        <p:grpSpPr>
          <a:xfrm rot="0">
            <a:off x="641073" y="8608118"/>
            <a:ext cx="17014618" cy="955220"/>
            <a:chOff x="0" y="0"/>
            <a:chExt cx="4481216" cy="251581"/>
          </a:xfrm>
        </p:grpSpPr>
        <p:sp>
          <p:nvSpPr>
            <p:cNvPr name="Freeform 23" id="23"/>
            <p:cNvSpPr/>
            <p:nvPr/>
          </p:nvSpPr>
          <p:spPr>
            <a:xfrm flipH="false" flipV="false" rot="0">
              <a:off x="0" y="0"/>
              <a:ext cx="4481216" cy="251581"/>
            </a:xfrm>
            <a:custGeom>
              <a:avLst/>
              <a:gdLst/>
              <a:ahLst/>
              <a:cxnLst/>
              <a:rect r="r" b="b" t="t" l="l"/>
              <a:pathLst>
                <a:path h="251581" w="4481216">
                  <a:moveTo>
                    <a:pt x="23206" y="0"/>
                  </a:moveTo>
                  <a:lnTo>
                    <a:pt x="4458010" y="0"/>
                  </a:lnTo>
                  <a:cubicBezTo>
                    <a:pt x="4464165" y="0"/>
                    <a:pt x="4470067" y="2445"/>
                    <a:pt x="4474420" y="6797"/>
                  </a:cubicBezTo>
                  <a:cubicBezTo>
                    <a:pt x="4478772" y="11149"/>
                    <a:pt x="4481216" y="17051"/>
                    <a:pt x="4481216" y="23206"/>
                  </a:cubicBezTo>
                  <a:lnTo>
                    <a:pt x="4481216" y="228375"/>
                  </a:lnTo>
                  <a:cubicBezTo>
                    <a:pt x="4481216" y="241191"/>
                    <a:pt x="4470827" y="251581"/>
                    <a:pt x="4458010" y="251581"/>
                  </a:cubicBezTo>
                  <a:lnTo>
                    <a:pt x="23206" y="251581"/>
                  </a:lnTo>
                  <a:cubicBezTo>
                    <a:pt x="17051" y="251581"/>
                    <a:pt x="11149" y="249136"/>
                    <a:pt x="6797" y="244784"/>
                  </a:cubicBezTo>
                  <a:cubicBezTo>
                    <a:pt x="2445" y="240432"/>
                    <a:pt x="0" y="234529"/>
                    <a:pt x="0" y="228375"/>
                  </a:cubicBezTo>
                  <a:lnTo>
                    <a:pt x="0" y="23206"/>
                  </a:lnTo>
                  <a:cubicBezTo>
                    <a:pt x="0" y="17051"/>
                    <a:pt x="2445" y="11149"/>
                    <a:pt x="6797" y="6797"/>
                  </a:cubicBezTo>
                  <a:cubicBezTo>
                    <a:pt x="11149" y="2445"/>
                    <a:pt x="17051" y="0"/>
                    <a:pt x="23206" y="0"/>
                  </a:cubicBezTo>
                  <a:close/>
                </a:path>
              </a:pathLst>
            </a:custGeom>
            <a:solidFill>
              <a:srgbClr val="000000">
                <a:alpha val="0"/>
              </a:srgbClr>
            </a:solidFill>
            <a:ln w="47625" cap="rnd">
              <a:solidFill>
                <a:srgbClr val="000000"/>
              </a:solidFill>
              <a:prstDash val="sysDot"/>
              <a:round/>
            </a:ln>
          </p:spPr>
        </p:sp>
        <p:sp>
          <p:nvSpPr>
            <p:cNvPr name="TextBox 24" id="24"/>
            <p:cNvSpPr txBox="true"/>
            <p:nvPr/>
          </p:nvSpPr>
          <p:spPr>
            <a:xfrm>
              <a:off x="0" y="-47625"/>
              <a:ext cx="4481216" cy="299206"/>
            </a:xfrm>
            <a:prstGeom prst="rect">
              <a:avLst/>
            </a:prstGeom>
          </p:spPr>
          <p:txBody>
            <a:bodyPr anchor="ctr" rtlCol="false" tIns="50800" lIns="50800" bIns="50800" rIns="50800"/>
            <a:lstStyle/>
            <a:p>
              <a:pPr algn="ctr">
                <a:lnSpc>
                  <a:spcPts val="2300"/>
                </a:lnSpc>
              </a:pPr>
            </a:p>
          </p:txBody>
        </p:sp>
      </p:grpSp>
      <p:grpSp>
        <p:nvGrpSpPr>
          <p:cNvPr name="Group 25" id="25"/>
          <p:cNvGrpSpPr/>
          <p:nvPr/>
        </p:nvGrpSpPr>
        <p:grpSpPr>
          <a:xfrm rot="0">
            <a:off x="12134923" y="7364877"/>
            <a:ext cx="5920742" cy="773238"/>
            <a:chOff x="0" y="0"/>
            <a:chExt cx="7894323" cy="1030984"/>
          </a:xfrm>
        </p:grpSpPr>
        <p:sp>
          <p:nvSpPr>
            <p:cNvPr name="Freeform 26" id="26"/>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3529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AOV: Luxury items have a higher average order value</a:t>
              </a:r>
            </a:p>
          </p:txBody>
        </p:sp>
      </p:grpSp>
      <p:sp>
        <p:nvSpPr>
          <p:cNvPr name="Freeform 28" id="28"/>
          <p:cNvSpPr/>
          <p:nvPr/>
        </p:nvSpPr>
        <p:spPr>
          <a:xfrm flipH="false" flipV="false" rot="0">
            <a:off x="159752" y="1661120"/>
            <a:ext cx="11806247" cy="6596740"/>
          </a:xfrm>
          <a:custGeom>
            <a:avLst/>
            <a:gdLst/>
            <a:ahLst/>
            <a:cxnLst/>
            <a:rect r="r" b="b" t="t" l="l"/>
            <a:pathLst>
              <a:path h="6596740" w="11806247">
                <a:moveTo>
                  <a:pt x="0" y="0"/>
                </a:moveTo>
                <a:lnTo>
                  <a:pt x="11806247" y="0"/>
                </a:lnTo>
                <a:lnTo>
                  <a:pt x="11806247" y="6596740"/>
                </a:lnTo>
                <a:lnTo>
                  <a:pt x="0" y="6596740"/>
                </a:lnTo>
                <a:lnTo>
                  <a:pt x="0" y="0"/>
                </a:lnTo>
                <a:close/>
              </a:path>
            </a:pathLst>
          </a:custGeom>
          <a:blipFill>
            <a:blip r:embed="rId4"/>
            <a:stretch>
              <a:fillRect l="0" t="0" r="0" b="0"/>
            </a:stretch>
          </a:blipFill>
        </p:spPr>
      </p:sp>
      <p:sp>
        <p:nvSpPr>
          <p:cNvPr name="TextBox 29" id="29"/>
          <p:cNvSpPr txBox="true"/>
          <p:nvPr/>
        </p:nvSpPr>
        <p:spPr>
          <a:xfrm rot="0">
            <a:off x="1866483" y="193002"/>
            <a:ext cx="14555034"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CUSTOMER BEHAVIOR &amp; PURCHASE FREQUENCY DASHBOARD</a:t>
            </a:r>
          </a:p>
        </p:txBody>
      </p:sp>
      <p:sp>
        <p:nvSpPr>
          <p:cNvPr name="TextBox 30" id="30"/>
          <p:cNvSpPr txBox="true"/>
          <p:nvPr/>
        </p:nvSpPr>
        <p:spPr>
          <a:xfrm rot="0">
            <a:off x="3450253" y="8724413"/>
            <a:ext cx="11387494" cy="646431"/>
          </a:xfrm>
          <a:prstGeom prst="rect">
            <a:avLst/>
          </a:prstGeom>
        </p:spPr>
        <p:txBody>
          <a:bodyPr anchor="t" rtlCol="false" tIns="0" lIns="0" bIns="0" rIns="0">
            <a:spAutoFit/>
          </a:bodyPr>
          <a:lstStyle/>
          <a:p>
            <a:pPr algn="ctr">
              <a:lnSpc>
                <a:spcPts val="5319"/>
              </a:lnSpc>
              <a:spcBef>
                <a:spcPct val="0"/>
              </a:spcBef>
            </a:pPr>
            <a:r>
              <a:rPr lang="en-US" b="true" sz="3799" u="sng">
                <a:solidFill>
                  <a:srgbClr val="064FB8"/>
                </a:solidFill>
                <a:latin typeface="Open Sans Bold"/>
                <a:ea typeface="Open Sans Bold"/>
                <a:cs typeface="Open Sans Bold"/>
                <a:sym typeface="Open Sans Bold"/>
                <a:hlinkClick r:id="rId5" tooltip="https://app.powerbi.com/links/BkaE48idoC?ctid=71dbb522-5704-4537-9f25-6ad2dcd4278d&amp;pbi_source=linkShare"/>
              </a:rPr>
              <a:t>CUSTOMER BEHAVIOR &amp; PURCHASE FREQUENCY</a:t>
            </a:r>
          </a:p>
        </p:txBody>
      </p:sp>
      <p:sp>
        <p:nvSpPr>
          <p:cNvPr name="Freeform 31" id="31"/>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02699" y="1186465"/>
            <a:ext cx="5152992" cy="915070"/>
            <a:chOff x="0" y="0"/>
            <a:chExt cx="6870656" cy="1220093"/>
          </a:xfrm>
        </p:grpSpPr>
        <p:grpSp>
          <p:nvGrpSpPr>
            <p:cNvPr name="Group 6" id="6"/>
            <p:cNvGrpSpPr/>
            <p:nvPr/>
          </p:nvGrpSpPr>
          <p:grpSpPr>
            <a:xfrm rot="0">
              <a:off x="0" y="0"/>
              <a:ext cx="6870656" cy="1220093"/>
              <a:chOff x="0" y="0"/>
              <a:chExt cx="2419503" cy="429656"/>
            </a:xfrm>
          </p:grpSpPr>
          <p:sp>
            <p:nvSpPr>
              <p:cNvPr name="Freeform 7" id="7"/>
              <p:cNvSpPr/>
              <p:nvPr/>
            </p:nvSpPr>
            <p:spPr>
              <a:xfrm flipH="false" flipV="false" rot="0">
                <a:off x="0" y="0"/>
                <a:ext cx="2419503" cy="429656"/>
              </a:xfrm>
              <a:custGeom>
                <a:avLst/>
                <a:gdLst/>
                <a:ahLst/>
                <a:cxnLst/>
                <a:rect r="r" b="b" t="t" l="l"/>
                <a:pathLst>
                  <a:path h="429656" w="2419503">
                    <a:moveTo>
                      <a:pt x="2216303" y="0"/>
                    </a:moveTo>
                    <a:cubicBezTo>
                      <a:pt x="2328527" y="0"/>
                      <a:pt x="2419503" y="96182"/>
                      <a:pt x="2419503" y="214828"/>
                    </a:cubicBezTo>
                    <a:cubicBezTo>
                      <a:pt x="2419503" y="333474"/>
                      <a:pt x="2328527" y="429656"/>
                      <a:pt x="2216303" y="429656"/>
                    </a:cubicBezTo>
                    <a:lnTo>
                      <a:pt x="203200" y="429656"/>
                    </a:lnTo>
                    <a:cubicBezTo>
                      <a:pt x="90976" y="429656"/>
                      <a:pt x="0" y="333474"/>
                      <a:pt x="0" y="214828"/>
                    </a:cubicBezTo>
                    <a:cubicBezTo>
                      <a:pt x="0" y="96182"/>
                      <a:pt x="90976" y="0"/>
                      <a:pt x="203200" y="0"/>
                    </a:cubicBezTo>
                    <a:close/>
                  </a:path>
                </a:pathLst>
              </a:custGeom>
              <a:solidFill>
                <a:srgbClr val="073C91"/>
              </a:solidFill>
            </p:spPr>
          </p:sp>
          <p:sp>
            <p:nvSpPr>
              <p:cNvPr name="TextBox 8" id="8"/>
              <p:cNvSpPr txBox="true"/>
              <p:nvPr/>
            </p:nvSpPr>
            <p:spPr>
              <a:xfrm>
                <a:off x="0" y="-28575"/>
                <a:ext cx="2419503" cy="458231"/>
              </a:xfrm>
              <a:prstGeom prst="rect">
                <a:avLst/>
              </a:prstGeom>
            </p:spPr>
            <p:txBody>
              <a:bodyPr anchor="ctr" rtlCol="false" tIns="50800" lIns="50800" bIns="50800" rIns="50800"/>
              <a:lstStyle/>
              <a:p>
                <a:pPr algn="ctr">
                  <a:lnSpc>
                    <a:spcPts val="2994"/>
                  </a:lnSpc>
                </a:pPr>
              </a:p>
            </p:txBody>
          </p:sp>
        </p:grpSp>
        <p:sp>
          <p:nvSpPr>
            <p:cNvPr name="TextBox 9" id="9"/>
            <p:cNvSpPr txBox="true"/>
            <p:nvPr/>
          </p:nvSpPr>
          <p:spPr>
            <a:xfrm rot="0">
              <a:off x="325046" y="260585"/>
              <a:ext cx="6220564" cy="632249"/>
            </a:xfrm>
            <a:prstGeom prst="rect">
              <a:avLst/>
            </a:prstGeom>
          </p:spPr>
          <p:txBody>
            <a:bodyPr anchor="t" rtlCol="false" tIns="0" lIns="0" bIns="0" rIns="0">
              <a:spAutoFit/>
            </a:bodyPr>
            <a:lstStyle/>
            <a:p>
              <a:pPr algn="ctr">
                <a:lnSpc>
                  <a:spcPts val="3919"/>
                </a:lnSpc>
              </a:pPr>
              <a:r>
                <a:rPr lang="en-US" b="true" sz="2799">
                  <a:solidFill>
                    <a:srgbClr val="FFFFFF"/>
                  </a:solidFill>
                  <a:latin typeface="Open Sauce Bold"/>
                  <a:ea typeface="Open Sauce Bold"/>
                  <a:cs typeface="Open Sauce Bold"/>
                  <a:sym typeface="Open Sauce Bold"/>
                </a:rPr>
                <a:t>INFERENCES</a:t>
              </a:r>
            </a:p>
          </p:txBody>
        </p:sp>
      </p:grpSp>
      <p:grpSp>
        <p:nvGrpSpPr>
          <p:cNvPr name="Group 10" id="10"/>
          <p:cNvGrpSpPr/>
          <p:nvPr/>
        </p:nvGrpSpPr>
        <p:grpSpPr>
          <a:xfrm rot="0">
            <a:off x="12155112" y="2778103"/>
            <a:ext cx="5848166" cy="1141729"/>
            <a:chOff x="0" y="0"/>
            <a:chExt cx="7797555" cy="1522306"/>
          </a:xfrm>
        </p:grpSpPr>
        <p:sp>
          <p:nvSpPr>
            <p:cNvPr name="Freeform 11" id="11"/>
            <p:cNvSpPr/>
            <p:nvPr/>
          </p:nvSpPr>
          <p:spPr>
            <a:xfrm flipH="false" flipV="false" rot="0">
              <a:off x="0" y="245661"/>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256149" y="-57150"/>
              <a:ext cx="6541406" cy="15794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GMV Peaks: Significant rise in May, November, and December (holiday &amp; sale periods)</a:t>
              </a:r>
            </a:p>
          </p:txBody>
        </p:sp>
      </p:grpSp>
      <p:grpSp>
        <p:nvGrpSpPr>
          <p:cNvPr name="Group 13" id="13"/>
          <p:cNvGrpSpPr/>
          <p:nvPr/>
        </p:nvGrpSpPr>
        <p:grpSpPr>
          <a:xfrm rot="0">
            <a:off x="12171211" y="4756881"/>
            <a:ext cx="5815967" cy="1141729"/>
            <a:chOff x="0" y="0"/>
            <a:chExt cx="7754623" cy="1522306"/>
          </a:xfrm>
        </p:grpSpPr>
        <p:sp>
          <p:nvSpPr>
            <p:cNvPr name="Freeform 14" id="14"/>
            <p:cNvSpPr/>
            <p:nvPr/>
          </p:nvSpPr>
          <p:spPr>
            <a:xfrm flipH="false" flipV="false" rot="0">
              <a:off x="0" y="245661"/>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13217" y="-57150"/>
              <a:ext cx="6541406" cy="15794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Marketing Impact: Online marketing drives higher monthly revenue than content marketing</a:t>
              </a:r>
            </a:p>
          </p:txBody>
        </p:sp>
      </p:grpSp>
      <p:grpSp>
        <p:nvGrpSpPr>
          <p:cNvPr name="Group 16" id="16"/>
          <p:cNvGrpSpPr/>
          <p:nvPr/>
        </p:nvGrpSpPr>
        <p:grpSpPr>
          <a:xfrm rot="0">
            <a:off x="12155112" y="6735659"/>
            <a:ext cx="5815967" cy="773238"/>
            <a:chOff x="0" y="0"/>
            <a:chExt cx="7754623" cy="1030984"/>
          </a:xfrm>
        </p:grpSpPr>
        <p:sp>
          <p:nvSpPr>
            <p:cNvPr name="Freeform 17" id="17"/>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Payday Effect: Revenue shows a boost on paydays</a:t>
              </a:r>
            </a:p>
          </p:txBody>
        </p:sp>
      </p:grpSp>
      <p:grpSp>
        <p:nvGrpSpPr>
          <p:cNvPr name="Group 19" id="19"/>
          <p:cNvGrpSpPr/>
          <p:nvPr/>
        </p:nvGrpSpPr>
        <p:grpSpPr>
          <a:xfrm rot="0">
            <a:off x="641073" y="8608118"/>
            <a:ext cx="17014618" cy="955220"/>
            <a:chOff x="0" y="0"/>
            <a:chExt cx="4481216" cy="251581"/>
          </a:xfrm>
        </p:grpSpPr>
        <p:sp>
          <p:nvSpPr>
            <p:cNvPr name="Freeform 20" id="20"/>
            <p:cNvSpPr/>
            <p:nvPr/>
          </p:nvSpPr>
          <p:spPr>
            <a:xfrm flipH="false" flipV="false" rot="0">
              <a:off x="0" y="0"/>
              <a:ext cx="4481216" cy="251581"/>
            </a:xfrm>
            <a:custGeom>
              <a:avLst/>
              <a:gdLst/>
              <a:ahLst/>
              <a:cxnLst/>
              <a:rect r="r" b="b" t="t" l="l"/>
              <a:pathLst>
                <a:path h="251581" w="4481216">
                  <a:moveTo>
                    <a:pt x="23206" y="0"/>
                  </a:moveTo>
                  <a:lnTo>
                    <a:pt x="4458010" y="0"/>
                  </a:lnTo>
                  <a:cubicBezTo>
                    <a:pt x="4464165" y="0"/>
                    <a:pt x="4470067" y="2445"/>
                    <a:pt x="4474420" y="6797"/>
                  </a:cubicBezTo>
                  <a:cubicBezTo>
                    <a:pt x="4478772" y="11149"/>
                    <a:pt x="4481216" y="17051"/>
                    <a:pt x="4481216" y="23206"/>
                  </a:cubicBezTo>
                  <a:lnTo>
                    <a:pt x="4481216" y="228375"/>
                  </a:lnTo>
                  <a:cubicBezTo>
                    <a:pt x="4481216" y="241191"/>
                    <a:pt x="4470827" y="251581"/>
                    <a:pt x="4458010" y="251581"/>
                  </a:cubicBezTo>
                  <a:lnTo>
                    <a:pt x="23206" y="251581"/>
                  </a:lnTo>
                  <a:cubicBezTo>
                    <a:pt x="17051" y="251581"/>
                    <a:pt x="11149" y="249136"/>
                    <a:pt x="6797" y="244784"/>
                  </a:cubicBezTo>
                  <a:cubicBezTo>
                    <a:pt x="2445" y="240432"/>
                    <a:pt x="0" y="234529"/>
                    <a:pt x="0" y="228375"/>
                  </a:cubicBezTo>
                  <a:lnTo>
                    <a:pt x="0" y="23206"/>
                  </a:lnTo>
                  <a:cubicBezTo>
                    <a:pt x="0" y="17051"/>
                    <a:pt x="2445" y="11149"/>
                    <a:pt x="6797" y="6797"/>
                  </a:cubicBezTo>
                  <a:cubicBezTo>
                    <a:pt x="11149" y="2445"/>
                    <a:pt x="17051" y="0"/>
                    <a:pt x="23206" y="0"/>
                  </a:cubicBezTo>
                  <a:close/>
                </a:path>
              </a:pathLst>
            </a:custGeom>
            <a:solidFill>
              <a:srgbClr val="000000">
                <a:alpha val="0"/>
              </a:srgbClr>
            </a:solidFill>
            <a:ln w="47625" cap="rnd">
              <a:solidFill>
                <a:srgbClr val="000000"/>
              </a:solidFill>
              <a:prstDash val="sysDot"/>
              <a:round/>
            </a:ln>
          </p:spPr>
        </p:sp>
        <p:sp>
          <p:nvSpPr>
            <p:cNvPr name="TextBox 21" id="21"/>
            <p:cNvSpPr txBox="true"/>
            <p:nvPr/>
          </p:nvSpPr>
          <p:spPr>
            <a:xfrm>
              <a:off x="0" y="-47625"/>
              <a:ext cx="4481216" cy="299206"/>
            </a:xfrm>
            <a:prstGeom prst="rect">
              <a:avLst/>
            </a:prstGeom>
          </p:spPr>
          <p:txBody>
            <a:bodyPr anchor="ctr" rtlCol="false" tIns="50800" lIns="50800" bIns="50800" rIns="50800"/>
            <a:lstStyle/>
            <a:p>
              <a:pPr algn="ctr">
                <a:lnSpc>
                  <a:spcPts val="2300"/>
                </a:lnSpc>
              </a:pPr>
            </a:p>
          </p:txBody>
        </p:sp>
      </p:grpSp>
      <p:sp>
        <p:nvSpPr>
          <p:cNvPr name="Freeform 22" id="22"/>
          <p:cNvSpPr/>
          <p:nvPr/>
        </p:nvSpPr>
        <p:spPr>
          <a:xfrm flipH="false" flipV="false" rot="0">
            <a:off x="159752" y="1654057"/>
            <a:ext cx="11806247" cy="6611498"/>
          </a:xfrm>
          <a:custGeom>
            <a:avLst/>
            <a:gdLst/>
            <a:ahLst/>
            <a:cxnLst/>
            <a:rect r="r" b="b" t="t" l="l"/>
            <a:pathLst>
              <a:path h="6611498" w="11806247">
                <a:moveTo>
                  <a:pt x="0" y="0"/>
                </a:moveTo>
                <a:lnTo>
                  <a:pt x="11806247" y="0"/>
                </a:lnTo>
                <a:lnTo>
                  <a:pt x="11806247" y="6611498"/>
                </a:lnTo>
                <a:lnTo>
                  <a:pt x="0" y="6611498"/>
                </a:lnTo>
                <a:lnTo>
                  <a:pt x="0" y="0"/>
                </a:lnTo>
                <a:close/>
              </a:path>
            </a:pathLst>
          </a:custGeom>
          <a:blipFill>
            <a:blip r:embed="rId4"/>
            <a:stretch>
              <a:fillRect l="0" t="0" r="0" b="0"/>
            </a:stretch>
          </a:blipFill>
        </p:spPr>
      </p:sp>
      <p:sp>
        <p:nvSpPr>
          <p:cNvPr name="TextBox 23" id="23"/>
          <p:cNvSpPr txBox="true"/>
          <p:nvPr/>
        </p:nvSpPr>
        <p:spPr>
          <a:xfrm rot="0">
            <a:off x="3328571" y="193002"/>
            <a:ext cx="11630859"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SPECIAL SALES &amp; HOLIDAYS IMPACT DASHBOARD</a:t>
            </a:r>
          </a:p>
        </p:txBody>
      </p:sp>
      <p:sp>
        <p:nvSpPr>
          <p:cNvPr name="TextBox 24" id="24"/>
          <p:cNvSpPr txBox="true"/>
          <p:nvPr/>
        </p:nvSpPr>
        <p:spPr>
          <a:xfrm rot="0">
            <a:off x="4912400" y="8724413"/>
            <a:ext cx="8463201" cy="646431"/>
          </a:xfrm>
          <a:prstGeom prst="rect">
            <a:avLst/>
          </a:prstGeom>
        </p:spPr>
        <p:txBody>
          <a:bodyPr anchor="t" rtlCol="false" tIns="0" lIns="0" bIns="0" rIns="0">
            <a:spAutoFit/>
          </a:bodyPr>
          <a:lstStyle/>
          <a:p>
            <a:pPr algn="ctr">
              <a:lnSpc>
                <a:spcPts val="5319"/>
              </a:lnSpc>
              <a:spcBef>
                <a:spcPct val="0"/>
              </a:spcBef>
            </a:pPr>
            <a:r>
              <a:rPr lang="en-US" b="true" sz="3799" u="sng">
                <a:solidFill>
                  <a:srgbClr val="064FB8"/>
                </a:solidFill>
                <a:latin typeface="Open Sans Bold"/>
                <a:ea typeface="Open Sans Bold"/>
                <a:cs typeface="Open Sans Bold"/>
                <a:sym typeface="Open Sans Bold"/>
                <a:hlinkClick r:id="rId5" tooltip="https://app.powerbi.com/groups/me/reports/e53d3265-341c-4655-b840-4250d40193f2/759300827e095a7e1975?experience=power-bi"/>
              </a:rPr>
              <a:t>SPECIAL SALES &amp; HOLIDAYS IMPACT</a:t>
            </a:r>
          </a:p>
        </p:txBody>
      </p:sp>
      <p:sp>
        <p:nvSpPr>
          <p:cNvPr name="Freeform 25" id="25"/>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02699" y="1186465"/>
            <a:ext cx="5152992" cy="915070"/>
            <a:chOff x="0" y="0"/>
            <a:chExt cx="6870656" cy="1220093"/>
          </a:xfrm>
        </p:grpSpPr>
        <p:grpSp>
          <p:nvGrpSpPr>
            <p:cNvPr name="Group 6" id="6"/>
            <p:cNvGrpSpPr/>
            <p:nvPr/>
          </p:nvGrpSpPr>
          <p:grpSpPr>
            <a:xfrm rot="0">
              <a:off x="0" y="0"/>
              <a:ext cx="6870656" cy="1220093"/>
              <a:chOff x="0" y="0"/>
              <a:chExt cx="2419503" cy="429656"/>
            </a:xfrm>
          </p:grpSpPr>
          <p:sp>
            <p:nvSpPr>
              <p:cNvPr name="Freeform 7" id="7"/>
              <p:cNvSpPr/>
              <p:nvPr/>
            </p:nvSpPr>
            <p:spPr>
              <a:xfrm flipH="false" flipV="false" rot="0">
                <a:off x="0" y="0"/>
                <a:ext cx="2419503" cy="429656"/>
              </a:xfrm>
              <a:custGeom>
                <a:avLst/>
                <a:gdLst/>
                <a:ahLst/>
                <a:cxnLst/>
                <a:rect r="r" b="b" t="t" l="l"/>
                <a:pathLst>
                  <a:path h="429656" w="2419503">
                    <a:moveTo>
                      <a:pt x="2216303" y="0"/>
                    </a:moveTo>
                    <a:cubicBezTo>
                      <a:pt x="2328527" y="0"/>
                      <a:pt x="2419503" y="96182"/>
                      <a:pt x="2419503" y="214828"/>
                    </a:cubicBezTo>
                    <a:cubicBezTo>
                      <a:pt x="2419503" y="333474"/>
                      <a:pt x="2328527" y="429656"/>
                      <a:pt x="2216303" y="429656"/>
                    </a:cubicBezTo>
                    <a:lnTo>
                      <a:pt x="203200" y="429656"/>
                    </a:lnTo>
                    <a:cubicBezTo>
                      <a:pt x="90976" y="429656"/>
                      <a:pt x="0" y="333474"/>
                      <a:pt x="0" y="214828"/>
                    </a:cubicBezTo>
                    <a:cubicBezTo>
                      <a:pt x="0" y="96182"/>
                      <a:pt x="90976" y="0"/>
                      <a:pt x="203200" y="0"/>
                    </a:cubicBezTo>
                    <a:close/>
                  </a:path>
                </a:pathLst>
              </a:custGeom>
              <a:solidFill>
                <a:srgbClr val="073C91"/>
              </a:solidFill>
            </p:spPr>
          </p:sp>
          <p:sp>
            <p:nvSpPr>
              <p:cNvPr name="TextBox 8" id="8"/>
              <p:cNvSpPr txBox="true"/>
              <p:nvPr/>
            </p:nvSpPr>
            <p:spPr>
              <a:xfrm>
                <a:off x="0" y="-28575"/>
                <a:ext cx="2419503" cy="458231"/>
              </a:xfrm>
              <a:prstGeom prst="rect">
                <a:avLst/>
              </a:prstGeom>
            </p:spPr>
            <p:txBody>
              <a:bodyPr anchor="ctr" rtlCol="false" tIns="50800" lIns="50800" bIns="50800" rIns="50800"/>
              <a:lstStyle/>
              <a:p>
                <a:pPr algn="ctr">
                  <a:lnSpc>
                    <a:spcPts val="2994"/>
                  </a:lnSpc>
                </a:pPr>
              </a:p>
            </p:txBody>
          </p:sp>
        </p:grpSp>
        <p:sp>
          <p:nvSpPr>
            <p:cNvPr name="TextBox 9" id="9"/>
            <p:cNvSpPr txBox="true"/>
            <p:nvPr/>
          </p:nvSpPr>
          <p:spPr>
            <a:xfrm rot="0">
              <a:off x="325046" y="260585"/>
              <a:ext cx="6220564" cy="632249"/>
            </a:xfrm>
            <a:prstGeom prst="rect">
              <a:avLst/>
            </a:prstGeom>
          </p:spPr>
          <p:txBody>
            <a:bodyPr anchor="t" rtlCol="false" tIns="0" lIns="0" bIns="0" rIns="0">
              <a:spAutoFit/>
            </a:bodyPr>
            <a:lstStyle/>
            <a:p>
              <a:pPr algn="ctr">
                <a:lnSpc>
                  <a:spcPts val="3919"/>
                </a:lnSpc>
              </a:pPr>
              <a:r>
                <a:rPr lang="en-US" b="true" sz="2799">
                  <a:solidFill>
                    <a:srgbClr val="FFFFFF"/>
                  </a:solidFill>
                  <a:latin typeface="Open Sauce Bold"/>
                  <a:ea typeface="Open Sauce Bold"/>
                  <a:cs typeface="Open Sauce Bold"/>
                  <a:sym typeface="Open Sauce Bold"/>
                </a:rPr>
                <a:t>INFERENCES</a:t>
              </a:r>
            </a:p>
          </p:txBody>
        </p:sp>
      </p:grpSp>
      <p:grpSp>
        <p:nvGrpSpPr>
          <p:cNvPr name="Group 10" id="10"/>
          <p:cNvGrpSpPr/>
          <p:nvPr/>
        </p:nvGrpSpPr>
        <p:grpSpPr>
          <a:xfrm rot="0">
            <a:off x="12155112" y="2778103"/>
            <a:ext cx="5848166" cy="1141729"/>
            <a:chOff x="0" y="0"/>
            <a:chExt cx="7797555" cy="1522306"/>
          </a:xfrm>
        </p:grpSpPr>
        <p:sp>
          <p:nvSpPr>
            <p:cNvPr name="Freeform 11" id="11"/>
            <p:cNvSpPr/>
            <p:nvPr/>
          </p:nvSpPr>
          <p:spPr>
            <a:xfrm flipH="false" flipV="false" rot="0">
              <a:off x="0" y="245661"/>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256149" y="-57150"/>
              <a:ext cx="6541406" cy="15794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Rain, snow, and temperature fluctuate across months, impacting sales</a:t>
              </a:r>
            </a:p>
          </p:txBody>
        </p:sp>
      </p:grpSp>
      <p:grpSp>
        <p:nvGrpSpPr>
          <p:cNvPr name="Group 13" id="13"/>
          <p:cNvGrpSpPr/>
          <p:nvPr/>
        </p:nvGrpSpPr>
        <p:grpSpPr>
          <a:xfrm rot="0">
            <a:off x="12171211" y="4945071"/>
            <a:ext cx="5815967" cy="773238"/>
            <a:chOff x="0" y="0"/>
            <a:chExt cx="7754623" cy="1030984"/>
          </a:xfrm>
        </p:grpSpPr>
        <p:sp>
          <p:nvSpPr>
            <p:cNvPr name="Freeform 14" id="14"/>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Higher temperatures show a positive correlation with revenue</a:t>
              </a:r>
            </a:p>
          </p:txBody>
        </p:sp>
      </p:grpSp>
      <p:grpSp>
        <p:nvGrpSpPr>
          <p:cNvPr name="Group 16" id="16"/>
          <p:cNvGrpSpPr/>
          <p:nvPr/>
        </p:nvGrpSpPr>
        <p:grpSpPr>
          <a:xfrm rot="0">
            <a:off x="12155112" y="6743549"/>
            <a:ext cx="5815967" cy="1141729"/>
            <a:chOff x="0" y="0"/>
            <a:chExt cx="7754623" cy="1522306"/>
          </a:xfrm>
        </p:grpSpPr>
        <p:sp>
          <p:nvSpPr>
            <p:cNvPr name="Freeform 17" id="17"/>
            <p:cNvSpPr/>
            <p:nvPr/>
          </p:nvSpPr>
          <p:spPr>
            <a:xfrm flipH="false" flipV="false" rot="0">
              <a:off x="0" y="245661"/>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13217" y="-57150"/>
              <a:ext cx="6541406" cy="15794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Weather conditions influence GMV, with varying impact across months</a:t>
              </a:r>
            </a:p>
          </p:txBody>
        </p:sp>
      </p:grpSp>
      <p:grpSp>
        <p:nvGrpSpPr>
          <p:cNvPr name="Group 19" id="19"/>
          <p:cNvGrpSpPr/>
          <p:nvPr/>
        </p:nvGrpSpPr>
        <p:grpSpPr>
          <a:xfrm rot="0">
            <a:off x="641073" y="8608118"/>
            <a:ext cx="17014618" cy="955220"/>
            <a:chOff x="0" y="0"/>
            <a:chExt cx="4481216" cy="251581"/>
          </a:xfrm>
        </p:grpSpPr>
        <p:sp>
          <p:nvSpPr>
            <p:cNvPr name="Freeform 20" id="20"/>
            <p:cNvSpPr/>
            <p:nvPr/>
          </p:nvSpPr>
          <p:spPr>
            <a:xfrm flipH="false" flipV="false" rot="0">
              <a:off x="0" y="0"/>
              <a:ext cx="4481216" cy="251581"/>
            </a:xfrm>
            <a:custGeom>
              <a:avLst/>
              <a:gdLst/>
              <a:ahLst/>
              <a:cxnLst/>
              <a:rect r="r" b="b" t="t" l="l"/>
              <a:pathLst>
                <a:path h="251581" w="4481216">
                  <a:moveTo>
                    <a:pt x="23206" y="0"/>
                  </a:moveTo>
                  <a:lnTo>
                    <a:pt x="4458010" y="0"/>
                  </a:lnTo>
                  <a:cubicBezTo>
                    <a:pt x="4464165" y="0"/>
                    <a:pt x="4470067" y="2445"/>
                    <a:pt x="4474420" y="6797"/>
                  </a:cubicBezTo>
                  <a:cubicBezTo>
                    <a:pt x="4478772" y="11149"/>
                    <a:pt x="4481216" y="17051"/>
                    <a:pt x="4481216" y="23206"/>
                  </a:cubicBezTo>
                  <a:lnTo>
                    <a:pt x="4481216" y="228375"/>
                  </a:lnTo>
                  <a:cubicBezTo>
                    <a:pt x="4481216" y="241191"/>
                    <a:pt x="4470827" y="251581"/>
                    <a:pt x="4458010" y="251581"/>
                  </a:cubicBezTo>
                  <a:lnTo>
                    <a:pt x="23206" y="251581"/>
                  </a:lnTo>
                  <a:cubicBezTo>
                    <a:pt x="17051" y="251581"/>
                    <a:pt x="11149" y="249136"/>
                    <a:pt x="6797" y="244784"/>
                  </a:cubicBezTo>
                  <a:cubicBezTo>
                    <a:pt x="2445" y="240432"/>
                    <a:pt x="0" y="234529"/>
                    <a:pt x="0" y="228375"/>
                  </a:cubicBezTo>
                  <a:lnTo>
                    <a:pt x="0" y="23206"/>
                  </a:lnTo>
                  <a:cubicBezTo>
                    <a:pt x="0" y="17051"/>
                    <a:pt x="2445" y="11149"/>
                    <a:pt x="6797" y="6797"/>
                  </a:cubicBezTo>
                  <a:cubicBezTo>
                    <a:pt x="11149" y="2445"/>
                    <a:pt x="17051" y="0"/>
                    <a:pt x="23206" y="0"/>
                  </a:cubicBezTo>
                  <a:close/>
                </a:path>
              </a:pathLst>
            </a:custGeom>
            <a:solidFill>
              <a:srgbClr val="000000">
                <a:alpha val="0"/>
              </a:srgbClr>
            </a:solidFill>
            <a:ln w="47625" cap="rnd">
              <a:solidFill>
                <a:srgbClr val="000000"/>
              </a:solidFill>
              <a:prstDash val="sysDot"/>
              <a:round/>
            </a:ln>
          </p:spPr>
        </p:sp>
        <p:sp>
          <p:nvSpPr>
            <p:cNvPr name="TextBox 21" id="21"/>
            <p:cNvSpPr txBox="true"/>
            <p:nvPr/>
          </p:nvSpPr>
          <p:spPr>
            <a:xfrm>
              <a:off x="0" y="-47625"/>
              <a:ext cx="4481216" cy="299206"/>
            </a:xfrm>
            <a:prstGeom prst="rect">
              <a:avLst/>
            </a:prstGeom>
          </p:spPr>
          <p:txBody>
            <a:bodyPr anchor="ctr" rtlCol="false" tIns="50800" lIns="50800" bIns="50800" rIns="50800"/>
            <a:lstStyle/>
            <a:p>
              <a:pPr algn="ctr">
                <a:lnSpc>
                  <a:spcPts val="2300"/>
                </a:lnSpc>
              </a:pPr>
            </a:p>
          </p:txBody>
        </p:sp>
      </p:grpSp>
      <p:sp>
        <p:nvSpPr>
          <p:cNvPr name="Freeform 22" id="22"/>
          <p:cNvSpPr/>
          <p:nvPr/>
        </p:nvSpPr>
        <p:spPr>
          <a:xfrm flipH="false" flipV="false" rot="0">
            <a:off x="200818" y="2639137"/>
            <a:ext cx="11806247" cy="5430127"/>
          </a:xfrm>
          <a:custGeom>
            <a:avLst/>
            <a:gdLst/>
            <a:ahLst/>
            <a:cxnLst/>
            <a:rect r="r" b="b" t="t" l="l"/>
            <a:pathLst>
              <a:path h="5430127" w="11806247">
                <a:moveTo>
                  <a:pt x="0" y="0"/>
                </a:moveTo>
                <a:lnTo>
                  <a:pt x="11806246" y="0"/>
                </a:lnTo>
                <a:lnTo>
                  <a:pt x="11806246" y="5430127"/>
                </a:lnTo>
                <a:lnTo>
                  <a:pt x="0" y="5430127"/>
                </a:lnTo>
                <a:lnTo>
                  <a:pt x="0" y="0"/>
                </a:lnTo>
                <a:close/>
              </a:path>
            </a:pathLst>
          </a:custGeom>
          <a:blipFill>
            <a:blip r:embed="rId4"/>
            <a:stretch>
              <a:fillRect l="0" t="-829" r="0" b="0"/>
            </a:stretch>
          </a:blipFill>
        </p:spPr>
      </p:sp>
      <p:sp>
        <p:nvSpPr>
          <p:cNvPr name="TextBox 23" id="23"/>
          <p:cNvSpPr txBox="true"/>
          <p:nvPr/>
        </p:nvSpPr>
        <p:spPr>
          <a:xfrm rot="0">
            <a:off x="4207728" y="193002"/>
            <a:ext cx="9872544"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WEATHER IMPACT ON SALES DASHBOARD</a:t>
            </a:r>
          </a:p>
        </p:txBody>
      </p:sp>
      <p:sp>
        <p:nvSpPr>
          <p:cNvPr name="TextBox 24" id="24"/>
          <p:cNvSpPr txBox="true"/>
          <p:nvPr/>
        </p:nvSpPr>
        <p:spPr>
          <a:xfrm rot="0">
            <a:off x="636691" y="8733303"/>
            <a:ext cx="17014618" cy="684530"/>
          </a:xfrm>
          <a:prstGeom prst="rect">
            <a:avLst/>
          </a:prstGeom>
        </p:spPr>
        <p:txBody>
          <a:bodyPr anchor="t" rtlCol="false" tIns="0" lIns="0" bIns="0" rIns="0">
            <a:spAutoFit/>
          </a:bodyPr>
          <a:lstStyle/>
          <a:p>
            <a:pPr algn="ctr">
              <a:lnSpc>
                <a:spcPts val="5319"/>
              </a:lnSpc>
            </a:pPr>
            <a:r>
              <a:rPr lang="en-US" b="true" sz="3799" u="sng">
                <a:solidFill>
                  <a:srgbClr val="064FB8"/>
                </a:solidFill>
                <a:latin typeface="Poppins Bold"/>
                <a:ea typeface="Poppins Bold"/>
                <a:cs typeface="Poppins Bold"/>
                <a:sym typeface="Poppins Bold"/>
              </a:rPr>
              <a:t>WEATHER IMPACT ON SALES</a:t>
            </a:r>
          </a:p>
        </p:txBody>
      </p:sp>
      <p:sp>
        <p:nvSpPr>
          <p:cNvPr name="Freeform 25" id="25"/>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02699" y="1186465"/>
            <a:ext cx="5152992" cy="915070"/>
            <a:chOff x="0" y="0"/>
            <a:chExt cx="6870656" cy="1220093"/>
          </a:xfrm>
        </p:grpSpPr>
        <p:grpSp>
          <p:nvGrpSpPr>
            <p:cNvPr name="Group 6" id="6"/>
            <p:cNvGrpSpPr/>
            <p:nvPr/>
          </p:nvGrpSpPr>
          <p:grpSpPr>
            <a:xfrm rot="0">
              <a:off x="0" y="0"/>
              <a:ext cx="6870656" cy="1220093"/>
              <a:chOff x="0" y="0"/>
              <a:chExt cx="2419503" cy="429656"/>
            </a:xfrm>
          </p:grpSpPr>
          <p:sp>
            <p:nvSpPr>
              <p:cNvPr name="Freeform 7" id="7"/>
              <p:cNvSpPr/>
              <p:nvPr/>
            </p:nvSpPr>
            <p:spPr>
              <a:xfrm flipH="false" flipV="false" rot="0">
                <a:off x="0" y="0"/>
                <a:ext cx="2419503" cy="429656"/>
              </a:xfrm>
              <a:custGeom>
                <a:avLst/>
                <a:gdLst/>
                <a:ahLst/>
                <a:cxnLst/>
                <a:rect r="r" b="b" t="t" l="l"/>
                <a:pathLst>
                  <a:path h="429656" w="2419503">
                    <a:moveTo>
                      <a:pt x="2216303" y="0"/>
                    </a:moveTo>
                    <a:cubicBezTo>
                      <a:pt x="2328527" y="0"/>
                      <a:pt x="2419503" y="96182"/>
                      <a:pt x="2419503" y="214828"/>
                    </a:cubicBezTo>
                    <a:cubicBezTo>
                      <a:pt x="2419503" y="333474"/>
                      <a:pt x="2328527" y="429656"/>
                      <a:pt x="2216303" y="429656"/>
                    </a:cubicBezTo>
                    <a:lnTo>
                      <a:pt x="203200" y="429656"/>
                    </a:lnTo>
                    <a:cubicBezTo>
                      <a:pt x="90976" y="429656"/>
                      <a:pt x="0" y="333474"/>
                      <a:pt x="0" y="214828"/>
                    </a:cubicBezTo>
                    <a:cubicBezTo>
                      <a:pt x="0" y="96182"/>
                      <a:pt x="90976" y="0"/>
                      <a:pt x="203200" y="0"/>
                    </a:cubicBezTo>
                    <a:close/>
                  </a:path>
                </a:pathLst>
              </a:custGeom>
              <a:solidFill>
                <a:srgbClr val="073C91"/>
              </a:solidFill>
            </p:spPr>
          </p:sp>
          <p:sp>
            <p:nvSpPr>
              <p:cNvPr name="TextBox 8" id="8"/>
              <p:cNvSpPr txBox="true"/>
              <p:nvPr/>
            </p:nvSpPr>
            <p:spPr>
              <a:xfrm>
                <a:off x="0" y="-28575"/>
                <a:ext cx="2419503" cy="458231"/>
              </a:xfrm>
              <a:prstGeom prst="rect">
                <a:avLst/>
              </a:prstGeom>
            </p:spPr>
            <p:txBody>
              <a:bodyPr anchor="ctr" rtlCol="false" tIns="50800" lIns="50800" bIns="50800" rIns="50800"/>
              <a:lstStyle/>
              <a:p>
                <a:pPr algn="ctr">
                  <a:lnSpc>
                    <a:spcPts val="2994"/>
                  </a:lnSpc>
                </a:pPr>
              </a:p>
            </p:txBody>
          </p:sp>
        </p:grpSp>
        <p:sp>
          <p:nvSpPr>
            <p:cNvPr name="TextBox 9" id="9"/>
            <p:cNvSpPr txBox="true"/>
            <p:nvPr/>
          </p:nvSpPr>
          <p:spPr>
            <a:xfrm rot="0">
              <a:off x="325046" y="260585"/>
              <a:ext cx="6220564" cy="632249"/>
            </a:xfrm>
            <a:prstGeom prst="rect">
              <a:avLst/>
            </a:prstGeom>
          </p:spPr>
          <p:txBody>
            <a:bodyPr anchor="t" rtlCol="false" tIns="0" lIns="0" bIns="0" rIns="0">
              <a:spAutoFit/>
            </a:bodyPr>
            <a:lstStyle/>
            <a:p>
              <a:pPr algn="ctr">
                <a:lnSpc>
                  <a:spcPts val="3919"/>
                </a:lnSpc>
              </a:pPr>
              <a:r>
                <a:rPr lang="en-US" b="true" sz="2799">
                  <a:solidFill>
                    <a:srgbClr val="FFFFFF"/>
                  </a:solidFill>
                  <a:latin typeface="Open Sauce Bold"/>
                  <a:ea typeface="Open Sauce Bold"/>
                  <a:cs typeface="Open Sauce Bold"/>
                  <a:sym typeface="Open Sauce Bold"/>
                </a:rPr>
                <a:t>INFERENCES</a:t>
              </a:r>
            </a:p>
          </p:txBody>
        </p:sp>
      </p:grpSp>
      <p:grpSp>
        <p:nvGrpSpPr>
          <p:cNvPr name="Group 10" id="10"/>
          <p:cNvGrpSpPr/>
          <p:nvPr/>
        </p:nvGrpSpPr>
        <p:grpSpPr>
          <a:xfrm rot="0">
            <a:off x="12155112" y="2575730"/>
            <a:ext cx="5848166" cy="773238"/>
            <a:chOff x="0" y="0"/>
            <a:chExt cx="7797555" cy="1030984"/>
          </a:xfrm>
        </p:grpSpPr>
        <p:sp>
          <p:nvSpPr>
            <p:cNvPr name="Freeform 11" id="11"/>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256149"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Camera category leads in GMV, followed by GameCD/DVD</a:t>
              </a:r>
            </a:p>
          </p:txBody>
        </p:sp>
      </p:grpSp>
      <p:grpSp>
        <p:nvGrpSpPr>
          <p:cNvPr name="Group 13" id="13"/>
          <p:cNvGrpSpPr/>
          <p:nvPr/>
        </p:nvGrpSpPr>
        <p:grpSpPr>
          <a:xfrm rot="0">
            <a:off x="12171211" y="3916108"/>
            <a:ext cx="5815967" cy="1141729"/>
            <a:chOff x="0" y="0"/>
            <a:chExt cx="7754623" cy="1522306"/>
          </a:xfrm>
        </p:grpSpPr>
        <p:sp>
          <p:nvSpPr>
            <p:cNvPr name="Freeform 14" id="14"/>
            <p:cNvSpPr/>
            <p:nvPr/>
          </p:nvSpPr>
          <p:spPr>
            <a:xfrm flipH="false" flipV="false" rot="0">
              <a:off x="0" y="245661"/>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13217" y="-57150"/>
              <a:ext cx="6541406" cy="15794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DSLRs and gaming consoles generate the highest GMV among product types</a:t>
              </a:r>
            </a:p>
          </p:txBody>
        </p:sp>
      </p:grpSp>
      <p:grpSp>
        <p:nvGrpSpPr>
          <p:cNvPr name="Group 16" id="16"/>
          <p:cNvGrpSpPr/>
          <p:nvPr/>
        </p:nvGrpSpPr>
        <p:grpSpPr>
          <a:xfrm rot="0">
            <a:off x="12155112" y="5624978"/>
            <a:ext cx="5815967" cy="773238"/>
            <a:chOff x="0" y="0"/>
            <a:chExt cx="7754623" cy="1030984"/>
          </a:xfrm>
        </p:grpSpPr>
        <p:sp>
          <p:nvSpPr>
            <p:cNvPr name="Freeform 17" id="17"/>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Discounts vary across categories, with some receiving over 45%</a:t>
              </a:r>
            </a:p>
          </p:txBody>
        </p:sp>
      </p:grpSp>
      <p:grpSp>
        <p:nvGrpSpPr>
          <p:cNvPr name="Group 19" id="19"/>
          <p:cNvGrpSpPr/>
          <p:nvPr/>
        </p:nvGrpSpPr>
        <p:grpSpPr>
          <a:xfrm rot="0">
            <a:off x="641073" y="8608118"/>
            <a:ext cx="17014618" cy="955220"/>
            <a:chOff x="0" y="0"/>
            <a:chExt cx="4481216" cy="251581"/>
          </a:xfrm>
        </p:grpSpPr>
        <p:sp>
          <p:nvSpPr>
            <p:cNvPr name="Freeform 20" id="20"/>
            <p:cNvSpPr/>
            <p:nvPr/>
          </p:nvSpPr>
          <p:spPr>
            <a:xfrm flipH="false" flipV="false" rot="0">
              <a:off x="0" y="0"/>
              <a:ext cx="4481216" cy="251581"/>
            </a:xfrm>
            <a:custGeom>
              <a:avLst/>
              <a:gdLst/>
              <a:ahLst/>
              <a:cxnLst/>
              <a:rect r="r" b="b" t="t" l="l"/>
              <a:pathLst>
                <a:path h="251581" w="4481216">
                  <a:moveTo>
                    <a:pt x="23206" y="0"/>
                  </a:moveTo>
                  <a:lnTo>
                    <a:pt x="4458010" y="0"/>
                  </a:lnTo>
                  <a:cubicBezTo>
                    <a:pt x="4464165" y="0"/>
                    <a:pt x="4470067" y="2445"/>
                    <a:pt x="4474420" y="6797"/>
                  </a:cubicBezTo>
                  <a:cubicBezTo>
                    <a:pt x="4478772" y="11149"/>
                    <a:pt x="4481216" y="17051"/>
                    <a:pt x="4481216" y="23206"/>
                  </a:cubicBezTo>
                  <a:lnTo>
                    <a:pt x="4481216" y="228375"/>
                  </a:lnTo>
                  <a:cubicBezTo>
                    <a:pt x="4481216" y="241191"/>
                    <a:pt x="4470827" y="251581"/>
                    <a:pt x="4458010" y="251581"/>
                  </a:cubicBezTo>
                  <a:lnTo>
                    <a:pt x="23206" y="251581"/>
                  </a:lnTo>
                  <a:cubicBezTo>
                    <a:pt x="17051" y="251581"/>
                    <a:pt x="11149" y="249136"/>
                    <a:pt x="6797" y="244784"/>
                  </a:cubicBezTo>
                  <a:cubicBezTo>
                    <a:pt x="2445" y="240432"/>
                    <a:pt x="0" y="234529"/>
                    <a:pt x="0" y="228375"/>
                  </a:cubicBezTo>
                  <a:lnTo>
                    <a:pt x="0" y="23206"/>
                  </a:lnTo>
                  <a:cubicBezTo>
                    <a:pt x="0" y="17051"/>
                    <a:pt x="2445" y="11149"/>
                    <a:pt x="6797" y="6797"/>
                  </a:cubicBezTo>
                  <a:cubicBezTo>
                    <a:pt x="11149" y="2445"/>
                    <a:pt x="17051" y="0"/>
                    <a:pt x="23206" y="0"/>
                  </a:cubicBezTo>
                  <a:close/>
                </a:path>
              </a:pathLst>
            </a:custGeom>
            <a:solidFill>
              <a:srgbClr val="000000">
                <a:alpha val="0"/>
              </a:srgbClr>
            </a:solidFill>
            <a:ln w="47625" cap="rnd">
              <a:solidFill>
                <a:srgbClr val="000000"/>
              </a:solidFill>
              <a:prstDash val="sysDot"/>
              <a:round/>
            </a:ln>
          </p:spPr>
        </p:sp>
        <p:sp>
          <p:nvSpPr>
            <p:cNvPr name="TextBox 21" id="21"/>
            <p:cNvSpPr txBox="true"/>
            <p:nvPr/>
          </p:nvSpPr>
          <p:spPr>
            <a:xfrm>
              <a:off x="0" y="-47625"/>
              <a:ext cx="4481216" cy="299206"/>
            </a:xfrm>
            <a:prstGeom prst="rect">
              <a:avLst/>
            </a:prstGeom>
          </p:spPr>
          <p:txBody>
            <a:bodyPr anchor="ctr" rtlCol="false" tIns="50800" lIns="50800" bIns="50800" rIns="50800"/>
            <a:lstStyle/>
            <a:p>
              <a:pPr algn="ctr">
                <a:lnSpc>
                  <a:spcPts val="2300"/>
                </a:lnSpc>
              </a:pPr>
            </a:p>
          </p:txBody>
        </p:sp>
      </p:grpSp>
      <p:grpSp>
        <p:nvGrpSpPr>
          <p:cNvPr name="Group 22" id="22"/>
          <p:cNvGrpSpPr/>
          <p:nvPr/>
        </p:nvGrpSpPr>
        <p:grpSpPr>
          <a:xfrm rot="0">
            <a:off x="12187311" y="6965357"/>
            <a:ext cx="5815967" cy="773238"/>
            <a:chOff x="0" y="0"/>
            <a:chExt cx="7754623" cy="1030984"/>
          </a:xfrm>
        </p:grpSpPr>
        <p:sp>
          <p:nvSpPr>
            <p:cNvPr name="Freeform 23" id="23"/>
            <p:cNvSpPr/>
            <p:nvPr/>
          </p:nvSpPr>
          <p:spPr>
            <a:xfrm flipH="false" flipV="false" rot="0">
              <a:off x="0" y="0"/>
              <a:ext cx="1098917" cy="1030984"/>
            </a:xfrm>
            <a:custGeom>
              <a:avLst/>
              <a:gdLst/>
              <a:ahLst/>
              <a:cxnLst/>
              <a:rect r="r" b="b" t="t" l="l"/>
              <a:pathLst>
                <a:path h="1030984" w="1098917">
                  <a:moveTo>
                    <a:pt x="0" y="0"/>
                  </a:moveTo>
                  <a:lnTo>
                    <a:pt x="1098917" y="0"/>
                  </a:lnTo>
                  <a:lnTo>
                    <a:pt x="1098917" y="1030984"/>
                  </a:lnTo>
                  <a:lnTo>
                    <a:pt x="0" y="1030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213217" y="-36111"/>
              <a:ext cx="6541406" cy="1046056"/>
            </a:xfrm>
            <a:prstGeom prst="rect">
              <a:avLst/>
            </a:prstGeom>
          </p:spPr>
          <p:txBody>
            <a:bodyPr anchor="t" rtlCol="false" tIns="0" lIns="0" bIns="0" rIns="0">
              <a:spAutoFit/>
            </a:bodyPr>
            <a:lstStyle/>
            <a:p>
              <a:pPr algn="l">
                <a:lnSpc>
                  <a:spcPts val="3220"/>
                </a:lnSpc>
              </a:pPr>
              <a:r>
                <a:rPr lang="en-US" sz="2300">
                  <a:solidFill>
                    <a:srgbClr val="000000"/>
                  </a:solidFill>
                  <a:latin typeface="Poppins"/>
                  <a:ea typeface="Poppins"/>
                  <a:cs typeface="Poppins"/>
                  <a:sym typeface="Poppins"/>
                </a:rPr>
                <a:t>SLA remains stable, averaging around 5.76</a:t>
              </a:r>
            </a:p>
          </p:txBody>
        </p:sp>
      </p:grpSp>
      <p:sp>
        <p:nvSpPr>
          <p:cNvPr name="Freeform 25" id="25"/>
          <p:cNvSpPr/>
          <p:nvPr/>
        </p:nvSpPr>
        <p:spPr>
          <a:xfrm flipH="false" flipV="false" rot="0">
            <a:off x="257968" y="1830372"/>
            <a:ext cx="11806247" cy="6626256"/>
          </a:xfrm>
          <a:custGeom>
            <a:avLst/>
            <a:gdLst/>
            <a:ahLst/>
            <a:cxnLst/>
            <a:rect r="r" b="b" t="t" l="l"/>
            <a:pathLst>
              <a:path h="6626256" w="11806247">
                <a:moveTo>
                  <a:pt x="0" y="0"/>
                </a:moveTo>
                <a:lnTo>
                  <a:pt x="11806246" y="0"/>
                </a:lnTo>
                <a:lnTo>
                  <a:pt x="11806246" y="6626256"/>
                </a:lnTo>
                <a:lnTo>
                  <a:pt x="0" y="6626256"/>
                </a:lnTo>
                <a:lnTo>
                  <a:pt x="0" y="0"/>
                </a:lnTo>
                <a:close/>
              </a:path>
            </a:pathLst>
          </a:custGeom>
          <a:blipFill>
            <a:blip r:embed="rId4"/>
            <a:stretch>
              <a:fillRect l="0" t="0" r="0" b="0"/>
            </a:stretch>
          </a:blipFill>
        </p:spPr>
      </p:sp>
      <p:sp>
        <p:nvSpPr>
          <p:cNvPr name="TextBox 26" id="26"/>
          <p:cNvSpPr txBox="true"/>
          <p:nvPr/>
        </p:nvSpPr>
        <p:spPr>
          <a:xfrm rot="0">
            <a:off x="2953464" y="193002"/>
            <a:ext cx="12381071"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Open Sans Bold"/>
                <a:ea typeface="Open Sans Bold"/>
                <a:cs typeface="Open Sans Bold"/>
                <a:sym typeface="Open Sans Bold"/>
              </a:rPr>
              <a:t>PRODUCT PERFORMANCE &amp; CATEGORY DASHBOARD</a:t>
            </a:r>
          </a:p>
        </p:txBody>
      </p:sp>
      <p:sp>
        <p:nvSpPr>
          <p:cNvPr name="TextBox 27" id="27"/>
          <p:cNvSpPr txBox="true"/>
          <p:nvPr/>
        </p:nvSpPr>
        <p:spPr>
          <a:xfrm rot="0">
            <a:off x="4537234" y="8724413"/>
            <a:ext cx="9213532" cy="646431"/>
          </a:xfrm>
          <a:prstGeom prst="rect">
            <a:avLst/>
          </a:prstGeom>
        </p:spPr>
        <p:txBody>
          <a:bodyPr anchor="t" rtlCol="false" tIns="0" lIns="0" bIns="0" rIns="0">
            <a:spAutoFit/>
          </a:bodyPr>
          <a:lstStyle/>
          <a:p>
            <a:pPr algn="ctr">
              <a:lnSpc>
                <a:spcPts val="5319"/>
              </a:lnSpc>
              <a:spcBef>
                <a:spcPct val="0"/>
              </a:spcBef>
            </a:pPr>
            <a:r>
              <a:rPr lang="en-US" b="true" sz="3799" u="sng">
                <a:solidFill>
                  <a:srgbClr val="064FB8"/>
                </a:solidFill>
                <a:latin typeface="Open Sans Bold"/>
                <a:ea typeface="Open Sans Bold"/>
                <a:cs typeface="Open Sans Bold"/>
                <a:sym typeface="Open Sans Bold"/>
                <a:hlinkClick r:id="rId5" tooltip="https://app.powerbi.com/groups/me/reports/e53d3265-341c-4655-b840-4250d40193f2/d07f467c8b5e9460eb89?experience=power-bi"/>
              </a:rPr>
              <a:t>PRODUCT PERFORMANCE &amp; CATEGORY</a:t>
            </a:r>
          </a:p>
        </p:txBody>
      </p:sp>
      <p:sp>
        <p:nvSpPr>
          <p:cNvPr name="Freeform 28" id="28"/>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1384" y="-4182458"/>
            <a:ext cx="24557438" cy="20951608"/>
          </a:xfrm>
          <a:custGeom>
            <a:avLst/>
            <a:gdLst/>
            <a:ahLst/>
            <a:cxnLst/>
            <a:rect r="r" b="b" t="t" l="l"/>
            <a:pathLst>
              <a:path h="20951608" w="24557438">
                <a:moveTo>
                  <a:pt x="0" y="0"/>
                </a:moveTo>
                <a:lnTo>
                  <a:pt x="24557437" y="0"/>
                </a:lnTo>
                <a:lnTo>
                  <a:pt x="24557437" y="20951608"/>
                </a:lnTo>
                <a:lnTo>
                  <a:pt x="0" y="20951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4117962"/>
            <a:ext cx="8989490" cy="6169038"/>
          </a:xfrm>
          <a:custGeom>
            <a:avLst/>
            <a:gdLst/>
            <a:ahLst/>
            <a:cxnLst/>
            <a:rect r="r" b="b" t="t" l="l"/>
            <a:pathLst>
              <a:path h="6169038" w="8989490">
                <a:moveTo>
                  <a:pt x="0" y="0"/>
                </a:moveTo>
                <a:lnTo>
                  <a:pt x="8989490" y="0"/>
                </a:lnTo>
                <a:lnTo>
                  <a:pt x="8989490" y="6169038"/>
                </a:lnTo>
                <a:lnTo>
                  <a:pt x="0" y="6169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722118" y="3929309"/>
            <a:ext cx="15439429" cy="2175383"/>
          </a:xfrm>
          <a:custGeom>
            <a:avLst/>
            <a:gdLst/>
            <a:ahLst/>
            <a:cxnLst/>
            <a:rect r="r" b="b" t="t" l="l"/>
            <a:pathLst>
              <a:path h="2175383" w="15439429">
                <a:moveTo>
                  <a:pt x="0" y="0"/>
                </a:moveTo>
                <a:lnTo>
                  <a:pt x="15439429" y="0"/>
                </a:lnTo>
                <a:lnTo>
                  <a:pt x="15439429" y="2175383"/>
                </a:lnTo>
                <a:lnTo>
                  <a:pt x="0" y="2175383"/>
                </a:lnTo>
                <a:lnTo>
                  <a:pt x="0" y="0"/>
                </a:lnTo>
                <a:close/>
              </a:path>
            </a:pathLst>
          </a:custGeom>
          <a:blipFill>
            <a:blip r:embed="rId7">
              <a:alphaModFix amt="63000"/>
            </a:blip>
            <a:stretch>
              <a:fillRect l="-6559" t="-71620" r="0" b="-63775"/>
            </a:stretch>
          </a:blipFill>
        </p:spPr>
      </p:sp>
      <p:sp>
        <p:nvSpPr>
          <p:cNvPr name="TextBox 5" id="5"/>
          <p:cNvSpPr txBox="true"/>
          <p:nvPr/>
        </p:nvSpPr>
        <p:spPr>
          <a:xfrm rot="0">
            <a:off x="3339548" y="3969739"/>
            <a:ext cx="11608904" cy="2199299"/>
          </a:xfrm>
          <a:prstGeom prst="rect">
            <a:avLst/>
          </a:prstGeom>
        </p:spPr>
        <p:txBody>
          <a:bodyPr anchor="t" rtlCol="false" tIns="0" lIns="0" bIns="0" rIns="0">
            <a:spAutoFit/>
          </a:bodyPr>
          <a:lstStyle/>
          <a:p>
            <a:pPr algn="l">
              <a:lnSpc>
                <a:spcPts val="15441"/>
              </a:lnSpc>
            </a:pPr>
            <a:r>
              <a:rPr lang="en-US" b="true" sz="15138">
                <a:solidFill>
                  <a:srgbClr val="334157"/>
                </a:solidFill>
                <a:latin typeface="Poppins Bold"/>
                <a:ea typeface="Poppins Bold"/>
                <a:cs typeface="Poppins Bold"/>
                <a:sym typeface="Poppins Bold"/>
              </a:rPr>
              <a:t>THANK YOU</a:t>
            </a:r>
          </a:p>
        </p:txBody>
      </p:sp>
      <p:sp>
        <p:nvSpPr>
          <p:cNvPr name="Freeform 6" id="6"/>
          <p:cNvSpPr/>
          <p:nvPr/>
        </p:nvSpPr>
        <p:spPr>
          <a:xfrm flipH="true" flipV="true" rot="0">
            <a:off x="9298510" y="0"/>
            <a:ext cx="8989490" cy="6169038"/>
          </a:xfrm>
          <a:custGeom>
            <a:avLst/>
            <a:gdLst/>
            <a:ahLst/>
            <a:cxnLst/>
            <a:rect r="r" b="b" t="t" l="l"/>
            <a:pathLst>
              <a:path h="6169038" w="8989490">
                <a:moveTo>
                  <a:pt x="8989490" y="6169038"/>
                </a:moveTo>
                <a:lnTo>
                  <a:pt x="0" y="6169038"/>
                </a:lnTo>
                <a:lnTo>
                  <a:pt x="0" y="0"/>
                </a:lnTo>
                <a:lnTo>
                  <a:pt x="8989490" y="0"/>
                </a:lnTo>
                <a:lnTo>
                  <a:pt x="8989490" y="6169038"/>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26748" y="-5407857"/>
            <a:ext cx="26332677" cy="22486215"/>
          </a:xfrm>
          <a:custGeom>
            <a:avLst/>
            <a:gdLst/>
            <a:ahLst/>
            <a:cxnLst/>
            <a:rect r="r" b="b" t="t" l="l"/>
            <a:pathLst>
              <a:path h="22486215" w="26332677">
                <a:moveTo>
                  <a:pt x="0" y="0"/>
                </a:moveTo>
                <a:lnTo>
                  <a:pt x="26332677" y="0"/>
                </a:lnTo>
                <a:lnTo>
                  <a:pt x="26332677" y="22486215"/>
                </a:lnTo>
                <a:lnTo>
                  <a:pt x="0" y="22486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72334" y="3795249"/>
            <a:ext cx="10378767" cy="2752725"/>
          </a:xfrm>
          <a:prstGeom prst="rect">
            <a:avLst/>
          </a:prstGeom>
        </p:spPr>
        <p:txBody>
          <a:bodyPr anchor="t" rtlCol="false" tIns="0" lIns="0" bIns="0" rIns="0">
            <a:spAutoFit/>
          </a:bodyPr>
          <a:lstStyle/>
          <a:p>
            <a:pPr algn="l">
              <a:lnSpc>
                <a:spcPts val="10560"/>
              </a:lnSpc>
            </a:pPr>
            <a:r>
              <a:rPr lang="en-US" b="true" sz="8800">
                <a:solidFill>
                  <a:srgbClr val="4C69B2"/>
                </a:solidFill>
                <a:latin typeface="Poppins Bold"/>
                <a:ea typeface="Poppins Bold"/>
                <a:cs typeface="Poppins Bold"/>
                <a:sym typeface="Poppins Bold"/>
              </a:rPr>
              <a:t>EX</a:t>
            </a:r>
            <a:r>
              <a:rPr lang="en-US" b="true" sz="8800">
                <a:solidFill>
                  <a:srgbClr val="4C69B2"/>
                </a:solidFill>
                <a:latin typeface="Poppins Bold"/>
                <a:ea typeface="Poppins Bold"/>
                <a:cs typeface="Poppins Bold"/>
                <a:sym typeface="Poppins Bold"/>
              </a:rPr>
              <a:t>PLORATORY DATA ANALYSIS</a:t>
            </a:r>
          </a:p>
        </p:txBody>
      </p:sp>
      <p:sp>
        <p:nvSpPr>
          <p:cNvPr name="Freeform 4" id="4"/>
          <p:cNvSpPr/>
          <p:nvPr/>
        </p:nvSpPr>
        <p:spPr>
          <a:xfrm flipH="false" flipV="false" rot="0">
            <a:off x="3948674" y="2387182"/>
            <a:ext cx="3452160" cy="2230924"/>
          </a:xfrm>
          <a:custGeom>
            <a:avLst/>
            <a:gdLst/>
            <a:ahLst/>
            <a:cxnLst/>
            <a:rect r="r" b="b" t="t" l="l"/>
            <a:pathLst>
              <a:path h="2230924" w="3452160">
                <a:moveTo>
                  <a:pt x="0" y="0"/>
                </a:moveTo>
                <a:lnTo>
                  <a:pt x="3452160" y="0"/>
                </a:lnTo>
                <a:lnTo>
                  <a:pt x="3452160" y="2230924"/>
                </a:lnTo>
                <a:lnTo>
                  <a:pt x="0" y="2230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85892" y="1899354"/>
            <a:ext cx="875984" cy="875984"/>
          </a:xfrm>
          <a:custGeom>
            <a:avLst/>
            <a:gdLst/>
            <a:ahLst/>
            <a:cxnLst/>
            <a:rect r="r" b="b" t="t" l="l"/>
            <a:pathLst>
              <a:path h="875984" w="875984">
                <a:moveTo>
                  <a:pt x="0" y="0"/>
                </a:moveTo>
                <a:lnTo>
                  <a:pt x="875984" y="0"/>
                </a:lnTo>
                <a:lnTo>
                  <a:pt x="875984" y="875984"/>
                </a:lnTo>
                <a:lnTo>
                  <a:pt x="0" y="8759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6104056" y="1004286"/>
            <a:ext cx="1121568" cy="1849976"/>
            <a:chOff x="0" y="0"/>
            <a:chExt cx="1495424" cy="2466635"/>
          </a:xfrm>
        </p:grpSpPr>
        <p:sp>
          <p:nvSpPr>
            <p:cNvPr name="Freeform 7" id="7"/>
            <p:cNvSpPr/>
            <p:nvPr/>
          </p:nvSpPr>
          <p:spPr>
            <a:xfrm flipH="false" flipV="false" rot="0">
              <a:off x="0" y="0"/>
              <a:ext cx="1495425" cy="2466594"/>
            </a:xfrm>
            <a:custGeom>
              <a:avLst/>
              <a:gdLst/>
              <a:ahLst/>
              <a:cxnLst/>
              <a:rect r="r" b="b" t="t" l="l"/>
              <a:pathLst>
                <a:path h="2466594" w="1495425">
                  <a:moveTo>
                    <a:pt x="1495425" y="1291209"/>
                  </a:moveTo>
                  <a:lnTo>
                    <a:pt x="744982" y="0"/>
                  </a:lnTo>
                  <a:lnTo>
                    <a:pt x="0" y="1291209"/>
                  </a:lnTo>
                  <a:lnTo>
                    <a:pt x="380746" y="1291209"/>
                  </a:lnTo>
                  <a:lnTo>
                    <a:pt x="380746" y="2466594"/>
                  </a:lnTo>
                  <a:lnTo>
                    <a:pt x="1109091" y="2466594"/>
                  </a:lnTo>
                  <a:lnTo>
                    <a:pt x="1109091" y="1291209"/>
                  </a:lnTo>
                  <a:lnTo>
                    <a:pt x="1495425" y="1291209"/>
                  </a:lnTo>
                  <a:close/>
                </a:path>
              </a:pathLst>
            </a:custGeom>
            <a:solidFill>
              <a:srgbClr val="FFC53A"/>
            </a:solidFill>
          </p:spPr>
        </p:sp>
      </p:grpSp>
      <p:sp>
        <p:nvSpPr>
          <p:cNvPr name="Freeform 8" id="8"/>
          <p:cNvSpPr/>
          <p:nvPr/>
        </p:nvSpPr>
        <p:spPr>
          <a:xfrm flipH="false" flipV="false" rot="0">
            <a:off x="6007260" y="4659874"/>
            <a:ext cx="539898" cy="532864"/>
          </a:xfrm>
          <a:custGeom>
            <a:avLst/>
            <a:gdLst/>
            <a:ahLst/>
            <a:cxnLst/>
            <a:rect r="r" b="b" t="t" l="l"/>
            <a:pathLst>
              <a:path h="532864" w="539898">
                <a:moveTo>
                  <a:pt x="0" y="0"/>
                </a:moveTo>
                <a:lnTo>
                  <a:pt x="539898" y="0"/>
                </a:lnTo>
                <a:lnTo>
                  <a:pt x="539898" y="532864"/>
                </a:lnTo>
                <a:lnTo>
                  <a:pt x="0" y="5328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6007226" y="5614426"/>
            <a:ext cx="332190" cy="547968"/>
            <a:chOff x="0" y="0"/>
            <a:chExt cx="442920" cy="730624"/>
          </a:xfrm>
        </p:grpSpPr>
        <p:sp>
          <p:nvSpPr>
            <p:cNvPr name="Freeform 10" id="10"/>
            <p:cNvSpPr/>
            <p:nvPr/>
          </p:nvSpPr>
          <p:spPr>
            <a:xfrm flipH="false" flipV="false" rot="0">
              <a:off x="0" y="0"/>
              <a:ext cx="442976" cy="730631"/>
            </a:xfrm>
            <a:custGeom>
              <a:avLst/>
              <a:gdLst/>
              <a:ahLst/>
              <a:cxnLst/>
              <a:rect r="r" b="b" t="t" l="l"/>
              <a:pathLst>
                <a:path h="730631" w="442976">
                  <a:moveTo>
                    <a:pt x="442976" y="382524"/>
                  </a:moveTo>
                  <a:lnTo>
                    <a:pt x="220599" y="0"/>
                  </a:lnTo>
                  <a:lnTo>
                    <a:pt x="0" y="382524"/>
                  </a:lnTo>
                  <a:lnTo>
                    <a:pt x="112776" y="382524"/>
                  </a:lnTo>
                  <a:lnTo>
                    <a:pt x="112776" y="730631"/>
                  </a:lnTo>
                  <a:lnTo>
                    <a:pt x="328549" y="730631"/>
                  </a:lnTo>
                  <a:lnTo>
                    <a:pt x="328549" y="382524"/>
                  </a:lnTo>
                  <a:lnTo>
                    <a:pt x="442976" y="382524"/>
                  </a:lnTo>
                  <a:close/>
                </a:path>
              </a:pathLst>
            </a:custGeom>
            <a:solidFill>
              <a:srgbClr val="FFC53A"/>
            </a:solidFill>
          </p:spPr>
        </p:sp>
      </p:grpSp>
      <p:grpSp>
        <p:nvGrpSpPr>
          <p:cNvPr name="Group 11" id="11"/>
          <p:cNvGrpSpPr/>
          <p:nvPr/>
        </p:nvGrpSpPr>
        <p:grpSpPr>
          <a:xfrm rot="0">
            <a:off x="2420438" y="3235558"/>
            <a:ext cx="902768" cy="595036"/>
            <a:chOff x="0" y="0"/>
            <a:chExt cx="1203691" cy="793381"/>
          </a:xfrm>
        </p:grpSpPr>
        <p:sp>
          <p:nvSpPr>
            <p:cNvPr name="Freeform 12" id="12"/>
            <p:cNvSpPr/>
            <p:nvPr/>
          </p:nvSpPr>
          <p:spPr>
            <a:xfrm flipH="false" flipV="false" rot="0">
              <a:off x="0" y="0"/>
              <a:ext cx="1203706" cy="793369"/>
            </a:xfrm>
            <a:custGeom>
              <a:avLst/>
              <a:gdLst/>
              <a:ahLst/>
              <a:cxnLst/>
              <a:rect r="r" b="b" t="t" l="l"/>
              <a:pathLst>
                <a:path h="793369" w="1203706">
                  <a:moveTo>
                    <a:pt x="589915" y="0"/>
                  </a:moveTo>
                  <a:cubicBezTo>
                    <a:pt x="309245" y="35687"/>
                    <a:pt x="309245" y="35687"/>
                    <a:pt x="309245" y="35687"/>
                  </a:cubicBezTo>
                  <a:cubicBezTo>
                    <a:pt x="309245" y="35687"/>
                    <a:pt x="0" y="555879"/>
                    <a:pt x="461518" y="743458"/>
                  </a:cubicBezTo>
                  <a:cubicBezTo>
                    <a:pt x="471043" y="762508"/>
                    <a:pt x="611378" y="793369"/>
                    <a:pt x="689864" y="781431"/>
                  </a:cubicBezTo>
                  <a:cubicBezTo>
                    <a:pt x="1203706" y="734060"/>
                    <a:pt x="1049020" y="254127"/>
                    <a:pt x="984885" y="40386"/>
                  </a:cubicBezTo>
                  <a:cubicBezTo>
                    <a:pt x="589915" y="0"/>
                    <a:pt x="589915" y="0"/>
                    <a:pt x="589915" y="0"/>
                  </a:cubicBezTo>
                </a:path>
              </a:pathLst>
            </a:custGeom>
            <a:solidFill>
              <a:srgbClr val="334157"/>
            </a:solidFill>
          </p:spPr>
        </p:sp>
      </p:grpSp>
      <p:sp>
        <p:nvSpPr>
          <p:cNvPr name="Freeform 13" id="13"/>
          <p:cNvSpPr/>
          <p:nvPr/>
        </p:nvSpPr>
        <p:spPr>
          <a:xfrm flipH="false" flipV="false" rot="0">
            <a:off x="1784554" y="4887226"/>
            <a:ext cx="1631244" cy="2568050"/>
          </a:xfrm>
          <a:custGeom>
            <a:avLst/>
            <a:gdLst/>
            <a:ahLst/>
            <a:cxnLst/>
            <a:rect r="r" b="b" t="t" l="l"/>
            <a:pathLst>
              <a:path h="2568050" w="1631244">
                <a:moveTo>
                  <a:pt x="0" y="0"/>
                </a:moveTo>
                <a:lnTo>
                  <a:pt x="1631244" y="0"/>
                </a:lnTo>
                <a:lnTo>
                  <a:pt x="1631244" y="2568050"/>
                </a:lnTo>
                <a:lnTo>
                  <a:pt x="0" y="25680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2457204" y="3826510"/>
            <a:ext cx="851024" cy="1142414"/>
          </a:xfrm>
          <a:custGeom>
            <a:avLst/>
            <a:gdLst/>
            <a:ahLst/>
            <a:cxnLst/>
            <a:rect r="r" b="b" t="t" l="l"/>
            <a:pathLst>
              <a:path h="1142414" w="851024">
                <a:moveTo>
                  <a:pt x="0" y="0"/>
                </a:moveTo>
                <a:lnTo>
                  <a:pt x="851024" y="0"/>
                </a:lnTo>
                <a:lnTo>
                  <a:pt x="851024" y="1142414"/>
                </a:lnTo>
                <a:lnTo>
                  <a:pt x="0" y="11424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5" id="15"/>
          <p:cNvGrpSpPr/>
          <p:nvPr/>
        </p:nvGrpSpPr>
        <p:grpSpPr>
          <a:xfrm rot="0">
            <a:off x="1476824" y="7279624"/>
            <a:ext cx="618184" cy="544656"/>
            <a:chOff x="0" y="0"/>
            <a:chExt cx="824245" cy="726208"/>
          </a:xfrm>
        </p:grpSpPr>
        <p:sp>
          <p:nvSpPr>
            <p:cNvPr name="Freeform 16" id="16"/>
            <p:cNvSpPr/>
            <p:nvPr/>
          </p:nvSpPr>
          <p:spPr>
            <a:xfrm flipH="false" flipV="false" rot="0">
              <a:off x="0" y="0"/>
              <a:ext cx="824230" cy="726186"/>
            </a:xfrm>
            <a:custGeom>
              <a:avLst/>
              <a:gdLst/>
              <a:ahLst/>
              <a:cxnLst/>
              <a:rect r="r" b="b" t="t" l="l"/>
              <a:pathLst>
                <a:path h="726186" w="824230">
                  <a:moveTo>
                    <a:pt x="453644" y="73787"/>
                  </a:moveTo>
                  <a:cubicBezTo>
                    <a:pt x="410845" y="233299"/>
                    <a:pt x="410845" y="233299"/>
                    <a:pt x="410845" y="233299"/>
                  </a:cubicBezTo>
                  <a:cubicBezTo>
                    <a:pt x="410845" y="233299"/>
                    <a:pt x="204343" y="471424"/>
                    <a:pt x="78359" y="547624"/>
                  </a:cubicBezTo>
                  <a:cubicBezTo>
                    <a:pt x="0" y="614299"/>
                    <a:pt x="28448" y="669036"/>
                    <a:pt x="45085" y="697611"/>
                  </a:cubicBezTo>
                  <a:cubicBezTo>
                    <a:pt x="64135" y="723773"/>
                    <a:pt x="320675" y="726186"/>
                    <a:pt x="384810" y="716661"/>
                  </a:cubicBezTo>
                  <a:cubicBezTo>
                    <a:pt x="525018" y="697611"/>
                    <a:pt x="603377" y="519049"/>
                    <a:pt x="688848" y="502412"/>
                  </a:cubicBezTo>
                  <a:cubicBezTo>
                    <a:pt x="774319" y="483362"/>
                    <a:pt x="824230" y="438150"/>
                    <a:pt x="788670" y="192913"/>
                  </a:cubicBezTo>
                  <a:cubicBezTo>
                    <a:pt x="760095" y="0"/>
                    <a:pt x="453644" y="73787"/>
                    <a:pt x="453644" y="73787"/>
                  </a:cubicBezTo>
                  <a:close/>
                </a:path>
              </a:pathLst>
            </a:custGeom>
            <a:solidFill>
              <a:srgbClr val="FFA47D"/>
            </a:solidFill>
          </p:spPr>
        </p:sp>
      </p:grpSp>
      <p:grpSp>
        <p:nvGrpSpPr>
          <p:cNvPr name="Group 17" id="17"/>
          <p:cNvGrpSpPr/>
          <p:nvPr/>
        </p:nvGrpSpPr>
        <p:grpSpPr>
          <a:xfrm rot="0">
            <a:off x="1426442" y="7456638"/>
            <a:ext cx="665842" cy="460234"/>
            <a:chOff x="0" y="0"/>
            <a:chExt cx="887789" cy="613645"/>
          </a:xfrm>
        </p:grpSpPr>
        <p:sp>
          <p:nvSpPr>
            <p:cNvPr name="Freeform 18" id="18"/>
            <p:cNvSpPr/>
            <p:nvPr/>
          </p:nvSpPr>
          <p:spPr>
            <a:xfrm flipH="false" flipV="false" rot="0">
              <a:off x="0" y="0"/>
              <a:ext cx="887730" cy="613537"/>
            </a:xfrm>
            <a:custGeom>
              <a:avLst/>
              <a:gdLst/>
              <a:ahLst/>
              <a:cxnLst/>
              <a:rect r="r" b="b" t="t" l="l"/>
              <a:pathLst>
                <a:path h="613537" w="887730">
                  <a:moveTo>
                    <a:pt x="266573" y="195072"/>
                  </a:moveTo>
                  <a:cubicBezTo>
                    <a:pt x="266573" y="195072"/>
                    <a:pt x="183261" y="254508"/>
                    <a:pt x="111887" y="325882"/>
                  </a:cubicBezTo>
                  <a:cubicBezTo>
                    <a:pt x="42799" y="399542"/>
                    <a:pt x="0" y="461391"/>
                    <a:pt x="7112" y="494665"/>
                  </a:cubicBezTo>
                  <a:cubicBezTo>
                    <a:pt x="16637" y="525526"/>
                    <a:pt x="185674" y="613537"/>
                    <a:pt x="459359" y="506603"/>
                  </a:cubicBezTo>
                  <a:cubicBezTo>
                    <a:pt x="597408" y="435229"/>
                    <a:pt x="873506" y="213995"/>
                    <a:pt x="880618" y="204597"/>
                  </a:cubicBezTo>
                  <a:cubicBezTo>
                    <a:pt x="887730" y="192659"/>
                    <a:pt x="885317" y="30988"/>
                    <a:pt x="861568" y="0"/>
                  </a:cubicBezTo>
                  <a:cubicBezTo>
                    <a:pt x="861568" y="0"/>
                    <a:pt x="849630" y="73787"/>
                    <a:pt x="799719" y="104648"/>
                  </a:cubicBezTo>
                  <a:cubicBezTo>
                    <a:pt x="747395" y="135509"/>
                    <a:pt x="533146" y="278257"/>
                    <a:pt x="533146" y="278257"/>
                  </a:cubicBezTo>
                  <a:cubicBezTo>
                    <a:pt x="533146" y="278257"/>
                    <a:pt x="416560" y="166497"/>
                    <a:pt x="266573" y="195072"/>
                  </a:cubicBezTo>
                  <a:close/>
                </a:path>
              </a:pathLst>
            </a:custGeom>
            <a:solidFill>
              <a:srgbClr val="334157"/>
            </a:solidFill>
          </p:spPr>
        </p:sp>
      </p:grpSp>
      <p:grpSp>
        <p:nvGrpSpPr>
          <p:cNvPr name="Group 19" id="19"/>
          <p:cNvGrpSpPr/>
          <p:nvPr/>
        </p:nvGrpSpPr>
        <p:grpSpPr>
          <a:xfrm rot="0">
            <a:off x="2749956" y="7279624"/>
            <a:ext cx="624992" cy="544656"/>
            <a:chOff x="0" y="0"/>
            <a:chExt cx="833323" cy="726208"/>
          </a:xfrm>
        </p:grpSpPr>
        <p:sp>
          <p:nvSpPr>
            <p:cNvPr name="Freeform 20" id="20"/>
            <p:cNvSpPr/>
            <p:nvPr/>
          </p:nvSpPr>
          <p:spPr>
            <a:xfrm flipH="false" flipV="false" rot="0">
              <a:off x="0" y="0"/>
              <a:ext cx="833374" cy="726186"/>
            </a:xfrm>
            <a:custGeom>
              <a:avLst/>
              <a:gdLst/>
              <a:ahLst/>
              <a:cxnLst/>
              <a:rect r="r" b="b" t="t" l="l"/>
              <a:pathLst>
                <a:path h="726186" w="833374">
                  <a:moveTo>
                    <a:pt x="373761" y="73787"/>
                  </a:moveTo>
                  <a:cubicBezTo>
                    <a:pt x="414274" y="233299"/>
                    <a:pt x="414274" y="233299"/>
                    <a:pt x="414274" y="233299"/>
                  </a:cubicBezTo>
                  <a:cubicBezTo>
                    <a:pt x="414274" y="233299"/>
                    <a:pt x="652399" y="488061"/>
                    <a:pt x="764286" y="554736"/>
                  </a:cubicBezTo>
                  <a:cubicBezTo>
                    <a:pt x="833374" y="654685"/>
                    <a:pt x="783336" y="652399"/>
                    <a:pt x="766699" y="680974"/>
                  </a:cubicBezTo>
                  <a:cubicBezTo>
                    <a:pt x="747649" y="707136"/>
                    <a:pt x="528574" y="726186"/>
                    <a:pt x="464312" y="716661"/>
                  </a:cubicBezTo>
                  <a:cubicBezTo>
                    <a:pt x="323850" y="695198"/>
                    <a:pt x="221488" y="519049"/>
                    <a:pt x="135763" y="502412"/>
                  </a:cubicBezTo>
                  <a:cubicBezTo>
                    <a:pt x="50038" y="483362"/>
                    <a:pt x="0" y="438150"/>
                    <a:pt x="35687" y="192913"/>
                  </a:cubicBezTo>
                  <a:cubicBezTo>
                    <a:pt x="64262" y="0"/>
                    <a:pt x="373761" y="73787"/>
                    <a:pt x="373761" y="73787"/>
                  </a:cubicBezTo>
                  <a:close/>
                </a:path>
              </a:pathLst>
            </a:custGeom>
            <a:solidFill>
              <a:srgbClr val="FFA47D"/>
            </a:solidFill>
          </p:spPr>
        </p:sp>
      </p:grpSp>
      <p:grpSp>
        <p:nvGrpSpPr>
          <p:cNvPr name="Group 21" id="21"/>
          <p:cNvGrpSpPr/>
          <p:nvPr/>
        </p:nvGrpSpPr>
        <p:grpSpPr>
          <a:xfrm rot="0">
            <a:off x="2754040" y="7456638"/>
            <a:ext cx="664480" cy="460234"/>
            <a:chOff x="0" y="0"/>
            <a:chExt cx="885973" cy="613645"/>
          </a:xfrm>
        </p:grpSpPr>
        <p:sp>
          <p:nvSpPr>
            <p:cNvPr name="Freeform 22" id="22"/>
            <p:cNvSpPr/>
            <p:nvPr/>
          </p:nvSpPr>
          <p:spPr>
            <a:xfrm flipH="false" flipV="false" rot="0">
              <a:off x="0" y="0"/>
              <a:ext cx="885952" cy="613664"/>
            </a:xfrm>
            <a:custGeom>
              <a:avLst/>
              <a:gdLst/>
              <a:ahLst/>
              <a:cxnLst/>
              <a:rect r="r" b="b" t="t" l="l"/>
              <a:pathLst>
                <a:path h="613664" w="885952">
                  <a:moveTo>
                    <a:pt x="619887" y="195072"/>
                  </a:moveTo>
                  <a:cubicBezTo>
                    <a:pt x="619887" y="195072"/>
                    <a:pt x="703072" y="254508"/>
                    <a:pt x="774319" y="325882"/>
                  </a:cubicBezTo>
                  <a:cubicBezTo>
                    <a:pt x="843153" y="399669"/>
                    <a:pt x="885952" y="461518"/>
                    <a:pt x="878840" y="494792"/>
                  </a:cubicBezTo>
                  <a:cubicBezTo>
                    <a:pt x="871728" y="525653"/>
                    <a:pt x="700659" y="613664"/>
                    <a:pt x="427482" y="506730"/>
                  </a:cubicBezTo>
                  <a:cubicBezTo>
                    <a:pt x="292100" y="435229"/>
                    <a:pt x="14224" y="214122"/>
                    <a:pt x="7112" y="204597"/>
                  </a:cubicBezTo>
                  <a:cubicBezTo>
                    <a:pt x="0" y="192659"/>
                    <a:pt x="2413" y="30861"/>
                    <a:pt x="26162" y="0"/>
                  </a:cubicBezTo>
                  <a:cubicBezTo>
                    <a:pt x="26162" y="0"/>
                    <a:pt x="38100" y="73787"/>
                    <a:pt x="90297" y="104648"/>
                  </a:cubicBezTo>
                  <a:cubicBezTo>
                    <a:pt x="140208" y="135509"/>
                    <a:pt x="353949" y="278257"/>
                    <a:pt x="353949" y="278257"/>
                  </a:cubicBezTo>
                  <a:cubicBezTo>
                    <a:pt x="353949" y="278257"/>
                    <a:pt x="470281" y="166497"/>
                    <a:pt x="620014" y="195072"/>
                  </a:cubicBezTo>
                  <a:close/>
                </a:path>
              </a:pathLst>
            </a:custGeom>
            <a:solidFill>
              <a:srgbClr val="334157"/>
            </a:solidFill>
          </p:spPr>
        </p:sp>
      </p:grpSp>
      <p:grpSp>
        <p:nvGrpSpPr>
          <p:cNvPr name="Group 23" id="23"/>
          <p:cNvGrpSpPr/>
          <p:nvPr/>
        </p:nvGrpSpPr>
        <p:grpSpPr>
          <a:xfrm rot="0">
            <a:off x="1671538" y="3983098"/>
            <a:ext cx="1096120" cy="1037568"/>
            <a:chOff x="0" y="0"/>
            <a:chExt cx="1461493" cy="1383424"/>
          </a:xfrm>
        </p:grpSpPr>
        <p:sp>
          <p:nvSpPr>
            <p:cNvPr name="Freeform 24" id="24"/>
            <p:cNvSpPr/>
            <p:nvPr/>
          </p:nvSpPr>
          <p:spPr>
            <a:xfrm flipH="false" flipV="false" rot="0">
              <a:off x="0" y="0"/>
              <a:ext cx="1461516" cy="1383411"/>
            </a:xfrm>
            <a:custGeom>
              <a:avLst/>
              <a:gdLst/>
              <a:ahLst/>
              <a:cxnLst/>
              <a:rect r="r" b="b" t="t" l="l"/>
              <a:pathLst>
                <a:path h="1383411" w="1461516">
                  <a:moveTo>
                    <a:pt x="1461516" y="209169"/>
                  </a:moveTo>
                  <a:cubicBezTo>
                    <a:pt x="1048004" y="0"/>
                    <a:pt x="1048004" y="0"/>
                    <a:pt x="1048004" y="0"/>
                  </a:cubicBezTo>
                  <a:cubicBezTo>
                    <a:pt x="1048004" y="0"/>
                    <a:pt x="273304" y="736854"/>
                    <a:pt x="166370" y="836676"/>
                  </a:cubicBezTo>
                  <a:cubicBezTo>
                    <a:pt x="28575" y="960374"/>
                    <a:pt x="0" y="1278890"/>
                    <a:pt x="249555" y="1309751"/>
                  </a:cubicBezTo>
                  <a:cubicBezTo>
                    <a:pt x="936371" y="1383411"/>
                    <a:pt x="936371" y="1383411"/>
                    <a:pt x="936371" y="1383411"/>
                  </a:cubicBezTo>
                  <a:cubicBezTo>
                    <a:pt x="898398" y="948436"/>
                    <a:pt x="898398" y="948436"/>
                    <a:pt x="898398" y="948436"/>
                  </a:cubicBezTo>
                  <a:cubicBezTo>
                    <a:pt x="1347470" y="606171"/>
                    <a:pt x="1347470" y="606171"/>
                    <a:pt x="1347470" y="606171"/>
                  </a:cubicBezTo>
                  <a:cubicBezTo>
                    <a:pt x="1461516" y="209169"/>
                    <a:pt x="1461516" y="209169"/>
                    <a:pt x="1461516" y="209169"/>
                  </a:cubicBezTo>
                </a:path>
              </a:pathLst>
            </a:custGeom>
            <a:solidFill>
              <a:srgbClr val="FF4949"/>
            </a:solidFill>
          </p:spPr>
        </p:sp>
      </p:grpSp>
      <p:grpSp>
        <p:nvGrpSpPr>
          <p:cNvPr name="Group 25" id="25"/>
          <p:cNvGrpSpPr/>
          <p:nvPr/>
        </p:nvGrpSpPr>
        <p:grpSpPr>
          <a:xfrm rot="0">
            <a:off x="2082752" y="4501882"/>
            <a:ext cx="369004" cy="108932"/>
            <a:chOff x="0" y="0"/>
            <a:chExt cx="492005" cy="145243"/>
          </a:xfrm>
        </p:grpSpPr>
        <p:sp>
          <p:nvSpPr>
            <p:cNvPr name="Freeform 26" id="26"/>
            <p:cNvSpPr/>
            <p:nvPr/>
          </p:nvSpPr>
          <p:spPr>
            <a:xfrm flipH="false" flipV="false" rot="0">
              <a:off x="0" y="0"/>
              <a:ext cx="491998" cy="145288"/>
            </a:xfrm>
            <a:custGeom>
              <a:avLst/>
              <a:gdLst/>
              <a:ahLst/>
              <a:cxnLst/>
              <a:rect r="r" b="b" t="t" l="l"/>
              <a:pathLst>
                <a:path h="145288" w="491998">
                  <a:moveTo>
                    <a:pt x="491998" y="0"/>
                  </a:moveTo>
                  <a:lnTo>
                    <a:pt x="482981" y="123444"/>
                  </a:lnTo>
                  <a:lnTo>
                    <a:pt x="0" y="145288"/>
                  </a:lnTo>
                  <a:lnTo>
                    <a:pt x="491998" y="0"/>
                  </a:lnTo>
                  <a:close/>
                </a:path>
              </a:pathLst>
            </a:custGeom>
            <a:solidFill>
              <a:srgbClr val="334157">
                <a:alpha val="8235"/>
              </a:srgbClr>
            </a:solidFill>
          </p:spPr>
        </p:sp>
      </p:grpSp>
      <p:grpSp>
        <p:nvGrpSpPr>
          <p:cNvPr name="Group 27" id="27"/>
          <p:cNvGrpSpPr/>
          <p:nvPr/>
        </p:nvGrpSpPr>
        <p:grpSpPr>
          <a:xfrm rot="0">
            <a:off x="3170702" y="3938164"/>
            <a:ext cx="791112" cy="889148"/>
            <a:chOff x="0" y="0"/>
            <a:chExt cx="1054816" cy="1185531"/>
          </a:xfrm>
        </p:grpSpPr>
        <p:sp>
          <p:nvSpPr>
            <p:cNvPr name="Freeform 28" id="28"/>
            <p:cNvSpPr/>
            <p:nvPr/>
          </p:nvSpPr>
          <p:spPr>
            <a:xfrm flipH="false" flipV="false" rot="0">
              <a:off x="0" y="0"/>
              <a:ext cx="1054862" cy="1185545"/>
            </a:xfrm>
            <a:custGeom>
              <a:avLst/>
              <a:gdLst/>
              <a:ahLst/>
              <a:cxnLst/>
              <a:rect r="r" b="b" t="t" l="l"/>
              <a:pathLst>
                <a:path h="1185545" w="1054862">
                  <a:moveTo>
                    <a:pt x="1054862" y="252349"/>
                  </a:moveTo>
                  <a:cubicBezTo>
                    <a:pt x="1054862" y="252349"/>
                    <a:pt x="559562" y="1180719"/>
                    <a:pt x="371475" y="1183132"/>
                  </a:cubicBezTo>
                  <a:cubicBezTo>
                    <a:pt x="185674" y="1185545"/>
                    <a:pt x="0" y="628523"/>
                    <a:pt x="0" y="628523"/>
                  </a:cubicBezTo>
                  <a:cubicBezTo>
                    <a:pt x="183388" y="0"/>
                    <a:pt x="183388" y="0"/>
                    <a:pt x="183388" y="0"/>
                  </a:cubicBezTo>
                  <a:cubicBezTo>
                    <a:pt x="183388" y="0"/>
                    <a:pt x="383413" y="683260"/>
                    <a:pt x="404749" y="692785"/>
                  </a:cubicBezTo>
                  <a:cubicBezTo>
                    <a:pt x="942848" y="38100"/>
                    <a:pt x="942848" y="38100"/>
                    <a:pt x="942848" y="38100"/>
                  </a:cubicBezTo>
                  <a:cubicBezTo>
                    <a:pt x="1054735" y="252349"/>
                    <a:pt x="1054735" y="252349"/>
                    <a:pt x="1054735" y="252349"/>
                  </a:cubicBezTo>
                </a:path>
              </a:pathLst>
            </a:custGeom>
            <a:solidFill>
              <a:srgbClr val="FFA47D"/>
            </a:solidFill>
          </p:spPr>
        </p:sp>
      </p:grpSp>
      <p:grpSp>
        <p:nvGrpSpPr>
          <p:cNvPr name="Group 29" id="29"/>
          <p:cNvGrpSpPr/>
          <p:nvPr/>
        </p:nvGrpSpPr>
        <p:grpSpPr>
          <a:xfrm rot="0">
            <a:off x="3900540" y="3880974"/>
            <a:ext cx="223308" cy="283220"/>
            <a:chOff x="0" y="0"/>
            <a:chExt cx="297744" cy="377627"/>
          </a:xfrm>
        </p:grpSpPr>
        <p:sp>
          <p:nvSpPr>
            <p:cNvPr name="Freeform 30" id="30"/>
            <p:cNvSpPr/>
            <p:nvPr/>
          </p:nvSpPr>
          <p:spPr>
            <a:xfrm flipH="false" flipV="false" rot="0">
              <a:off x="0" y="0"/>
              <a:ext cx="297688" cy="377698"/>
            </a:xfrm>
            <a:custGeom>
              <a:avLst/>
              <a:gdLst/>
              <a:ahLst/>
              <a:cxnLst/>
              <a:rect r="r" b="b" t="t" l="l"/>
              <a:pathLst>
                <a:path h="377698" w="297688">
                  <a:moveTo>
                    <a:pt x="35687" y="334899"/>
                  </a:moveTo>
                  <a:cubicBezTo>
                    <a:pt x="35687" y="334899"/>
                    <a:pt x="159512" y="377698"/>
                    <a:pt x="214376" y="361061"/>
                  </a:cubicBezTo>
                  <a:cubicBezTo>
                    <a:pt x="266827" y="342011"/>
                    <a:pt x="297688" y="301625"/>
                    <a:pt x="297688" y="301625"/>
                  </a:cubicBezTo>
                  <a:cubicBezTo>
                    <a:pt x="190500" y="21336"/>
                    <a:pt x="190500" y="21336"/>
                    <a:pt x="190500" y="21336"/>
                  </a:cubicBezTo>
                  <a:cubicBezTo>
                    <a:pt x="190500" y="21336"/>
                    <a:pt x="116713" y="0"/>
                    <a:pt x="112014" y="4699"/>
                  </a:cubicBezTo>
                  <a:cubicBezTo>
                    <a:pt x="109601" y="9525"/>
                    <a:pt x="0" y="199517"/>
                    <a:pt x="0" y="199517"/>
                  </a:cubicBezTo>
                  <a:cubicBezTo>
                    <a:pt x="35687" y="334899"/>
                    <a:pt x="35687" y="334899"/>
                    <a:pt x="35687" y="334899"/>
                  </a:cubicBezTo>
                </a:path>
              </a:pathLst>
            </a:custGeom>
            <a:solidFill>
              <a:srgbClr val="FFA47D"/>
            </a:solidFill>
          </p:spPr>
        </p:sp>
      </p:grpSp>
      <p:grpSp>
        <p:nvGrpSpPr>
          <p:cNvPr name="Group 31" id="31"/>
          <p:cNvGrpSpPr/>
          <p:nvPr/>
        </p:nvGrpSpPr>
        <p:grpSpPr>
          <a:xfrm rot="0">
            <a:off x="3994492" y="4150580"/>
            <a:ext cx="66720" cy="5446"/>
            <a:chOff x="0" y="0"/>
            <a:chExt cx="88960" cy="7261"/>
          </a:xfrm>
        </p:grpSpPr>
        <p:sp>
          <p:nvSpPr>
            <p:cNvPr name="Freeform 32" id="32"/>
            <p:cNvSpPr/>
            <p:nvPr/>
          </p:nvSpPr>
          <p:spPr>
            <a:xfrm flipH="false" flipV="false" rot="0">
              <a:off x="0" y="0"/>
              <a:ext cx="88900" cy="7239"/>
            </a:xfrm>
            <a:custGeom>
              <a:avLst/>
              <a:gdLst/>
              <a:ahLst/>
              <a:cxnLst/>
              <a:rect r="r" b="b" t="t" l="l"/>
              <a:pathLst>
                <a:path h="7239" w="88900">
                  <a:moveTo>
                    <a:pt x="0" y="0"/>
                  </a:moveTo>
                  <a:cubicBezTo>
                    <a:pt x="19177" y="4826"/>
                    <a:pt x="38481" y="7239"/>
                    <a:pt x="57658" y="7239"/>
                  </a:cubicBezTo>
                  <a:cubicBezTo>
                    <a:pt x="69723" y="7239"/>
                    <a:pt x="79375" y="4826"/>
                    <a:pt x="88900" y="2413"/>
                  </a:cubicBezTo>
                  <a:cubicBezTo>
                    <a:pt x="79375" y="4826"/>
                    <a:pt x="69723" y="7239"/>
                    <a:pt x="57658" y="7239"/>
                  </a:cubicBezTo>
                  <a:cubicBezTo>
                    <a:pt x="38481" y="7239"/>
                    <a:pt x="19177" y="4826"/>
                    <a:pt x="0" y="0"/>
                  </a:cubicBezTo>
                </a:path>
              </a:pathLst>
            </a:custGeom>
            <a:solidFill>
              <a:srgbClr val="FFD1BE"/>
            </a:solidFill>
          </p:spPr>
        </p:sp>
      </p:grpSp>
      <p:sp>
        <p:nvSpPr>
          <p:cNvPr name="Freeform 33" id="33"/>
          <p:cNvSpPr/>
          <p:nvPr/>
        </p:nvSpPr>
        <p:spPr>
          <a:xfrm flipH="false" flipV="false" rot="0">
            <a:off x="3915518" y="4011692"/>
            <a:ext cx="198800" cy="144334"/>
          </a:xfrm>
          <a:custGeom>
            <a:avLst/>
            <a:gdLst/>
            <a:ahLst/>
            <a:cxnLst/>
            <a:rect r="r" b="b" t="t" l="l"/>
            <a:pathLst>
              <a:path h="144334" w="198800">
                <a:moveTo>
                  <a:pt x="0" y="0"/>
                </a:moveTo>
                <a:lnTo>
                  <a:pt x="198800" y="0"/>
                </a:lnTo>
                <a:lnTo>
                  <a:pt x="198800" y="144334"/>
                </a:lnTo>
                <a:lnTo>
                  <a:pt x="0" y="1443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34" id="34"/>
          <p:cNvGrpSpPr/>
          <p:nvPr/>
        </p:nvGrpSpPr>
        <p:grpSpPr>
          <a:xfrm rot="0">
            <a:off x="4009472" y="3743450"/>
            <a:ext cx="10894" cy="98038"/>
            <a:chOff x="0" y="0"/>
            <a:chExt cx="14525" cy="130717"/>
          </a:xfrm>
        </p:grpSpPr>
        <p:sp>
          <p:nvSpPr>
            <p:cNvPr name="Freeform 35" id="35"/>
            <p:cNvSpPr/>
            <p:nvPr/>
          </p:nvSpPr>
          <p:spPr>
            <a:xfrm flipH="false" flipV="false" rot="0">
              <a:off x="0" y="0"/>
              <a:ext cx="14478" cy="130683"/>
            </a:xfrm>
            <a:custGeom>
              <a:avLst/>
              <a:gdLst/>
              <a:ahLst/>
              <a:cxnLst/>
              <a:rect r="r" b="b" t="t" l="l"/>
              <a:pathLst>
                <a:path h="130683" w="14478">
                  <a:moveTo>
                    <a:pt x="0" y="0"/>
                  </a:moveTo>
                  <a:lnTo>
                    <a:pt x="14478" y="130683"/>
                  </a:lnTo>
                  <a:lnTo>
                    <a:pt x="0" y="0"/>
                  </a:lnTo>
                  <a:close/>
                </a:path>
              </a:pathLst>
            </a:custGeom>
            <a:solidFill>
              <a:srgbClr val="FFFFFF"/>
            </a:solidFill>
          </p:spPr>
        </p:sp>
      </p:grpSp>
      <p:sp>
        <p:nvSpPr>
          <p:cNvPr name="AutoShape 36" id="36"/>
          <p:cNvSpPr/>
          <p:nvPr/>
        </p:nvSpPr>
        <p:spPr>
          <a:xfrm rot="5017760">
            <a:off x="3965709" y="3792371"/>
            <a:ext cx="98450" cy="0"/>
          </a:xfrm>
          <a:prstGeom prst="line">
            <a:avLst/>
          </a:prstGeom>
          <a:ln cap="rnd" w="9525">
            <a:solidFill>
              <a:srgbClr val="000000"/>
            </a:solidFill>
            <a:prstDash val="solid"/>
            <a:headEnd type="none" len="sm" w="sm"/>
            <a:tailEnd type="none" len="sm" w="sm"/>
          </a:ln>
        </p:spPr>
      </p:sp>
      <p:grpSp>
        <p:nvGrpSpPr>
          <p:cNvPr name="Group 37" id="37"/>
          <p:cNvGrpSpPr/>
          <p:nvPr/>
        </p:nvGrpSpPr>
        <p:grpSpPr>
          <a:xfrm rot="0">
            <a:off x="3990408" y="3742088"/>
            <a:ext cx="49018" cy="103484"/>
            <a:chOff x="0" y="0"/>
            <a:chExt cx="65357" cy="137979"/>
          </a:xfrm>
        </p:grpSpPr>
        <p:sp>
          <p:nvSpPr>
            <p:cNvPr name="Freeform 38" id="38"/>
            <p:cNvSpPr/>
            <p:nvPr/>
          </p:nvSpPr>
          <p:spPr>
            <a:xfrm flipH="false" flipV="false" rot="0">
              <a:off x="0" y="0"/>
              <a:ext cx="65405" cy="137922"/>
            </a:xfrm>
            <a:custGeom>
              <a:avLst/>
              <a:gdLst/>
              <a:ahLst/>
              <a:cxnLst/>
              <a:rect r="r" b="b" t="t" l="l"/>
              <a:pathLst>
                <a:path h="137922" w="65405">
                  <a:moveTo>
                    <a:pt x="16383" y="137922"/>
                  </a:moveTo>
                  <a:lnTo>
                    <a:pt x="65405" y="130683"/>
                  </a:lnTo>
                  <a:lnTo>
                    <a:pt x="49022" y="0"/>
                  </a:lnTo>
                  <a:lnTo>
                    <a:pt x="0" y="5461"/>
                  </a:lnTo>
                  <a:lnTo>
                    <a:pt x="16383" y="137922"/>
                  </a:lnTo>
                  <a:close/>
                </a:path>
              </a:pathLst>
            </a:custGeom>
            <a:solidFill>
              <a:srgbClr val="4C69B2"/>
            </a:solidFill>
          </p:spPr>
        </p:sp>
      </p:grpSp>
      <p:sp>
        <p:nvSpPr>
          <p:cNvPr name="Freeform 39" id="39"/>
          <p:cNvSpPr/>
          <p:nvPr/>
        </p:nvSpPr>
        <p:spPr>
          <a:xfrm flipH="false" flipV="false" rot="0">
            <a:off x="3974068" y="3810170"/>
            <a:ext cx="122548" cy="321346"/>
          </a:xfrm>
          <a:custGeom>
            <a:avLst/>
            <a:gdLst/>
            <a:ahLst/>
            <a:cxnLst/>
            <a:rect r="r" b="b" t="t" l="l"/>
            <a:pathLst>
              <a:path h="321346" w="122548">
                <a:moveTo>
                  <a:pt x="0" y="0"/>
                </a:moveTo>
                <a:lnTo>
                  <a:pt x="122548" y="0"/>
                </a:lnTo>
                <a:lnTo>
                  <a:pt x="122548" y="321346"/>
                </a:lnTo>
                <a:lnTo>
                  <a:pt x="0" y="32134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40" id="40"/>
          <p:cNvGrpSpPr/>
          <p:nvPr/>
        </p:nvGrpSpPr>
        <p:grpSpPr>
          <a:xfrm rot="0">
            <a:off x="3827012" y="3328150"/>
            <a:ext cx="322708" cy="404406"/>
            <a:chOff x="0" y="0"/>
            <a:chExt cx="430277" cy="539208"/>
          </a:xfrm>
        </p:grpSpPr>
        <p:sp>
          <p:nvSpPr>
            <p:cNvPr name="Freeform 41" id="41"/>
            <p:cNvSpPr/>
            <p:nvPr/>
          </p:nvSpPr>
          <p:spPr>
            <a:xfrm flipH="false" flipV="false" rot="0">
              <a:off x="0" y="0"/>
              <a:ext cx="430149" cy="539242"/>
            </a:xfrm>
            <a:custGeom>
              <a:avLst/>
              <a:gdLst/>
              <a:ahLst/>
              <a:cxnLst/>
              <a:rect r="r" b="b" t="t" l="l"/>
              <a:pathLst>
                <a:path h="539242" w="430149">
                  <a:moveTo>
                    <a:pt x="14224" y="289814"/>
                  </a:moveTo>
                  <a:cubicBezTo>
                    <a:pt x="26162" y="432308"/>
                    <a:pt x="128270" y="539242"/>
                    <a:pt x="240030" y="527304"/>
                  </a:cubicBezTo>
                  <a:cubicBezTo>
                    <a:pt x="351790" y="517779"/>
                    <a:pt x="430149" y="394335"/>
                    <a:pt x="415925" y="251714"/>
                  </a:cubicBezTo>
                  <a:cubicBezTo>
                    <a:pt x="404114" y="109220"/>
                    <a:pt x="301879" y="0"/>
                    <a:pt x="190119" y="11938"/>
                  </a:cubicBezTo>
                  <a:cubicBezTo>
                    <a:pt x="78486" y="21336"/>
                    <a:pt x="0" y="147320"/>
                    <a:pt x="14224" y="289814"/>
                  </a:cubicBezTo>
                  <a:close/>
                </a:path>
              </a:pathLst>
            </a:custGeom>
            <a:solidFill>
              <a:srgbClr val="FDFDFD"/>
            </a:solidFill>
          </p:spPr>
        </p:sp>
      </p:grpSp>
      <p:grpSp>
        <p:nvGrpSpPr>
          <p:cNvPr name="Group 42" id="42"/>
          <p:cNvGrpSpPr/>
          <p:nvPr/>
        </p:nvGrpSpPr>
        <p:grpSpPr>
          <a:xfrm rot="0">
            <a:off x="3792972" y="3280492"/>
            <a:ext cx="394876" cy="511974"/>
            <a:chOff x="0" y="0"/>
            <a:chExt cx="526501" cy="682632"/>
          </a:xfrm>
        </p:grpSpPr>
        <p:sp>
          <p:nvSpPr>
            <p:cNvPr name="Freeform 43" id="43"/>
            <p:cNvSpPr/>
            <p:nvPr/>
          </p:nvSpPr>
          <p:spPr>
            <a:xfrm flipH="false" flipV="false" rot="0">
              <a:off x="0" y="0"/>
              <a:ext cx="526542" cy="682625"/>
            </a:xfrm>
            <a:custGeom>
              <a:avLst/>
              <a:gdLst/>
              <a:ahLst/>
              <a:cxnLst/>
              <a:rect r="r" b="b" t="t" l="l"/>
              <a:pathLst>
                <a:path h="682625" w="526542">
                  <a:moveTo>
                    <a:pt x="69088" y="164084"/>
                  </a:moveTo>
                  <a:cubicBezTo>
                    <a:pt x="138176" y="30861"/>
                    <a:pt x="278765" y="0"/>
                    <a:pt x="388366" y="97536"/>
                  </a:cubicBezTo>
                  <a:cubicBezTo>
                    <a:pt x="495554" y="195072"/>
                    <a:pt x="526542" y="382905"/>
                    <a:pt x="457454" y="518541"/>
                  </a:cubicBezTo>
                  <a:cubicBezTo>
                    <a:pt x="388366" y="651764"/>
                    <a:pt x="245364" y="682625"/>
                    <a:pt x="138176" y="585089"/>
                  </a:cubicBezTo>
                  <a:cubicBezTo>
                    <a:pt x="30988" y="487553"/>
                    <a:pt x="0" y="299720"/>
                    <a:pt x="69088" y="164084"/>
                  </a:cubicBezTo>
                  <a:close/>
                  <a:moveTo>
                    <a:pt x="162052" y="539877"/>
                  </a:moveTo>
                  <a:cubicBezTo>
                    <a:pt x="250190" y="618363"/>
                    <a:pt x="364490" y="594614"/>
                    <a:pt x="421767" y="485140"/>
                  </a:cubicBezTo>
                  <a:cubicBezTo>
                    <a:pt x="476504" y="375666"/>
                    <a:pt x="452755" y="221107"/>
                    <a:pt x="364617" y="142621"/>
                  </a:cubicBezTo>
                  <a:cubicBezTo>
                    <a:pt x="276479" y="64135"/>
                    <a:pt x="159639" y="88011"/>
                    <a:pt x="104775" y="197358"/>
                  </a:cubicBezTo>
                  <a:cubicBezTo>
                    <a:pt x="47625" y="306832"/>
                    <a:pt x="73787" y="461391"/>
                    <a:pt x="161925" y="539877"/>
                  </a:cubicBezTo>
                  <a:close/>
                </a:path>
              </a:pathLst>
            </a:custGeom>
            <a:solidFill>
              <a:srgbClr val="334157"/>
            </a:solidFill>
          </p:spPr>
        </p:sp>
      </p:grpSp>
      <p:sp>
        <p:nvSpPr>
          <p:cNvPr name="Freeform 44" id="44"/>
          <p:cNvSpPr/>
          <p:nvPr/>
        </p:nvSpPr>
        <p:spPr>
          <a:xfrm flipH="false" flipV="false" rot="0">
            <a:off x="3979516" y="3874166"/>
            <a:ext cx="202884" cy="246456"/>
          </a:xfrm>
          <a:custGeom>
            <a:avLst/>
            <a:gdLst/>
            <a:ahLst/>
            <a:cxnLst/>
            <a:rect r="r" b="b" t="t" l="l"/>
            <a:pathLst>
              <a:path h="246456" w="202884">
                <a:moveTo>
                  <a:pt x="0" y="0"/>
                </a:moveTo>
                <a:lnTo>
                  <a:pt x="202884" y="0"/>
                </a:lnTo>
                <a:lnTo>
                  <a:pt x="202884" y="246456"/>
                </a:lnTo>
                <a:lnTo>
                  <a:pt x="0" y="2464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45" id="45"/>
          <p:cNvGrpSpPr/>
          <p:nvPr/>
        </p:nvGrpSpPr>
        <p:grpSpPr>
          <a:xfrm rot="0">
            <a:off x="3876030" y="3816978"/>
            <a:ext cx="236924" cy="234202"/>
            <a:chOff x="0" y="0"/>
            <a:chExt cx="315899" cy="312269"/>
          </a:xfrm>
        </p:grpSpPr>
        <p:sp>
          <p:nvSpPr>
            <p:cNvPr name="Freeform 46" id="46"/>
            <p:cNvSpPr/>
            <p:nvPr/>
          </p:nvSpPr>
          <p:spPr>
            <a:xfrm flipH="false" flipV="false" rot="0">
              <a:off x="0" y="0"/>
              <a:ext cx="315849" cy="312293"/>
            </a:xfrm>
            <a:custGeom>
              <a:avLst/>
              <a:gdLst/>
              <a:ahLst/>
              <a:cxnLst/>
              <a:rect r="r" b="b" t="t" l="l"/>
              <a:pathLst>
                <a:path h="312293" w="315849">
                  <a:moveTo>
                    <a:pt x="0" y="204978"/>
                  </a:moveTo>
                  <a:cubicBezTo>
                    <a:pt x="0" y="204978"/>
                    <a:pt x="40386" y="81026"/>
                    <a:pt x="121158" y="16637"/>
                  </a:cubicBezTo>
                  <a:cubicBezTo>
                    <a:pt x="161544" y="0"/>
                    <a:pt x="315849" y="123952"/>
                    <a:pt x="315849" y="123952"/>
                  </a:cubicBezTo>
                  <a:cubicBezTo>
                    <a:pt x="303911" y="183515"/>
                    <a:pt x="225552" y="190754"/>
                    <a:pt x="170942" y="145415"/>
                  </a:cubicBezTo>
                  <a:cubicBezTo>
                    <a:pt x="170942" y="145415"/>
                    <a:pt x="211328" y="276479"/>
                    <a:pt x="59309" y="312293"/>
                  </a:cubicBezTo>
                  <a:cubicBezTo>
                    <a:pt x="0" y="204978"/>
                    <a:pt x="0" y="204978"/>
                    <a:pt x="0" y="204978"/>
                  </a:cubicBezTo>
                </a:path>
              </a:pathLst>
            </a:custGeom>
            <a:solidFill>
              <a:srgbClr val="FFA47D"/>
            </a:solidFill>
          </p:spPr>
        </p:sp>
      </p:grpSp>
      <p:grpSp>
        <p:nvGrpSpPr>
          <p:cNvPr name="Group 47" id="47"/>
          <p:cNvGrpSpPr/>
          <p:nvPr/>
        </p:nvGrpSpPr>
        <p:grpSpPr>
          <a:xfrm rot="0">
            <a:off x="3961814" y="4007608"/>
            <a:ext cx="31318" cy="27232"/>
            <a:chOff x="0" y="0"/>
            <a:chExt cx="41757" cy="36309"/>
          </a:xfrm>
        </p:grpSpPr>
        <p:sp>
          <p:nvSpPr>
            <p:cNvPr name="Freeform 48" id="48"/>
            <p:cNvSpPr/>
            <p:nvPr/>
          </p:nvSpPr>
          <p:spPr>
            <a:xfrm flipH="false" flipV="false" rot="0">
              <a:off x="0" y="0"/>
              <a:ext cx="41783" cy="36322"/>
            </a:xfrm>
            <a:custGeom>
              <a:avLst/>
              <a:gdLst/>
              <a:ahLst/>
              <a:cxnLst/>
              <a:rect r="r" b="b" t="t" l="l"/>
              <a:pathLst>
                <a:path h="36322" w="41783">
                  <a:moveTo>
                    <a:pt x="39497" y="0"/>
                  </a:moveTo>
                  <a:cubicBezTo>
                    <a:pt x="39497" y="2413"/>
                    <a:pt x="39497" y="4826"/>
                    <a:pt x="41783" y="4826"/>
                  </a:cubicBezTo>
                  <a:cubicBezTo>
                    <a:pt x="39497" y="7239"/>
                    <a:pt x="37084" y="9652"/>
                    <a:pt x="34798" y="14478"/>
                  </a:cubicBezTo>
                  <a:cubicBezTo>
                    <a:pt x="25527" y="24257"/>
                    <a:pt x="13970" y="31496"/>
                    <a:pt x="0" y="36322"/>
                  </a:cubicBezTo>
                  <a:cubicBezTo>
                    <a:pt x="9271" y="31496"/>
                    <a:pt x="13970" y="26670"/>
                    <a:pt x="20828" y="21844"/>
                  </a:cubicBezTo>
                  <a:cubicBezTo>
                    <a:pt x="25527" y="19431"/>
                    <a:pt x="27813" y="14605"/>
                    <a:pt x="32385" y="9779"/>
                  </a:cubicBezTo>
                  <a:cubicBezTo>
                    <a:pt x="32385" y="9779"/>
                    <a:pt x="32385" y="9779"/>
                    <a:pt x="34671" y="7366"/>
                  </a:cubicBezTo>
                  <a:cubicBezTo>
                    <a:pt x="34671" y="4953"/>
                    <a:pt x="36957" y="2540"/>
                    <a:pt x="39370" y="127"/>
                  </a:cubicBezTo>
                </a:path>
              </a:pathLst>
            </a:custGeom>
            <a:solidFill>
              <a:srgbClr val="FF643C"/>
            </a:solidFill>
          </p:spPr>
        </p:sp>
      </p:grpSp>
      <p:sp>
        <p:nvSpPr>
          <p:cNvPr name="Freeform 49" id="49"/>
          <p:cNvSpPr/>
          <p:nvPr/>
        </p:nvSpPr>
        <p:spPr>
          <a:xfrm flipH="false" flipV="false" rot="0">
            <a:off x="3991770" y="3909570"/>
            <a:ext cx="121186" cy="102122"/>
          </a:xfrm>
          <a:custGeom>
            <a:avLst/>
            <a:gdLst/>
            <a:ahLst/>
            <a:cxnLst/>
            <a:rect r="r" b="b" t="t" l="l"/>
            <a:pathLst>
              <a:path h="102122" w="121186">
                <a:moveTo>
                  <a:pt x="0" y="0"/>
                </a:moveTo>
                <a:lnTo>
                  <a:pt x="121186" y="0"/>
                </a:lnTo>
                <a:lnTo>
                  <a:pt x="121186" y="102122"/>
                </a:lnTo>
                <a:lnTo>
                  <a:pt x="0" y="10212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50" id="50"/>
          <p:cNvSpPr/>
          <p:nvPr/>
        </p:nvSpPr>
        <p:spPr>
          <a:xfrm flipH="false" flipV="false" rot="0">
            <a:off x="3961814" y="3909570"/>
            <a:ext cx="151142" cy="125270"/>
          </a:xfrm>
          <a:custGeom>
            <a:avLst/>
            <a:gdLst/>
            <a:ahLst/>
            <a:cxnLst/>
            <a:rect r="r" b="b" t="t" l="l"/>
            <a:pathLst>
              <a:path h="125270" w="151142">
                <a:moveTo>
                  <a:pt x="0" y="0"/>
                </a:moveTo>
                <a:lnTo>
                  <a:pt x="151142" y="0"/>
                </a:lnTo>
                <a:lnTo>
                  <a:pt x="151142" y="125270"/>
                </a:lnTo>
                <a:lnTo>
                  <a:pt x="0" y="12527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nvGrpSpPr>
          <p:cNvPr name="Group 51" id="51"/>
          <p:cNvGrpSpPr/>
          <p:nvPr/>
        </p:nvGrpSpPr>
        <p:grpSpPr>
          <a:xfrm rot="0">
            <a:off x="4017640" y="4059350"/>
            <a:ext cx="107570" cy="21786"/>
            <a:chOff x="0" y="0"/>
            <a:chExt cx="143427" cy="29048"/>
          </a:xfrm>
        </p:grpSpPr>
        <p:sp>
          <p:nvSpPr>
            <p:cNvPr name="Freeform 52" id="52"/>
            <p:cNvSpPr/>
            <p:nvPr/>
          </p:nvSpPr>
          <p:spPr>
            <a:xfrm flipH="false" flipV="false" rot="0">
              <a:off x="0" y="0"/>
              <a:ext cx="143383" cy="29083"/>
            </a:xfrm>
            <a:custGeom>
              <a:avLst/>
              <a:gdLst/>
              <a:ahLst/>
              <a:cxnLst/>
              <a:rect r="r" b="b" t="t" l="l"/>
              <a:pathLst>
                <a:path h="29083" w="143383">
                  <a:moveTo>
                    <a:pt x="143383" y="0"/>
                  </a:moveTo>
                  <a:cubicBezTo>
                    <a:pt x="0" y="29083"/>
                    <a:pt x="0" y="29083"/>
                    <a:pt x="0" y="29083"/>
                  </a:cubicBezTo>
                  <a:cubicBezTo>
                    <a:pt x="7112" y="21844"/>
                    <a:pt x="16764" y="17018"/>
                    <a:pt x="16764" y="17018"/>
                  </a:cubicBezTo>
                  <a:cubicBezTo>
                    <a:pt x="143383" y="0"/>
                    <a:pt x="143383" y="0"/>
                    <a:pt x="143383" y="0"/>
                  </a:cubicBezTo>
                </a:path>
              </a:pathLst>
            </a:custGeom>
            <a:solidFill>
              <a:srgbClr val="FF7B50"/>
            </a:solidFill>
          </p:spPr>
        </p:sp>
      </p:grpSp>
      <p:grpSp>
        <p:nvGrpSpPr>
          <p:cNvPr name="Group 53" id="53"/>
          <p:cNvGrpSpPr/>
          <p:nvPr/>
        </p:nvGrpSpPr>
        <p:grpSpPr>
          <a:xfrm rot="0">
            <a:off x="3997216" y="4000798"/>
            <a:ext cx="126632" cy="21786"/>
            <a:chOff x="0" y="0"/>
            <a:chExt cx="168843" cy="29048"/>
          </a:xfrm>
        </p:grpSpPr>
        <p:sp>
          <p:nvSpPr>
            <p:cNvPr name="Freeform 54" id="54"/>
            <p:cNvSpPr/>
            <p:nvPr/>
          </p:nvSpPr>
          <p:spPr>
            <a:xfrm flipH="false" flipV="false" rot="0">
              <a:off x="0" y="0"/>
              <a:ext cx="168783" cy="29083"/>
            </a:xfrm>
            <a:custGeom>
              <a:avLst/>
              <a:gdLst/>
              <a:ahLst/>
              <a:cxnLst/>
              <a:rect r="r" b="b" t="t" l="l"/>
              <a:pathLst>
                <a:path h="29083" w="168783">
                  <a:moveTo>
                    <a:pt x="168783" y="0"/>
                  </a:moveTo>
                  <a:cubicBezTo>
                    <a:pt x="21463" y="29083"/>
                    <a:pt x="21463" y="29083"/>
                    <a:pt x="21463" y="29083"/>
                  </a:cubicBezTo>
                  <a:cubicBezTo>
                    <a:pt x="21463" y="29083"/>
                    <a:pt x="9525" y="26670"/>
                    <a:pt x="0" y="19304"/>
                  </a:cubicBezTo>
                  <a:cubicBezTo>
                    <a:pt x="168783" y="0"/>
                    <a:pt x="168783" y="0"/>
                    <a:pt x="168783" y="0"/>
                  </a:cubicBezTo>
                </a:path>
              </a:pathLst>
            </a:custGeom>
            <a:solidFill>
              <a:srgbClr val="FF7B50"/>
            </a:solidFill>
          </p:spPr>
        </p:sp>
      </p:grpSp>
      <p:grpSp>
        <p:nvGrpSpPr>
          <p:cNvPr name="Group 55" id="55"/>
          <p:cNvGrpSpPr/>
          <p:nvPr/>
        </p:nvGrpSpPr>
        <p:grpSpPr>
          <a:xfrm rot="0">
            <a:off x="4009472" y="3949056"/>
            <a:ext cx="103484" cy="28594"/>
            <a:chOff x="0" y="0"/>
            <a:chExt cx="137979" cy="38125"/>
          </a:xfrm>
        </p:grpSpPr>
        <p:sp>
          <p:nvSpPr>
            <p:cNvPr name="Freeform 56" id="56"/>
            <p:cNvSpPr/>
            <p:nvPr/>
          </p:nvSpPr>
          <p:spPr>
            <a:xfrm flipH="false" flipV="false" rot="0">
              <a:off x="0" y="0"/>
              <a:ext cx="137922" cy="38100"/>
            </a:xfrm>
            <a:custGeom>
              <a:avLst/>
              <a:gdLst/>
              <a:ahLst/>
              <a:cxnLst/>
              <a:rect r="r" b="b" t="t" l="l"/>
              <a:pathLst>
                <a:path h="38100" w="137922">
                  <a:moveTo>
                    <a:pt x="137922" y="0"/>
                  </a:moveTo>
                  <a:cubicBezTo>
                    <a:pt x="0" y="38100"/>
                    <a:pt x="0" y="38100"/>
                    <a:pt x="0" y="38100"/>
                  </a:cubicBezTo>
                  <a:cubicBezTo>
                    <a:pt x="0" y="35687"/>
                    <a:pt x="2413" y="26162"/>
                    <a:pt x="2413" y="23749"/>
                  </a:cubicBezTo>
                  <a:cubicBezTo>
                    <a:pt x="137922" y="0"/>
                    <a:pt x="137922" y="0"/>
                    <a:pt x="137922" y="0"/>
                  </a:cubicBezTo>
                </a:path>
              </a:pathLst>
            </a:custGeom>
            <a:solidFill>
              <a:srgbClr val="FF7B50"/>
            </a:solidFill>
          </p:spPr>
        </p:sp>
      </p:grpSp>
      <p:grpSp>
        <p:nvGrpSpPr>
          <p:cNvPr name="Group 57" id="57"/>
          <p:cNvGrpSpPr/>
          <p:nvPr/>
        </p:nvGrpSpPr>
        <p:grpSpPr>
          <a:xfrm rot="0">
            <a:off x="4009472" y="3966758"/>
            <a:ext cx="1362" cy="10894"/>
            <a:chOff x="0" y="0"/>
            <a:chExt cx="1816" cy="14525"/>
          </a:xfrm>
        </p:grpSpPr>
        <p:sp>
          <p:nvSpPr>
            <p:cNvPr name="Freeform 58" id="58"/>
            <p:cNvSpPr/>
            <p:nvPr/>
          </p:nvSpPr>
          <p:spPr>
            <a:xfrm flipH="false" flipV="false" rot="0">
              <a:off x="0" y="0"/>
              <a:ext cx="0" cy="0"/>
            </a:xfrm>
            <a:custGeom>
              <a:avLst/>
              <a:gdLst/>
              <a:ahLst/>
              <a:cxnLst/>
              <a:rect r="r" b="b" t="t" l="l"/>
              <a:pathLst>
                <a:path h="0" w="0"/>
              </a:pathLst>
            </a:custGeom>
            <a:solidFill>
              <a:srgbClr val="FF5C33"/>
            </a:solidFill>
          </p:spPr>
        </p:sp>
      </p:grpSp>
      <p:sp>
        <p:nvSpPr>
          <p:cNvPr name="Freeform 59" id="59"/>
          <p:cNvSpPr/>
          <p:nvPr/>
        </p:nvSpPr>
        <p:spPr>
          <a:xfrm flipH="false" flipV="false" rot="0">
            <a:off x="3167980" y="3919100"/>
            <a:ext cx="822428" cy="1021228"/>
          </a:xfrm>
          <a:custGeom>
            <a:avLst/>
            <a:gdLst/>
            <a:ahLst/>
            <a:cxnLst/>
            <a:rect r="r" b="b" t="t" l="l"/>
            <a:pathLst>
              <a:path h="1021228" w="822428">
                <a:moveTo>
                  <a:pt x="0" y="0"/>
                </a:moveTo>
                <a:lnTo>
                  <a:pt x="822428" y="0"/>
                </a:lnTo>
                <a:lnTo>
                  <a:pt x="822428" y="1021228"/>
                </a:lnTo>
                <a:lnTo>
                  <a:pt x="0" y="1021228"/>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nvGrpSpPr>
          <p:cNvPr name="Group 60" id="60"/>
          <p:cNvGrpSpPr/>
          <p:nvPr/>
        </p:nvGrpSpPr>
        <p:grpSpPr>
          <a:xfrm rot="0">
            <a:off x="3251038" y="4266318"/>
            <a:ext cx="132080" cy="580058"/>
            <a:chOff x="0" y="0"/>
            <a:chExt cx="176107" cy="773411"/>
          </a:xfrm>
        </p:grpSpPr>
        <p:sp>
          <p:nvSpPr>
            <p:cNvPr name="Freeform 61" id="61"/>
            <p:cNvSpPr/>
            <p:nvPr/>
          </p:nvSpPr>
          <p:spPr>
            <a:xfrm flipH="false" flipV="false" rot="0">
              <a:off x="0" y="0"/>
              <a:ext cx="176149" cy="773430"/>
            </a:xfrm>
            <a:custGeom>
              <a:avLst/>
              <a:gdLst/>
              <a:ahLst/>
              <a:cxnLst/>
              <a:rect r="r" b="b" t="t" l="l"/>
              <a:pathLst>
                <a:path h="773430" w="176149">
                  <a:moveTo>
                    <a:pt x="76200" y="0"/>
                  </a:moveTo>
                  <a:cubicBezTo>
                    <a:pt x="76200" y="0"/>
                    <a:pt x="176149" y="157099"/>
                    <a:pt x="159512" y="211836"/>
                  </a:cubicBezTo>
                  <a:cubicBezTo>
                    <a:pt x="142748" y="264160"/>
                    <a:pt x="76200" y="356997"/>
                    <a:pt x="76200" y="356997"/>
                  </a:cubicBezTo>
                  <a:cubicBezTo>
                    <a:pt x="76200" y="773430"/>
                    <a:pt x="76200" y="773430"/>
                    <a:pt x="76200" y="773430"/>
                  </a:cubicBezTo>
                  <a:cubicBezTo>
                    <a:pt x="50038" y="732917"/>
                    <a:pt x="26162" y="687705"/>
                    <a:pt x="4699" y="640207"/>
                  </a:cubicBezTo>
                  <a:cubicBezTo>
                    <a:pt x="0" y="378333"/>
                    <a:pt x="0" y="378333"/>
                    <a:pt x="0" y="378333"/>
                  </a:cubicBezTo>
                  <a:cubicBezTo>
                    <a:pt x="2413" y="347345"/>
                    <a:pt x="97536" y="266446"/>
                    <a:pt x="114173" y="192659"/>
                  </a:cubicBezTo>
                  <a:cubicBezTo>
                    <a:pt x="121412" y="157099"/>
                    <a:pt x="99949" y="73787"/>
                    <a:pt x="76200" y="0"/>
                  </a:cubicBezTo>
                </a:path>
              </a:pathLst>
            </a:custGeom>
            <a:solidFill>
              <a:srgbClr val="334157">
                <a:alpha val="8235"/>
              </a:srgbClr>
            </a:solidFill>
          </p:spPr>
        </p:sp>
      </p:grpSp>
      <p:sp>
        <p:nvSpPr>
          <p:cNvPr name="Freeform 62" id="62"/>
          <p:cNvSpPr/>
          <p:nvPr/>
        </p:nvSpPr>
        <p:spPr>
          <a:xfrm flipH="false" flipV="false" rot="0">
            <a:off x="2457202" y="3826510"/>
            <a:ext cx="885066" cy="1180540"/>
          </a:xfrm>
          <a:custGeom>
            <a:avLst/>
            <a:gdLst/>
            <a:ahLst/>
            <a:cxnLst/>
            <a:rect r="r" b="b" t="t" l="l"/>
            <a:pathLst>
              <a:path h="1180540" w="885066">
                <a:moveTo>
                  <a:pt x="0" y="0"/>
                </a:moveTo>
                <a:lnTo>
                  <a:pt x="885066" y="0"/>
                </a:lnTo>
                <a:lnTo>
                  <a:pt x="885066" y="1180540"/>
                </a:lnTo>
                <a:lnTo>
                  <a:pt x="0" y="118054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63" id="63"/>
          <p:cNvSpPr/>
          <p:nvPr/>
        </p:nvSpPr>
        <p:spPr>
          <a:xfrm flipH="false" flipV="false" rot="0">
            <a:off x="1770940" y="4887226"/>
            <a:ext cx="1644858" cy="2461842"/>
          </a:xfrm>
          <a:custGeom>
            <a:avLst/>
            <a:gdLst/>
            <a:ahLst/>
            <a:cxnLst/>
            <a:rect r="r" b="b" t="t" l="l"/>
            <a:pathLst>
              <a:path h="2461842" w="1644858">
                <a:moveTo>
                  <a:pt x="0" y="0"/>
                </a:moveTo>
                <a:lnTo>
                  <a:pt x="1644858" y="0"/>
                </a:lnTo>
                <a:lnTo>
                  <a:pt x="1644858" y="2461842"/>
                </a:lnTo>
                <a:lnTo>
                  <a:pt x="0" y="246184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grpSp>
        <p:nvGrpSpPr>
          <p:cNvPr name="Group 64" id="64"/>
          <p:cNvGrpSpPr/>
          <p:nvPr/>
        </p:nvGrpSpPr>
        <p:grpSpPr>
          <a:xfrm rot="0">
            <a:off x="2785360" y="3620902"/>
            <a:ext cx="250542" cy="479296"/>
            <a:chOff x="0" y="0"/>
            <a:chExt cx="334056" cy="639061"/>
          </a:xfrm>
        </p:grpSpPr>
        <p:sp>
          <p:nvSpPr>
            <p:cNvPr name="Freeform 65" id="65"/>
            <p:cNvSpPr/>
            <p:nvPr/>
          </p:nvSpPr>
          <p:spPr>
            <a:xfrm flipH="false" flipV="false" rot="0">
              <a:off x="0" y="0"/>
              <a:ext cx="334010" cy="639064"/>
            </a:xfrm>
            <a:custGeom>
              <a:avLst/>
              <a:gdLst/>
              <a:ahLst/>
              <a:cxnLst/>
              <a:rect r="r" b="b" t="t" l="l"/>
              <a:pathLst>
                <a:path h="639064" w="334010">
                  <a:moveTo>
                    <a:pt x="334010" y="337312"/>
                  </a:moveTo>
                  <a:cubicBezTo>
                    <a:pt x="334010" y="377698"/>
                    <a:pt x="334010" y="553466"/>
                    <a:pt x="245745" y="639064"/>
                  </a:cubicBezTo>
                  <a:cubicBezTo>
                    <a:pt x="71628" y="560705"/>
                    <a:pt x="2413" y="292227"/>
                    <a:pt x="2413" y="292227"/>
                  </a:cubicBezTo>
                  <a:cubicBezTo>
                    <a:pt x="2413" y="280289"/>
                    <a:pt x="2413" y="280289"/>
                    <a:pt x="2413" y="280289"/>
                  </a:cubicBezTo>
                  <a:cubicBezTo>
                    <a:pt x="0" y="68834"/>
                    <a:pt x="0" y="68834"/>
                    <a:pt x="0" y="68834"/>
                  </a:cubicBezTo>
                  <a:cubicBezTo>
                    <a:pt x="2413" y="26162"/>
                    <a:pt x="298323" y="0"/>
                    <a:pt x="298323" y="0"/>
                  </a:cubicBezTo>
                  <a:cubicBezTo>
                    <a:pt x="334010" y="337312"/>
                    <a:pt x="334010" y="337312"/>
                    <a:pt x="334010" y="337312"/>
                  </a:cubicBezTo>
                </a:path>
              </a:pathLst>
            </a:custGeom>
            <a:solidFill>
              <a:srgbClr val="FFA47D"/>
            </a:solidFill>
          </p:spPr>
        </p:sp>
      </p:grpSp>
      <p:grpSp>
        <p:nvGrpSpPr>
          <p:cNvPr name="Group 66" id="66"/>
          <p:cNvGrpSpPr/>
          <p:nvPr/>
        </p:nvGrpSpPr>
        <p:grpSpPr>
          <a:xfrm rot="0">
            <a:off x="2785358" y="3679452"/>
            <a:ext cx="234202" cy="122548"/>
            <a:chOff x="0" y="0"/>
            <a:chExt cx="312269" cy="163397"/>
          </a:xfrm>
        </p:grpSpPr>
        <p:sp>
          <p:nvSpPr>
            <p:cNvPr name="Freeform 67" id="67"/>
            <p:cNvSpPr/>
            <p:nvPr/>
          </p:nvSpPr>
          <p:spPr>
            <a:xfrm flipH="false" flipV="false" rot="0">
              <a:off x="0" y="0"/>
              <a:ext cx="312293" cy="163322"/>
            </a:xfrm>
            <a:custGeom>
              <a:avLst/>
              <a:gdLst/>
              <a:ahLst/>
              <a:cxnLst/>
              <a:rect r="r" b="b" t="t" l="l"/>
              <a:pathLst>
                <a:path h="163322" w="312293">
                  <a:moveTo>
                    <a:pt x="0" y="0"/>
                  </a:moveTo>
                  <a:cubicBezTo>
                    <a:pt x="73914" y="70993"/>
                    <a:pt x="190754" y="151511"/>
                    <a:pt x="286004" y="151511"/>
                  </a:cubicBezTo>
                  <a:cubicBezTo>
                    <a:pt x="295529" y="151511"/>
                    <a:pt x="302641" y="149098"/>
                    <a:pt x="309880" y="149098"/>
                  </a:cubicBezTo>
                  <a:cubicBezTo>
                    <a:pt x="312293" y="151511"/>
                    <a:pt x="312293" y="151511"/>
                    <a:pt x="312293" y="151511"/>
                  </a:cubicBezTo>
                  <a:cubicBezTo>
                    <a:pt x="312293" y="151511"/>
                    <a:pt x="278892" y="163322"/>
                    <a:pt x="228854" y="163322"/>
                  </a:cubicBezTo>
                  <a:cubicBezTo>
                    <a:pt x="166878" y="163322"/>
                    <a:pt x="78740" y="144399"/>
                    <a:pt x="0" y="59182"/>
                  </a:cubicBezTo>
                  <a:cubicBezTo>
                    <a:pt x="0" y="0"/>
                    <a:pt x="0" y="0"/>
                    <a:pt x="0" y="0"/>
                  </a:cubicBezTo>
                </a:path>
              </a:pathLst>
            </a:custGeom>
            <a:solidFill>
              <a:srgbClr val="FF865D"/>
            </a:solidFill>
          </p:spPr>
        </p:sp>
      </p:grpSp>
      <p:sp>
        <p:nvSpPr>
          <p:cNvPr name="Freeform 68" id="68"/>
          <p:cNvSpPr/>
          <p:nvPr/>
        </p:nvSpPr>
        <p:spPr>
          <a:xfrm flipH="false" flipV="false" rot="0">
            <a:off x="2702298" y="3220580"/>
            <a:ext cx="480658" cy="589590"/>
          </a:xfrm>
          <a:custGeom>
            <a:avLst/>
            <a:gdLst/>
            <a:ahLst/>
            <a:cxnLst/>
            <a:rect r="r" b="b" t="t" l="l"/>
            <a:pathLst>
              <a:path h="589590" w="480658">
                <a:moveTo>
                  <a:pt x="0" y="0"/>
                </a:moveTo>
                <a:lnTo>
                  <a:pt x="480658" y="0"/>
                </a:lnTo>
                <a:lnTo>
                  <a:pt x="480658" y="589590"/>
                </a:lnTo>
                <a:lnTo>
                  <a:pt x="0" y="58959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grpSp>
        <p:nvGrpSpPr>
          <p:cNvPr name="Group 69" id="69"/>
          <p:cNvGrpSpPr/>
          <p:nvPr/>
        </p:nvGrpSpPr>
        <p:grpSpPr>
          <a:xfrm rot="0">
            <a:off x="2813952" y="3554182"/>
            <a:ext cx="87144" cy="43572"/>
            <a:chOff x="0" y="0"/>
            <a:chExt cx="116192" cy="58096"/>
          </a:xfrm>
        </p:grpSpPr>
        <p:sp>
          <p:nvSpPr>
            <p:cNvPr name="Freeform 70" id="70"/>
            <p:cNvSpPr/>
            <p:nvPr/>
          </p:nvSpPr>
          <p:spPr>
            <a:xfrm flipH="false" flipV="false" rot="0">
              <a:off x="0" y="0"/>
              <a:ext cx="116205" cy="58039"/>
            </a:xfrm>
            <a:custGeom>
              <a:avLst/>
              <a:gdLst/>
              <a:ahLst/>
              <a:cxnLst/>
              <a:rect r="r" b="b" t="t" l="l"/>
              <a:pathLst>
                <a:path h="58039" w="116205">
                  <a:moveTo>
                    <a:pt x="54483" y="0"/>
                  </a:moveTo>
                  <a:cubicBezTo>
                    <a:pt x="56896" y="0"/>
                    <a:pt x="59182" y="0"/>
                    <a:pt x="61595" y="0"/>
                  </a:cubicBezTo>
                  <a:cubicBezTo>
                    <a:pt x="92456" y="2413"/>
                    <a:pt x="116205" y="33909"/>
                    <a:pt x="116205" y="33909"/>
                  </a:cubicBezTo>
                  <a:cubicBezTo>
                    <a:pt x="116205" y="33909"/>
                    <a:pt x="90170" y="58039"/>
                    <a:pt x="61595" y="58039"/>
                  </a:cubicBezTo>
                  <a:cubicBezTo>
                    <a:pt x="59182" y="58039"/>
                    <a:pt x="56896" y="58039"/>
                    <a:pt x="56896" y="58039"/>
                  </a:cubicBezTo>
                  <a:cubicBezTo>
                    <a:pt x="23749" y="53213"/>
                    <a:pt x="0" y="24257"/>
                    <a:pt x="0" y="24257"/>
                  </a:cubicBezTo>
                  <a:cubicBezTo>
                    <a:pt x="0" y="24257"/>
                    <a:pt x="26035" y="0"/>
                    <a:pt x="54483" y="0"/>
                  </a:cubicBezTo>
                </a:path>
              </a:pathLst>
            </a:custGeom>
            <a:solidFill>
              <a:srgbClr val="FF7B50"/>
            </a:solidFill>
          </p:spPr>
        </p:sp>
      </p:grpSp>
      <p:grpSp>
        <p:nvGrpSpPr>
          <p:cNvPr name="Group 71" id="71"/>
          <p:cNvGrpSpPr/>
          <p:nvPr/>
        </p:nvGrpSpPr>
        <p:grpSpPr>
          <a:xfrm rot="0">
            <a:off x="3151640" y="3520140"/>
            <a:ext cx="31318" cy="34040"/>
            <a:chOff x="0" y="0"/>
            <a:chExt cx="41757" cy="45387"/>
          </a:xfrm>
        </p:grpSpPr>
        <p:sp>
          <p:nvSpPr>
            <p:cNvPr name="Freeform 72" id="72"/>
            <p:cNvSpPr/>
            <p:nvPr/>
          </p:nvSpPr>
          <p:spPr>
            <a:xfrm flipH="false" flipV="false" rot="0">
              <a:off x="0" y="0"/>
              <a:ext cx="41783" cy="45339"/>
            </a:xfrm>
            <a:custGeom>
              <a:avLst/>
              <a:gdLst/>
              <a:ahLst/>
              <a:cxnLst/>
              <a:rect r="r" b="b" t="t" l="l"/>
              <a:pathLst>
                <a:path h="45339" w="41783">
                  <a:moveTo>
                    <a:pt x="37084" y="0"/>
                  </a:moveTo>
                  <a:cubicBezTo>
                    <a:pt x="39370" y="16764"/>
                    <a:pt x="39370" y="31115"/>
                    <a:pt x="41783" y="45339"/>
                  </a:cubicBezTo>
                  <a:cubicBezTo>
                    <a:pt x="39497" y="45339"/>
                    <a:pt x="37084" y="45339"/>
                    <a:pt x="34798" y="45339"/>
                  </a:cubicBezTo>
                  <a:cubicBezTo>
                    <a:pt x="16256" y="45339"/>
                    <a:pt x="0" y="35814"/>
                    <a:pt x="0" y="35814"/>
                  </a:cubicBezTo>
                  <a:cubicBezTo>
                    <a:pt x="0" y="35814"/>
                    <a:pt x="13970" y="9525"/>
                    <a:pt x="37084" y="0"/>
                  </a:cubicBezTo>
                </a:path>
              </a:pathLst>
            </a:custGeom>
            <a:solidFill>
              <a:srgbClr val="FF7B50"/>
            </a:solidFill>
          </p:spPr>
        </p:sp>
      </p:grpSp>
      <p:grpSp>
        <p:nvGrpSpPr>
          <p:cNvPr name="Group 73" id="73"/>
          <p:cNvGrpSpPr/>
          <p:nvPr/>
        </p:nvGrpSpPr>
        <p:grpSpPr>
          <a:xfrm rot="0">
            <a:off x="3084918" y="3473846"/>
            <a:ext cx="50382" cy="89868"/>
            <a:chOff x="0" y="0"/>
            <a:chExt cx="67176" cy="119824"/>
          </a:xfrm>
        </p:grpSpPr>
        <p:sp>
          <p:nvSpPr>
            <p:cNvPr name="Freeform 74" id="74"/>
            <p:cNvSpPr/>
            <p:nvPr/>
          </p:nvSpPr>
          <p:spPr>
            <a:xfrm flipH="false" flipV="false" rot="0">
              <a:off x="0" y="0"/>
              <a:ext cx="67183" cy="119761"/>
            </a:xfrm>
            <a:custGeom>
              <a:avLst/>
              <a:gdLst/>
              <a:ahLst/>
              <a:cxnLst/>
              <a:rect r="r" b="b" t="t" l="l"/>
              <a:pathLst>
                <a:path h="119761" w="67183">
                  <a:moveTo>
                    <a:pt x="67183" y="0"/>
                  </a:moveTo>
                  <a:cubicBezTo>
                    <a:pt x="24003" y="4826"/>
                    <a:pt x="24003" y="4826"/>
                    <a:pt x="24003" y="4826"/>
                  </a:cubicBezTo>
                  <a:cubicBezTo>
                    <a:pt x="9652" y="7239"/>
                    <a:pt x="0" y="33528"/>
                    <a:pt x="2413" y="64643"/>
                  </a:cubicBezTo>
                  <a:cubicBezTo>
                    <a:pt x="7239" y="95885"/>
                    <a:pt x="21590" y="119761"/>
                    <a:pt x="35941" y="117475"/>
                  </a:cubicBezTo>
                  <a:cubicBezTo>
                    <a:pt x="50292" y="115189"/>
                    <a:pt x="59944" y="88646"/>
                    <a:pt x="55118" y="57531"/>
                  </a:cubicBezTo>
                  <a:cubicBezTo>
                    <a:pt x="55118" y="45593"/>
                    <a:pt x="50292" y="33528"/>
                    <a:pt x="45466" y="24003"/>
                  </a:cubicBezTo>
                  <a:lnTo>
                    <a:pt x="67183" y="0"/>
                  </a:lnTo>
                  <a:close/>
                </a:path>
              </a:pathLst>
            </a:custGeom>
            <a:solidFill>
              <a:srgbClr val="334157"/>
            </a:solidFill>
          </p:spPr>
        </p:sp>
      </p:grpSp>
      <p:grpSp>
        <p:nvGrpSpPr>
          <p:cNvPr name="Group 75" id="75"/>
          <p:cNvGrpSpPr/>
          <p:nvPr/>
        </p:nvGrpSpPr>
        <p:grpSpPr>
          <a:xfrm rot="0">
            <a:off x="2875226" y="3362190"/>
            <a:ext cx="122548" cy="129356"/>
            <a:chOff x="0" y="0"/>
            <a:chExt cx="163397" cy="172475"/>
          </a:xfrm>
        </p:grpSpPr>
        <p:sp>
          <p:nvSpPr>
            <p:cNvPr name="Freeform 76" id="76"/>
            <p:cNvSpPr/>
            <p:nvPr/>
          </p:nvSpPr>
          <p:spPr>
            <a:xfrm flipH="false" flipV="false" rot="0">
              <a:off x="0" y="0"/>
              <a:ext cx="163449" cy="172466"/>
            </a:xfrm>
            <a:custGeom>
              <a:avLst/>
              <a:gdLst/>
              <a:ahLst/>
              <a:cxnLst/>
              <a:rect r="r" b="b" t="t" l="l"/>
              <a:pathLst>
                <a:path h="172466" w="163449">
                  <a:moveTo>
                    <a:pt x="163449" y="106299"/>
                  </a:moveTo>
                  <a:cubicBezTo>
                    <a:pt x="163449" y="106299"/>
                    <a:pt x="66421" y="73279"/>
                    <a:pt x="0" y="172466"/>
                  </a:cubicBezTo>
                  <a:cubicBezTo>
                    <a:pt x="0" y="172466"/>
                    <a:pt x="63881" y="0"/>
                    <a:pt x="163449" y="106299"/>
                  </a:cubicBezTo>
                  <a:close/>
                </a:path>
              </a:pathLst>
            </a:custGeom>
            <a:solidFill>
              <a:srgbClr val="334157"/>
            </a:solidFill>
          </p:spPr>
        </p:sp>
      </p:grpSp>
      <p:grpSp>
        <p:nvGrpSpPr>
          <p:cNvPr name="Group 77" id="77"/>
          <p:cNvGrpSpPr/>
          <p:nvPr/>
        </p:nvGrpSpPr>
        <p:grpSpPr>
          <a:xfrm rot="0">
            <a:off x="3072664" y="3368998"/>
            <a:ext cx="98038" cy="96676"/>
            <a:chOff x="0" y="0"/>
            <a:chExt cx="130717" cy="128901"/>
          </a:xfrm>
        </p:grpSpPr>
        <p:sp>
          <p:nvSpPr>
            <p:cNvPr name="Freeform 78" id="78"/>
            <p:cNvSpPr/>
            <p:nvPr/>
          </p:nvSpPr>
          <p:spPr>
            <a:xfrm flipH="false" flipV="false" rot="0">
              <a:off x="0" y="0"/>
              <a:ext cx="130683" cy="128905"/>
            </a:xfrm>
            <a:custGeom>
              <a:avLst/>
              <a:gdLst/>
              <a:ahLst/>
              <a:cxnLst/>
              <a:rect r="r" b="b" t="t" l="l"/>
              <a:pathLst>
                <a:path h="128905" w="130683">
                  <a:moveTo>
                    <a:pt x="0" y="90678"/>
                  </a:moveTo>
                  <a:cubicBezTo>
                    <a:pt x="0" y="90678"/>
                    <a:pt x="76073" y="59690"/>
                    <a:pt x="130683" y="128905"/>
                  </a:cubicBezTo>
                  <a:cubicBezTo>
                    <a:pt x="130683" y="128905"/>
                    <a:pt x="68961" y="0"/>
                    <a:pt x="0" y="90678"/>
                  </a:cubicBezTo>
                  <a:close/>
                </a:path>
              </a:pathLst>
            </a:custGeom>
            <a:solidFill>
              <a:srgbClr val="334157"/>
            </a:solidFill>
          </p:spPr>
        </p:sp>
      </p:grpSp>
      <p:grpSp>
        <p:nvGrpSpPr>
          <p:cNvPr name="Group 79" id="79"/>
          <p:cNvGrpSpPr/>
          <p:nvPr/>
        </p:nvGrpSpPr>
        <p:grpSpPr>
          <a:xfrm rot="0">
            <a:off x="2928330" y="3616816"/>
            <a:ext cx="174290" cy="51742"/>
            <a:chOff x="0" y="0"/>
            <a:chExt cx="232387" cy="68989"/>
          </a:xfrm>
        </p:grpSpPr>
        <p:sp>
          <p:nvSpPr>
            <p:cNvPr name="Freeform 80" id="80"/>
            <p:cNvSpPr/>
            <p:nvPr/>
          </p:nvSpPr>
          <p:spPr>
            <a:xfrm flipH="false" flipV="false" rot="0">
              <a:off x="0" y="0"/>
              <a:ext cx="232410" cy="68961"/>
            </a:xfrm>
            <a:custGeom>
              <a:avLst/>
              <a:gdLst/>
              <a:ahLst/>
              <a:cxnLst/>
              <a:rect r="r" b="b" t="t" l="l"/>
              <a:pathLst>
                <a:path h="68961" w="232410">
                  <a:moveTo>
                    <a:pt x="158877" y="59436"/>
                  </a:moveTo>
                  <a:cubicBezTo>
                    <a:pt x="149352" y="61849"/>
                    <a:pt x="139954" y="64135"/>
                    <a:pt x="130429" y="64135"/>
                  </a:cubicBezTo>
                  <a:cubicBezTo>
                    <a:pt x="87757" y="68961"/>
                    <a:pt x="45085" y="52324"/>
                    <a:pt x="2413" y="14224"/>
                  </a:cubicBezTo>
                  <a:cubicBezTo>
                    <a:pt x="0" y="14224"/>
                    <a:pt x="0" y="9525"/>
                    <a:pt x="0" y="9525"/>
                  </a:cubicBezTo>
                  <a:cubicBezTo>
                    <a:pt x="2413" y="7112"/>
                    <a:pt x="4699" y="7112"/>
                    <a:pt x="7112" y="7112"/>
                  </a:cubicBezTo>
                  <a:cubicBezTo>
                    <a:pt x="47371" y="42799"/>
                    <a:pt x="87757" y="59436"/>
                    <a:pt x="128016" y="54737"/>
                  </a:cubicBezTo>
                  <a:cubicBezTo>
                    <a:pt x="187325" y="49911"/>
                    <a:pt x="222885" y="4699"/>
                    <a:pt x="222885" y="2413"/>
                  </a:cubicBezTo>
                  <a:cubicBezTo>
                    <a:pt x="225298" y="0"/>
                    <a:pt x="227584" y="0"/>
                    <a:pt x="229997" y="2413"/>
                  </a:cubicBezTo>
                  <a:cubicBezTo>
                    <a:pt x="232410" y="4826"/>
                    <a:pt x="232410" y="7112"/>
                    <a:pt x="229997" y="9525"/>
                  </a:cubicBezTo>
                  <a:cubicBezTo>
                    <a:pt x="229997" y="9525"/>
                    <a:pt x="203962" y="45212"/>
                    <a:pt x="158877" y="59436"/>
                  </a:cubicBezTo>
                  <a:close/>
                </a:path>
              </a:pathLst>
            </a:custGeom>
            <a:solidFill>
              <a:srgbClr val="FFA47D"/>
            </a:solidFill>
          </p:spPr>
        </p:sp>
      </p:grpSp>
      <p:grpSp>
        <p:nvGrpSpPr>
          <p:cNvPr name="Group 81" id="81"/>
          <p:cNvGrpSpPr/>
          <p:nvPr/>
        </p:nvGrpSpPr>
        <p:grpSpPr>
          <a:xfrm rot="0">
            <a:off x="2604260" y="3442528"/>
            <a:ext cx="132080" cy="258712"/>
            <a:chOff x="0" y="0"/>
            <a:chExt cx="176107" cy="344949"/>
          </a:xfrm>
        </p:grpSpPr>
        <p:sp>
          <p:nvSpPr>
            <p:cNvPr name="Freeform 82" id="82"/>
            <p:cNvSpPr/>
            <p:nvPr/>
          </p:nvSpPr>
          <p:spPr>
            <a:xfrm flipH="false" flipV="false" rot="0">
              <a:off x="0" y="0"/>
              <a:ext cx="176149" cy="344932"/>
            </a:xfrm>
            <a:custGeom>
              <a:avLst/>
              <a:gdLst/>
              <a:ahLst/>
              <a:cxnLst/>
              <a:rect r="r" b="b" t="t" l="l"/>
              <a:pathLst>
                <a:path h="344932" w="176149">
                  <a:moveTo>
                    <a:pt x="166624" y="97536"/>
                  </a:moveTo>
                  <a:cubicBezTo>
                    <a:pt x="166624" y="97536"/>
                    <a:pt x="126111" y="0"/>
                    <a:pt x="61849" y="7112"/>
                  </a:cubicBezTo>
                  <a:cubicBezTo>
                    <a:pt x="0" y="14224"/>
                    <a:pt x="38100" y="344932"/>
                    <a:pt x="176149" y="202184"/>
                  </a:cubicBezTo>
                  <a:lnTo>
                    <a:pt x="166624" y="97536"/>
                  </a:lnTo>
                  <a:close/>
                </a:path>
              </a:pathLst>
            </a:custGeom>
            <a:solidFill>
              <a:srgbClr val="FFA47D"/>
            </a:solidFill>
          </p:spPr>
        </p:sp>
      </p:grpSp>
      <p:sp>
        <p:nvSpPr>
          <p:cNvPr name="Freeform 83" id="83"/>
          <p:cNvSpPr/>
          <p:nvPr/>
        </p:nvSpPr>
        <p:spPr>
          <a:xfrm flipH="false" flipV="false" rot="0">
            <a:off x="2656002" y="3502440"/>
            <a:ext cx="66720" cy="54466"/>
          </a:xfrm>
          <a:custGeom>
            <a:avLst/>
            <a:gdLst/>
            <a:ahLst/>
            <a:cxnLst/>
            <a:rect r="r" b="b" t="t" l="l"/>
            <a:pathLst>
              <a:path h="54466" w="66720">
                <a:moveTo>
                  <a:pt x="0" y="0"/>
                </a:moveTo>
                <a:lnTo>
                  <a:pt x="66720" y="0"/>
                </a:lnTo>
                <a:lnTo>
                  <a:pt x="66720" y="54466"/>
                </a:lnTo>
                <a:lnTo>
                  <a:pt x="0" y="5446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grpSp>
        <p:nvGrpSpPr>
          <p:cNvPr name="Group 84" id="84"/>
          <p:cNvGrpSpPr/>
          <p:nvPr/>
        </p:nvGrpSpPr>
        <p:grpSpPr>
          <a:xfrm rot="0">
            <a:off x="2612430" y="3093948"/>
            <a:ext cx="614100" cy="389428"/>
            <a:chOff x="0" y="0"/>
            <a:chExt cx="818800" cy="519237"/>
          </a:xfrm>
        </p:grpSpPr>
        <p:sp>
          <p:nvSpPr>
            <p:cNvPr name="Freeform 85" id="85"/>
            <p:cNvSpPr/>
            <p:nvPr/>
          </p:nvSpPr>
          <p:spPr>
            <a:xfrm flipH="false" flipV="false" rot="0">
              <a:off x="0" y="0"/>
              <a:ext cx="818769" cy="519176"/>
            </a:xfrm>
            <a:custGeom>
              <a:avLst/>
              <a:gdLst/>
              <a:ahLst/>
              <a:cxnLst/>
              <a:rect r="r" b="b" t="t" l="l"/>
              <a:pathLst>
                <a:path h="519176" w="818769">
                  <a:moveTo>
                    <a:pt x="728345" y="416814"/>
                  </a:moveTo>
                  <a:cubicBezTo>
                    <a:pt x="728345" y="416814"/>
                    <a:pt x="597408" y="381127"/>
                    <a:pt x="542671" y="259588"/>
                  </a:cubicBezTo>
                  <a:cubicBezTo>
                    <a:pt x="542671" y="259588"/>
                    <a:pt x="430784" y="504952"/>
                    <a:pt x="128524" y="519176"/>
                  </a:cubicBezTo>
                  <a:cubicBezTo>
                    <a:pt x="128524" y="519176"/>
                    <a:pt x="121412" y="390525"/>
                    <a:pt x="0" y="416814"/>
                  </a:cubicBezTo>
                  <a:cubicBezTo>
                    <a:pt x="0" y="416814"/>
                    <a:pt x="9525" y="207264"/>
                    <a:pt x="152273" y="104775"/>
                  </a:cubicBezTo>
                  <a:cubicBezTo>
                    <a:pt x="297561" y="0"/>
                    <a:pt x="492760" y="90551"/>
                    <a:pt x="492760" y="90551"/>
                  </a:cubicBezTo>
                  <a:cubicBezTo>
                    <a:pt x="492760" y="90551"/>
                    <a:pt x="533273" y="42926"/>
                    <a:pt x="640334" y="83439"/>
                  </a:cubicBezTo>
                  <a:cubicBezTo>
                    <a:pt x="747395" y="123952"/>
                    <a:pt x="818769" y="421640"/>
                    <a:pt x="818769" y="421640"/>
                  </a:cubicBezTo>
                  <a:cubicBezTo>
                    <a:pt x="818769" y="421640"/>
                    <a:pt x="761619" y="428752"/>
                    <a:pt x="728345" y="416814"/>
                  </a:cubicBezTo>
                  <a:close/>
                </a:path>
              </a:pathLst>
            </a:custGeom>
            <a:solidFill>
              <a:srgbClr val="334157"/>
            </a:solidFill>
          </p:spPr>
        </p:sp>
      </p:grpSp>
      <p:grpSp>
        <p:nvGrpSpPr>
          <p:cNvPr name="Group 86" id="86"/>
          <p:cNvGrpSpPr/>
          <p:nvPr/>
        </p:nvGrpSpPr>
        <p:grpSpPr>
          <a:xfrm rot="0">
            <a:off x="2323762" y="4598558"/>
            <a:ext cx="78976" cy="422108"/>
            <a:chOff x="0" y="0"/>
            <a:chExt cx="105301" cy="562811"/>
          </a:xfrm>
        </p:grpSpPr>
        <p:sp>
          <p:nvSpPr>
            <p:cNvPr name="Freeform 87" id="87"/>
            <p:cNvSpPr/>
            <p:nvPr/>
          </p:nvSpPr>
          <p:spPr>
            <a:xfrm flipH="false" flipV="false" rot="0">
              <a:off x="0" y="0"/>
              <a:ext cx="105283" cy="562737"/>
            </a:xfrm>
            <a:custGeom>
              <a:avLst/>
              <a:gdLst/>
              <a:ahLst/>
              <a:cxnLst/>
              <a:rect r="r" b="b" t="t" l="l"/>
              <a:pathLst>
                <a:path h="562737" w="105283">
                  <a:moveTo>
                    <a:pt x="105283" y="282575"/>
                  </a:moveTo>
                  <a:cubicBezTo>
                    <a:pt x="105283" y="436880"/>
                    <a:pt x="66929" y="562737"/>
                    <a:pt x="66929" y="562737"/>
                  </a:cubicBezTo>
                  <a:cubicBezTo>
                    <a:pt x="66929" y="562737"/>
                    <a:pt x="0" y="437007"/>
                    <a:pt x="0" y="282575"/>
                  </a:cubicBezTo>
                  <a:cubicBezTo>
                    <a:pt x="0" y="125857"/>
                    <a:pt x="52705" y="0"/>
                    <a:pt x="52705" y="0"/>
                  </a:cubicBezTo>
                  <a:cubicBezTo>
                    <a:pt x="52705" y="0"/>
                    <a:pt x="105283" y="125857"/>
                    <a:pt x="105283" y="282575"/>
                  </a:cubicBezTo>
                  <a:close/>
                </a:path>
              </a:pathLst>
            </a:custGeom>
            <a:solidFill>
              <a:srgbClr val="334157"/>
            </a:solidFill>
          </p:spPr>
        </p:sp>
      </p:grpSp>
      <p:grpSp>
        <p:nvGrpSpPr>
          <p:cNvPr name="Group 88" id="88"/>
          <p:cNvGrpSpPr/>
          <p:nvPr/>
        </p:nvGrpSpPr>
        <p:grpSpPr>
          <a:xfrm rot="0">
            <a:off x="2404100" y="4267680"/>
            <a:ext cx="645418" cy="894596"/>
            <a:chOff x="0" y="0"/>
            <a:chExt cx="860557" cy="1192795"/>
          </a:xfrm>
        </p:grpSpPr>
        <p:sp>
          <p:nvSpPr>
            <p:cNvPr name="Freeform 89" id="89"/>
            <p:cNvSpPr/>
            <p:nvPr/>
          </p:nvSpPr>
          <p:spPr>
            <a:xfrm flipH="false" flipV="false" rot="0">
              <a:off x="0" y="0"/>
              <a:ext cx="860552" cy="1192784"/>
            </a:xfrm>
            <a:custGeom>
              <a:avLst/>
              <a:gdLst/>
              <a:ahLst/>
              <a:cxnLst/>
              <a:rect r="r" b="b" t="t" l="l"/>
              <a:pathLst>
                <a:path h="1192784" w="860552">
                  <a:moveTo>
                    <a:pt x="815340" y="59563"/>
                  </a:moveTo>
                  <a:cubicBezTo>
                    <a:pt x="118872" y="0"/>
                    <a:pt x="118872" y="0"/>
                    <a:pt x="118872" y="0"/>
                  </a:cubicBezTo>
                  <a:cubicBezTo>
                    <a:pt x="102235" y="2413"/>
                    <a:pt x="88011" y="16637"/>
                    <a:pt x="85598" y="35687"/>
                  </a:cubicBezTo>
                  <a:cubicBezTo>
                    <a:pt x="2413" y="1092835"/>
                    <a:pt x="2413" y="1092835"/>
                    <a:pt x="2413" y="1092835"/>
                  </a:cubicBezTo>
                  <a:cubicBezTo>
                    <a:pt x="0" y="1116584"/>
                    <a:pt x="21463" y="1135634"/>
                    <a:pt x="45212" y="1133348"/>
                  </a:cubicBezTo>
                  <a:cubicBezTo>
                    <a:pt x="741680" y="1192784"/>
                    <a:pt x="741680" y="1192784"/>
                    <a:pt x="741680" y="1192784"/>
                  </a:cubicBezTo>
                  <a:cubicBezTo>
                    <a:pt x="760730" y="1190371"/>
                    <a:pt x="774954" y="1176147"/>
                    <a:pt x="774954" y="1157097"/>
                  </a:cubicBezTo>
                  <a:cubicBezTo>
                    <a:pt x="858139" y="102362"/>
                    <a:pt x="858139" y="102362"/>
                    <a:pt x="858139" y="102362"/>
                  </a:cubicBezTo>
                  <a:cubicBezTo>
                    <a:pt x="860552" y="78613"/>
                    <a:pt x="839089" y="57150"/>
                    <a:pt x="815340" y="59563"/>
                  </a:cubicBezTo>
                </a:path>
              </a:pathLst>
            </a:custGeom>
            <a:solidFill>
              <a:srgbClr val="334157"/>
            </a:solidFill>
          </p:spPr>
        </p:sp>
      </p:grpSp>
      <p:grpSp>
        <p:nvGrpSpPr>
          <p:cNvPr name="Group 90" id="90"/>
          <p:cNvGrpSpPr/>
          <p:nvPr/>
        </p:nvGrpSpPr>
        <p:grpSpPr>
          <a:xfrm rot="0">
            <a:off x="2656076" y="4501882"/>
            <a:ext cx="141538" cy="144388"/>
            <a:chOff x="0" y="0"/>
            <a:chExt cx="188717" cy="192517"/>
          </a:xfrm>
        </p:grpSpPr>
        <p:sp>
          <p:nvSpPr>
            <p:cNvPr name="Freeform 91" id="91"/>
            <p:cNvSpPr/>
            <p:nvPr/>
          </p:nvSpPr>
          <p:spPr>
            <a:xfrm flipH="false" flipV="false" rot="0">
              <a:off x="0" y="0"/>
              <a:ext cx="188722" cy="192532"/>
            </a:xfrm>
            <a:custGeom>
              <a:avLst/>
              <a:gdLst/>
              <a:ahLst/>
              <a:cxnLst/>
              <a:rect r="r" b="b" t="t" l="l"/>
              <a:pathLst>
                <a:path h="192532" w="188722">
                  <a:moveTo>
                    <a:pt x="188722" y="96266"/>
                  </a:moveTo>
                  <a:cubicBezTo>
                    <a:pt x="188722" y="43053"/>
                    <a:pt x="146431" y="0"/>
                    <a:pt x="94361" y="0"/>
                  </a:cubicBezTo>
                  <a:cubicBezTo>
                    <a:pt x="42291" y="0"/>
                    <a:pt x="0" y="43053"/>
                    <a:pt x="0" y="96266"/>
                  </a:cubicBezTo>
                  <a:cubicBezTo>
                    <a:pt x="0" y="149479"/>
                    <a:pt x="42291" y="192532"/>
                    <a:pt x="94361" y="192532"/>
                  </a:cubicBezTo>
                  <a:cubicBezTo>
                    <a:pt x="146431" y="192532"/>
                    <a:pt x="188722" y="149479"/>
                    <a:pt x="188722" y="96266"/>
                  </a:cubicBezTo>
                  <a:close/>
                </a:path>
              </a:pathLst>
            </a:custGeom>
            <a:solidFill>
              <a:srgbClr val="CBDDFA"/>
            </a:solidFill>
          </p:spPr>
        </p:sp>
      </p:grpSp>
      <p:sp>
        <p:nvSpPr>
          <p:cNvPr name="Freeform 92" id="92"/>
          <p:cNvSpPr/>
          <p:nvPr/>
        </p:nvSpPr>
        <p:spPr>
          <a:xfrm flipH="false" flipV="false" rot="0">
            <a:off x="2307422" y="4488266"/>
            <a:ext cx="343134" cy="409852"/>
          </a:xfrm>
          <a:custGeom>
            <a:avLst/>
            <a:gdLst/>
            <a:ahLst/>
            <a:cxnLst/>
            <a:rect r="r" b="b" t="t" l="l"/>
            <a:pathLst>
              <a:path h="409852" w="343134">
                <a:moveTo>
                  <a:pt x="0" y="0"/>
                </a:moveTo>
                <a:lnTo>
                  <a:pt x="343134" y="0"/>
                </a:lnTo>
                <a:lnTo>
                  <a:pt x="343134" y="409852"/>
                </a:lnTo>
                <a:lnTo>
                  <a:pt x="0" y="409852"/>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grpSp>
        <p:nvGrpSpPr>
          <p:cNvPr name="Group 93" id="93"/>
          <p:cNvGrpSpPr/>
          <p:nvPr/>
        </p:nvGrpSpPr>
        <p:grpSpPr>
          <a:xfrm rot="0">
            <a:off x="2929692" y="3473846"/>
            <a:ext cx="54466" cy="95314"/>
            <a:chOff x="0" y="0"/>
            <a:chExt cx="72621" cy="127085"/>
          </a:xfrm>
        </p:grpSpPr>
        <p:sp>
          <p:nvSpPr>
            <p:cNvPr name="Freeform 94" id="94"/>
            <p:cNvSpPr/>
            <p:nvPr/>
          </p:nvSpPr>
          <p:spPr>
            <a:xfrm flipH="false" flipV="false" rot="0">
              <a:off x="0" y="0"/>
              <a:ext cx="72644" cy="127127"/>
            </a:xfrm>
            <a:custGeom>
              <a:avLst/>
              <a:gdLst/>
              <a:ahLst/>
              <a:cxnLst/>
              <a:rect r="r" b="b" t="t" l="l"/>
              <a:pathLst>
                <a:path h="127127" w="72644">
                  <a:moveTo>
                    <a:pt x="72644" y="0"/>
                  </a:moveTo>
                  <a:cubicBezTo>
                    <a:pt x="26670" y="4826"/>
                    <a:pt x="26670" y="4826"/>
                    <a:pt x="26670" y="4826"/>
                  </a:cubicBezTo>
                  <a:cubicBezTo>
                    <a:pt x="9652" y="7239"/>
                    <a:pt x="0" y="35941"/>
                    <a:pt x="4826" y="67183"/>
                  </a:cubicBezTo>
                  <a:cubicBezTo>
                    <a:pt x="7239" y="100711"/>
                    <a:pt x="24257" y="127127"/>
                    <a:pt x="38735" y="124714"/>
                  </a:cubicBezTo>
                  <a:cubicBezTo>
                    <a:pt x="53213" y="122301"/>
                    <a:pt x="62992" y="95885"/>
                    <a:pt x="60579" y="62357"/>
                  </a:cubicBezTo>
                  <a:cubicBezTo>
                    <a:pt x="58039" y="48006"/>
                    <a:pt x="55626" y="35941"/>
                    <a:pt x="50800" y="26416"/>
                  </a:cubicBezTo>
                  <a:lnTo>
                    <a:pt x="72644" y="0"/>
                  </a:lnTo>
                  <a:close/>
                </a:path>
              </a:pathLst>
            </a:custGeom>
            <a:solidFill>
              <a:srgbClr val="334157"/>
            </a:solidFill>
          </p:spPr>
        </p:sp>
      </p:grpSp>
      <p:sp>
        <p:nvSpPr>
          <p:cNvPr name="Freeform 95" id="95"/>
          <p:cNvSpPr/>
          <p:nvPr/>
        </p:nvSpPr>
        <p:spPr>
          <a:xfrm flipH="false" flipV="false" rot="0">
            <a:off x="3761896" y="5009338"/>
            <a:ext cx="1918452" cy="1350626"/>
          </a:xfrm>
          <a:custGeom>
            <a:avLst/>
            <a:gdLst/>
            <a:ahLst/>
            <a:cxnLst/>
            <a:rect r="r" b="b" t="t" l="l"/>
            <a:pathLst>
              <a:path h="1350626" w="1918452">
                <a:moveTo>
                  <a:pt x="0" y="0"/>
                </a:moveTo>
                <a:lnTo>
                  <a:pt x="1918452" y="0"/>
                </a:lnTo>
                <a:lnTo>
                  <a:pt x="1918452" y="1350626"/>
                </a:lnTo>
                <a:lnTo>
                  <a:pt x="0" y="1350626"/>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83473" y="1602486"/>
            <a:ext cx="7173696" cy="3782840"/>
          </a:xfrm>
          <a:custGeom>
            <a:avLst/>
            <a:gdLst/>
            <a:ahLst/>
            <a:cxnLst/>
            <a:rect r="r" b="b" t="t" l="l"/>
            <a:pathLst>
              <a:path h="3782840" w="7173696">
                <a:moveTo>
                  <a:pt x="0" y="0"/>
                </a:moveTo>
                <a:lnTo>
                  <a:pt x="7173696" y="0"/>
                </a:lnTo>
                <a:lnTo>
                  <a:pt x="7173696" y="3782840"/>
                </a:lnTo>
                <a:lnTo>
                  <a:pt x="0" y="3782840"/>
                </a:lnTo>
                <a:lnTo>
                  <a:pt x="0" y="0"/>
                </a:lnTo>
                <a:close/>
              </a:path>
            </a:pathLst>
          </a:custGeom>
          <a:blipFill>
            <a:blip r:embed="rId2"/>
            <a:stretch>
              <a:fillRect l="-762" t="-1321" r="0" b="-3535"/>
            </a:stretch>
          </a:blipFill>
        </p:spPr>
      </p:sp>
      <p:sp>
        <p:nvSpPr>
          <p:cNvPr name="Freeform 6" id="6"/>
          <p:cNvSpPr/>
          <p:nvPr/>
        </p:nvSpPr>
        <p:spPr>
          <a:xfrm flipH="false" flipV="false" rot="0">
            <a:off x="12979093" y="6152510"/>
            <a:ext cx="4872165" cy="3848351"/>
          </a:xfrm>
          <a:custGeom>
            <a:avLst/>
            <a:gdLst/>
            <a:ahLst/>
            <a:cxnLst/>
            <a:rect r="r" b="b" t="t" l="l"/>
            <a:pathLst>
              <a:path h="3848351" w="4872165">
                <a:moveTo>
                  <a:pt x="0" y="0"/>
                </a:moveTo>
                <a:lnTo>
                  <a:pt x="4872165" y="0"/>
                </a:lnTo>
                <a:lnTo>
                  <a:pt x="4872165" y="3848351"/>
                </a:lnTo>
                <a:lnTo>
                  <a:pt x="0" y="3848351"/>
                </a:lnTo>
                <a:lnTo>
                  <a:pt x="0" y="0"/>
                </a:lnTo>
                <a:close/>
              </a:path>
            </a:pathLst>
          </a:custGeom>
          <a:blipFill>
            <a:blip r:embed="rId3"/>
            <a:stretch>
              <a:fillRect l="0" t="-1662" r="0" b="-1662"/>
            </a:stretch>
          </a:blipFill>
        </p:spPr>
      </p:sp>
      <p:sp>
        <p:nvSpPr>
          <p:cNvPr name="TextBox 7" id="7"/>
          <p:cNvSpPr txBox="true"/>
          <p:nvPr/>
        </p:nvSpPr>
        <p:spPr>
          <a:xfrm rot="0">
            <a:off x="2873350" y="159055"/>
            <a:ext cx="11939826"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MARKETING INVESTMENT &amp; REVENUE ANALYSIS</a:t>
            </a:r>
          </a:p>
        </p:txBody>
      </p:sp>
      <p:sp>
        <p:nvSpPr>
          <p:cNvPr name="TextBox 8" id="8"/>
          <p:cNvSpPr txBox="true"/>
          <p:nvPr/>
        </p:nvSpPr>
        <p:spPr>
          <a:xfrm rot="0">
            <a:off x="6341292" y="7009603"/>
            <a:ext cx="4031754" cy="291629"/>
          </a:xfrm>
          <a:prstGeom prst="rect">
            <a:avLst/>
          </a:prstGeom>
        </p:spPr>
        <p:txBody>
          <a:bodyPr anchor="t" rtlCol="false" tIns="0" lIns="0" bIns="0" rIns="0">
            <a:spAutoFit/>
          </a:bodyPr>
          <a:lstStyle/>
          <a:p>
            <a:pPr algn="ctr">
              <a:lnSpc>
                <a:spcPts val="2300"/>
              </a:lnSpc>
              <a:spcBef>
                <a:spcPct val="0"/>
              </a:spcBef>
            </a:pPr>
            <a:r>
              <a:rPr lang="en-US" b="true" sz="1643">
                <a:solidFill>
                  <a:srgbClr val="000000"/>
                </a:solidFill>
                <a:latin typeface="Poppins Bold"/>
                <a:ea typeface="Poppins Bold"/>
                <a:cs typeface="Poppins Bold"/>
                <a:sym typeface="Poppins Bold"/>
              </a:rPr>
              <a:t>Breakd</a:t>
            </a:r>
            <a:r>
              <a:rPr lang="en-US" b="true" sz="1643">
                <a:solidFill>
                  <a:srgbClr val="000000"/>
                </a:solidFill>
                <a:latin typeface="Poppins Bold"/>
                <a:ea typeface="Poppins Bold"/>
                <a:cs typeface="Poppins Bold"/>
                <a:sym typeface="Poppins Bold"/>
              </a:rPr>
              <a:t>own of Investment by Channel</a:t>
            </a:r>
          </a:p>
        </p:txBody>
      </p:sp>
      <p:sp>
        <p:nvSpPr>
          <p:cNvPr name="TextBox 9" id="9"/>
          <p:cNvSpPr txBox="true"/>
          <p:nvPr/>
        </p:nvSpPr>
        <p:spPr>
          <a:xfrm rot="0">
            <a:off x="13666637" y="5553971"/>
            <a:ext cx="3493651" cy="391795"/>
          </a:xfrm>
          <a:prstGeom prst="rect">
            <a:avLst/>
          </a:prstGeom>
        </p:spPr>
        <p:txBody>
          <a:bodyPr anchor="t" rtlCol="false" tIns="0" lIns="0" bIns="0" rIns="0">
            <a:spAutoFit/>
          </a:bodyPr>
          <a:lstStyle/>
          <a:p>
            <a:pPr algn="ctr" marL="0" indent="0" lvl="0">
              <a:lnSpc>
                <a:spcPts val="3079"/>
              </a:lnSpc>
              <a:spcBef>
                <a:spcPct val="0"/>
              </a:spcBef>
            </a:pPr>
            <a:r>
              <a:rPr lang="en-US" b="true" sz="2199" strike="noStrike" u="none">
                <a:solidFill>
                  <a:srgbClr val="2864A0"/>
                </a:solidFill>
                <a:latin typeface="Poppins Bold"/>
                <a:ea typeface="Poppins Bold"/>
                <a:cs typeface="Poppins Bold"/>
                <a:sym typeface="Poppins Bold"/>
              </a:rPr>
              <a:t> Investment vs. Revenue</a:t>
            </a:r>
          </a:p>
        </p:txBody>
      </p:sp>
      <p:sp>
        <p:nvSpPr>
          <p:cNvPr name="Freeform 10" id="10"/>
          <p:cNvSpPr/>
          <p:nvPr/>
        </p:nvSpPr>
        <p:spPr>
          <a:xfrm flipH="false" flipV="false" rot="0">
            <a:off x="10921031" y="1516869"/>
            <a:ext cx="6431325" cy="3792257"/>
          </a:xfrm>
          <a:custGeom>
            <a:avLst/>
            <a:gdLst/>
            <a:ahLst/>
            <a:cxnLst/>
            <a:rect r="r" b="b" t="t" l="l"/>
            <a:pathLst>
              <a:path h="3792257" w="6431325">
                <a:moveTo>
                  <a:pt x="0" y="0"/>
                </a:moveTo>
                <a:lnTo>
                  <a:pt x="6431325" y="0"/>
                </a:lnTo>
                <a:lnTo>
                  <a:pt x="6431325" y="3792257"/>
                </a:lnTo>
                <a:lnTo>
                  <a:pt x="0" y="3792257"/>
                </a:lnTo>
                <a:lnTo>
                  <a:pt x="0" y="0"/>
                </a:lnTo>
                <a:close/>
              </a:path>
            </a:pathLst>
          </a:custGeom>
          <a:blipFill>
            <a:blip r:embed="rId4"/>
            <a:stretch>
              <a:fillRect l="-2935" t="-2043" r="0" b="-2043"/>
            </a:stretch>
          </a:blipFill>
        </p:spPr>
      </p:sp>
      <p:sp>
        <p:nvSpPr>
          <p:cNvPr name="TextBox 11" id="11"/>
          <p:cNvSpPr txBox="true"/>
          <p:nvPr/>
        </p:nvSpPr>
        <p:spPr>
          <a:xfrm rot="0">
            <a:off x="11113099" y="1091121"/>
            <a:ext cx="6047189" cy="391795"/>
          </a:xfrm>
          <a:prstGeom prst="rect">
            <a:avLst/>
          </a:prstGeom>
        </p:spPr>
        <p:txBody>
          <a:bodyPr anchor="t" rtlCol="false" tIns="0" lIns="0" bIns="0" rIns="0">
            <a:spAutoFit/>
          </a:bodyPr>
          <a:lstStyle/>
          <a:p>
            <a:pPr algn="ctr" marL="0" indent="0" lvl="0">
              <a:lnSpc>
                <a:spcPts val="3079"/>
              </a:lnSpc>
              <a:spcBef>
                <a:spcPct val="0"/>
              </a:spcBef>
            </a:pPr>
            <a:r>
              <a:rPr lang="en-US" b="true" sz="2199" strike="noStrike" u="none">
                <a:solidFill>
                  <a:srgbClr val="2864A0"/>
                </a:solidFill>
                <a:latin typeface="Poppins Bold"/>
                <a:ea typeface="Poppins Bold"/>
                <a:cs typeface="Poppins Bold"/>
                <a:sym typeface="Poppins Bold"/>
              </a:rPr>
              <a:t>Monthly Trend of Total Investment</a:t>
            </a:r>
          </a:p>
        </p:txBody>
      </p:sp>
      <p:sp>
        <p:nvSpPr>
          <p:cNvPr name="Freeform 12" id="12"/>
          <p:cNvSpPr/>
          <p:nvPr/>
        </p:nvSpPr>
        <p:spPr>
          <a:xfrm flipH="false" flipV="false" rot="0">
            <a:off x="509325" y="6123935"/>
            <a:ext cx="5138395" cy="4204887"/>
          </a:xfrm>
          <a:custGeom>
            <a:avLst/>
            <a:gdLst/>
            <a:ahLst/>
            <a:cxnLst/>
            <a:rect r="r" b="b" t="t" l="l"/>
            <a:pathLst>
              <a:path h="4204887" w="5138395">
                <a:moveTo>
                  <a:pt x="0" y="0"/>
                </a:moveTo>
                <a:lnTo>
                  <a:pt x="5138395" y="0"/>
                </a:lnTo>
                <a:lnTo>
                  <a:pt x="5138395" y="4204887"/>
                </a:lnTo>
                <a:lnTo>
                  <a:pt x="0" y="4204887"/>
                </a:lnTo>
                <a:lnTo>
                  <a:pt x="0" y="0"/>
                </a:lnTo>
                <a:close/>
              </a:path>
            </a:pathLst>
          </a:custGeom>
          <a:blipFill>
            <a:blip r:embed="rId5"/>
            <a:stretch>
              <a:fillRect l="-902" t="0" r="-5719" b="0"/>
            </a:stretch>
          </a:blipFill>
        </p:spPr>
      </p:sp>
      <p:sp>
        <p:nvSpPr>
          <p:cNvPr name="Freeform 13" id="13"/>
          <p:cNvSpPr/>
          <p:nvPr/>
        </p:nvSpPr>
        <p:spPr>
          <a:xfrm flipH="false" flipV="false" rot="0">
            <a:off x="5830910" y="6405107"/>
            <a:ext cx="6489054" cy="3595754"/>
          </a:xfrm>
          <a:custGeom>
            <a:avLst/>
            <a:gdLst/>
            <a:ahLst/>
            <a:cxnLst/>
            <a:rect r="r" b="b" t="t" l="l"/>
            <a:pathLst>
              <a:path h="3595754" w="6489054">
                <a:moveTo>
                  <a:pt x="0" y="0"/>
                </a:moveTo>
                <a:lnTo>
                  <a:pt x="6489053" y="0"/>
                </a:lnTo>
                <a:lnTo>
                  <a:pt x="6489053" y="3595754"/>
                </a:lnTo>
                <a:lnTo>
                  <a:pt x="0" y="3595754"/>
                </a:lnTo>
                <a:lnTo>
                  <a:pt x="0" y="0"/>
                </a:lnTo>
                <a:close/>
              </a:path>
            </a:pathLst>
          </a:custGeom>
          <a:blipFill>
            <a:blip r:embed="rId6"/>
            <a:stretch>
              <a:fillRect l="0" t="-651" r="-1661" b="-3234"/>
            </a:stretch>
          </a:blipFill>
        </p:spPr>
      </p:sp>
      <p:sp>
        <p:nvSpPr>
          <p:cNvPr name="TextBox 14" id="14"/>
          <p:cNvSpPr txBox="true"/>
          <p:nvPr/>
        </p:nvSpPr>
        <p:spPr>
          <a:xfrm rot="0">
            <a:off x="718267" y="1091121"/>
            <a:ext cx="8357169"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2864A0"/>
                </a:solidFill>
                <a:latin typeface="Poppins Bold"/>
                <a:ea typeface="Poppins Bold"/>
                <a:cs typeface="Poppins Bold"/>
                <a:sym typeface="Poppins Bold"/>
              </a:rPr>
              <a:t>Monthly Revenue Trend for High vs Low Spending Groups</a:t>
            </a:r>
          </a:p>
        </p:txBody>
      </p:sp>
      <p:sp>
        <p:nvSpPr>
          <p:cNvPr name="TextBox 15" id="15"/>
          <p:cNvSpPr txBox="true"/>
          <p:nvPr/>
        </p:nvSpPr>
        <p:spPr>
          <a:xfrm rot="0">
            <a:off x="5968657" y="5539683"/>
            <a:ext cx="6213558" cy="391795"/>
          </a:xfrm>
          <a:prstGeom prst="rect">
            <a:avLst/>
          </a:prstGeom>
        </p:spPr>
        <p:txBody>
          <a:bodyPr anchor="t" rtlCol="false" tIns="0" lIns="0" bIns="0" rIns="0">
            <a:spAutoFit/>
          </a:bodyPr>
          <a:lstStyle/>
          <a:p>
            <a:pPr algn="ctr" marL="0" indent="0" lvl="0">
              <a:lnSpc>
                <a:spcPts val="3079"/>
              </a:lnSpc>
              <a:spcBef>
                <a:spcPct val="0"/>
              </a:spcBef>
            </a:pPr>
            <a:r>
              <a:rPr lang="en-US" b="true" sz="2199" strike="noStrike" u="none">
                <a:solidFill>
                  <a:srgbClr val="2864A0"/>
                </a:solidFill>
                <a:latin typeface="Poppins Bold"/>
                <a:ea typeface="Poppins Bold"/>
                <a:cs typeface="Poppins Bold"/>
                <a:sym typeface="Poppins Bold"/>
              </a:rPr>
              <a:t>Trends in Ad Investments Across Channels</a:t>
            </a:r>
          </a:p>
        </p:txBody>
      </p:sp>
      <p:sp>
        <p:nvSpPr>
          <p:cNvPr name="TextBox 16" id="16"/>
          <p:cNvSpPr txBox="true"/>
          <p:nvPr/>
        </p:nvSpPr>
        <p:spPr>
          <a:xfrm rot="0">
            <a:off x="145747" y="5539683"/>
            <a:ext cx="5455206" cy="391795"/>
          </a:xfrm>
          <a:prstGeom prst="rect">
            <a:avLst/>
          </a:prstGeom>
        </p:spPr>
        <p:txBody>
          <a:bodyPr anchor="t" rtlCol="false" tIns="0" lIns="0" bIns="0" rIns="0">
            <a:spAutoFit/>
          </a:bodyPr>
          <a:lstStyle/>
          <a:p>
            <a:pPr algn="ctr" marL="0" indent="0" lvl="0">
              <a:lnSpc>
                <a:spcPts val="3079"/>
              </a:lnSpc>
              <a:spcBef>
                <a:spcPct val="0"/>
              </a:spcBef>
            </a:pPr>
            <a:r>
              <a:rPr lang="en-US" b="true" sz="2199" strike="noStrike" u="none">
                <a:solidFill>
                  <a:srgbClr val="2864A0"/>
                </a:solidFill>
                <a:latin typeface="Poppins Bold"/>
                <a:ea typeface="Poppins Bold"/>
                <a:cs typeface="Poppins Bold"/>
                <a:sym typeface="Poppins Bold"/>
              </a:rPr>
              <a:t> Breakdown of Investment by Channel</a:t>
            </a:r>
          </a:p>
        </p:txBody>
      </p:sp>
      <p:sp>
        <p:nvSpPr>
          <p:cNvPr name="AutoShape 17" id="17"/>
          <p:cNvSpPr/>
          <p:nvPr/>
        </p:nvSpPr>
        <p:spPr>
          <a:xfrm flipH="true">
            <a:off x="181824" y="5385326"/>
            <a:ext cx="17901996" cy="0"/>
          </a:xfrm>
          <a:prstGeom prst="line">
            <a:avLst/>
          </a:prstGeom>
          <a:ln cap="flat" w="38100">
            <a:solidFill>
              <a:srgbClr val="BAC8D3"/>
            </a:solidFill>
            <a:prstDash val="sysDot"/>
            <a:headEnd type="none" len="sm" w="sm"/>
            <a:tailEnd type="none" len="sm" w="sm"/>
          </a:ln>
        </p:spPr>
      </p:sp>
      <p:sp>
        <p:nvSpPr>
          <p:cNvPr name="AutoShape 18" id="18"/>
          <p:cNvSpPr/>
          <p:nvPr/>
        </p:nvSpPr>
        <p:spPr>
          <a:xfrm flipH="true" flipV="true">
            <a:off x="5729790" y="5385252"/>
            <a:ext cx="19050" cy="4901674"/>
          </a:xfrm>
          <a:prstGeom prst="line">
            <a:avLst/>
          </a:prstGeom>
          <a:ln cap="flat" w="38100">
            <a:solidFill>
              <a:srgbClr val="BAC8D3"/>
            </a:solidFill>
            <a:prstDash val="sysDot"/>
            <a:headEnd type="none" len="sm" w="sm"/>
            <a:tailEnd type="none" len="sm" w="sm"/>
          </a:ln>
        </p:spPr>
      </p:sp>
      <p:sp>
        <p:nvSpPr>
          <p:cNvPr name="AutoShape 19" id="19"/>
          <p:cNvSpPr/>
          <p:nvPr/>
        </p:nvSpPr>
        <p:spPr>
          <a:xfrm flipH="true" flipV="true">
            <a:off x="12556885" y="5385326"/>
            <a:ext cx="19050" cy="4901674"/>
          </a:xfrm>
          <a:prstGeom prst="line">
            <a:avLst/>
          </a:prstGeom>
          <a:ln cap="flat" w="38100">
            <a:solidFill>
              <a:srgbClr val="BAC8D3"/>
            </a:solidFill>
            <a:prstDash val="sysDot"/>
            <a:headEnd type="none" len="sm" w="sm"/>
            <a:tailEnd type="none" len="sm" w="sm"/>
          </a:ln>
        </p:spPr>
      </p:sp>
      <p:sp>
        <p:nvSpPr>
          <p:cNvPr name="Freeform 20" id="20"/>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9">
              <a:alphaModFix amt="60000"/>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9">
              <a:alphaModFix amt="60000"/>
              <a:extLst>
                <a:ext uri="{96DAC541-7B7A-43D3-8B79-37D633B846F1}">
                  <asvg:svgBlip xmlns:asvg="http://schemas.microsoft.com/office/drawing/2016/SVG/main" r:embed="rId10"/>
                </a:ext>
              </a:extLst>
            </a:blip>
            <a:stretch>
              <a:fillRect l="0" t="0" r="0" b="0"/>
            </a:stretch>
          </a:blipFill>
        </p:spPr>
      </p:sp>
      <p:sp>
        <p:nvSpPr>
          <p:cNvPr name="AutoShape 24" id="24"/>
          <p:cNvSpPr/>
          <p:nvPr/>
        </p:nvSpPr>
        <p:spPr>
          <a:xfrm flipV="true">
            <a:off x="9608123" y="1028774"/>
            <a:ext cx="0" cy="4356552"/>
          </a:xfrm>
          <a:prstGeom prst="line">
            <a:avLst/>
          </a:prstGeom>
          <a:ln cap="flat" w="38100">
            <a:solidFill>
              <a:srgbClr val="BAC8D3"/>
            </a:solidFill>
            <a:prstDash val="sysDot"/>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494675" y="1305534"/>
            <a:ext cx="4376512" cy="4228286"/>
          </a:xfrm>
          <a:custGeom>
            <a:avLst/>
            <a:gdLst/>
            <a:ahLst/>
            <a:cxnLst/>
            <a:rect r="r" b="b" t="t" l="l"/>
            <a:pathLst>
              <a:path h="4228286" w="4376512">
                <a:moveTo>
                  <a:pt x="0" y="0"/>
                </a:moveTo>
                <a:lnTo>
                  <a:pt x="4376512" y="0"/>
                </a:lnTo>
                <a:lnTo>
                  <a:pt x="4376512" y="4228287"/>
                </a:lnTo>
                <a:lnTo>
                  <a:pt x="0" y="4228287"/>
                </a:lnTo>
                <a:lnTo>
                  <a:pt x="0" y="0"/>
                </a:lnTo>
                <a:close/>
              </a:path>
            </a:pathLst>
          </a:custGeom>
          <a:blipFill>
            <a:blip r:embed="rId2"/>
            <a:stretch>
              <a:fillRect l="-921" t="0" r="-1071" b="-7917"/>
            </a:stretch>
          </a:blipFill>
          <a:ln cap="sq">
            <a:noFill/>
            <a:prstDash val="solid"/>
            <a:miter/>
          </a:ln>
        </p:spPr>
      </p:sp>
      <p:sp>
        <p:nvSpPr>
          <p:cNvPr name="Freeform 6" id="6"/>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16506" y="6121556"/>
            <a:ext cx="8061913" cy="3743220"/>
          </a:xfrm>
          <a:custGeom>
            <a:avLst/>
            <a:gdLst/>
            <a:ahLst/>
            <a:cxnLst/>
            <a:rect r="r" b="b" t="t" l="l"/>
            <a:pathLst>
              <a:path h="3743220" w="8061913">
                <a:moveTo>
                  <a:pt x="0" y="0"/>
                </a:moveTo>
                <a:lnTo>
                  <a:pt x="8061914" y="0"/>
                </a:lnTo>
                <a:lnTo>
                  <a:pt x="8061914" y="3743220"/>
                </a:lnTo>
                <a:lnTo>
                  <a:pt x="0" y="3743220"/>
                </a:lnTo>
                <a:lnTo>
                  <a:pt x="0" y="0"/>
                </a:lnTo>
                <a:close/>
              </a:path>
            </a:pathLst>
          </a:custGeom>
          <a:blipFill>
            <a:blip r:embed="rId7"/>
            <a:stretch>
              <a:fillRect l="0" t="0" r="-4103" b="-7341"/>
            </a:stretch>
          </a:blipFill>
        </p:spPr>
      </p:sp>
      <p:sp>
        <p:nvSpPr>
          <p:cNvPr name="Freeform 11" id="11"/>
          <p:cNvSpPr/>
          <p:nvPr/>
        </p:nvSpPr>
        <p:spPr>
          <a:xfrm flipH="false" flipV="false" rot="0">
            <a:off x="10276539" y="1412304"/>
            <a:ext cx="6520629" cy="3995491"/>
          </a:xfrm>
          <a:custGeom>
            <a:avLst/>
            <a:gdLst/>
            <a:ahLst/>
            <a:cxnLst/>
            <a:rect r="r" b="b" t="t" l="l"/>
            <a:pathLst>
              <a:path h="3995491" w="6520629">
                <a:moveTo>
                  <a:pt x="0" y="0"/>
                </a:moveTo>
                <a:lnTo>
                  <a:pt x="6520629" y="0"/>
                </a:lnTo>
                <a:lnTo>
                  <a:pt x="6520629" y="3995492"/>
                </a:lnTo>
                <a:lnTo>
                  <a:pt x="0" y="3995492"/>
                </a:lnTo>
                <a:lnTo>
                  <a:pt x="0" y="0"/>
                </a:lnTo>
                <a:close/>
              </a:path>
            </a:pathLst>
          </a:custGeom>
          <a:blipFill>
            <a:blip r:embed="rId8"/>
            <a:stretch>
              <a:fillRect l="-431" t="0" r="-431" b="0"/>
            </a:stretch>
          </a:blipFill>
        </p:spPr>
      </p:sp>
      <p:grpSp>
        <p:nvGrpSpPr>
          <p:cNvPr name="Group 12" id="12"/>
          <p:cNvGrpSpPr/>
          <p:nvPr/>
        </p:nvGrpSpPr>
        <p:grpSpPr>
          <a:xfrm rot="0">
            <a:off x="11075477" y="5791400"/>
            <a:ext cx="4922752" cy="4403533"/>
            <a:chOff x="0" y="0"/>
            <a:chExt cx="6563670" cy="5871377"/>
          </a:xfrm>
        </p:grpSpPr>
        <p:sp>
          <p:nvSpPr>
            <p:cNvPr name="Freeform 13" id="13"/>
            <p:cNvSpPr/>
            <p:nvPr/>
          </p:nvSpPr>
          <p:spPr>
            <a:xfrm flipH="false" flipV="false" rot="0">
              <a:off x="0" y="212660"/>
              <a:ext cx="6563670" cy="5658717"/>
            </a:xfrm>
            <a:custGeom>
              <a:avLst/>
              <a:gdLst/>
              <a:ahLst/>
              <a:cxnLst/>
              <a:rect r="r" b="b" t="t" l="l"/>
              <a:pathLst>
                <a:path h="5658717" w="6563670">
                  <a:moveTo>
                    <a:pt x="0" y="0"/>
                  </a:moveTo>
                  <a:lnTo>
                    <a:pt x="6563670" y="0"/>
                  </a:lnTo>
                  <a:lnTo>
                    <a:pt x="6563670" y="5658717"/>
                  </a:lnTo>
                  <a:lnTo>
                    <a:pt x="0" y="5658717"/>
                  </a:lnTo>
                  <a:lnTo>
                    <a:pt x="0" y="0"/>
                  </a:lnTo>
                  <a:close/>
                </a:path>
              </a:pathLst>
            </a:custGeom>
            <a:blipFill>
              <a:blip r:embed="rId9"/>
              <a:stretch>
                <a:fillRect l="0" t="-1575" r="0" b="0"/>
              </a:stretch>
            </a:blipFill>
          </p:spPr>
        </p:sp>
        <p:grpSp>
          <p:nvGrpSpPr>
            <p:cNvPr name="Group 14" id="14"/>
            <p:cNvGrpSpPr/>
            <p:nvPr/>
          </p:nvGrpSpPr>
          <p:grpSpPr>
            <a:xfrm rot="0">
              <a:off x="0" y="0"/>
              <a:ext cx="6557037" cy="425365"/>
              <a:chOff x="0" y="0"/>
              <a:chExt cx="1295217" cy="84023"/>
            </a:xfrm>
          </p:grpSpPr>
          <p:sp>
            <p:nvSpPr>
              <p:cNvPr name="Freeform 15" id="15"/>
              <p:cNvSpPr/>
              <p:nvPr/>
            </p:nvSpPr>
            <p:spPr>
              <a:xfrm flipH="false" flipV="false" rot="0">
                <a:off x="0" y="0"/>
                <a:ext cx="1295217" cy="84023"/>
              </a:xfrm>
              <a:custGeom>
                <a:avLst/>
                <a:gdLst/>
                <a:ahLst/>
                <a:cxnLst/>
                <a:rect r="r" b="b" t="t" l="l"/>
                <a:pathLst>
                  <a:path h="84023" w="1295217">
                    <a:moveTo>
                      <a:pt x="0" y="0"/>
                    </a:moveTo>
                    <a:lnTo>
                      <a:pt x="1295217" y="0"/>
                    </a:lnTo>
                    <a:lnTo>
                      <a:pt x="1295217" y="84023"/>
                    </a:lnTo>
                    <a:lnTo>
                      <a:pt x="0" y="84023"/>
                    </a:lnTo>
                    <a:close/>
                  </a:path>
                </a:pathLst>
              </a:custGeom>
              <a:solidFill>
                <a:srgbClr val="FFFFFF"/>
              </a:solidFill>
            </p:spPr>
          </p:sp>
          <p:sp>
            <p:nvSpPr>
              <p:cNvPr name="TextBox 16" id="16"/>
              <p:cNvSpPr txBox="true"/>
              <p:nvPr/>
            </p:nvSpPr>
            <p:spPr>
              <a:xfrm>
                <a:off x="0" y="-19050"/>
                <a:ext cx="1295217" cy="103073"/>
              </a:xfrm>
              <a:prstGeom prst="rect">
                <a:avLst/>
              </a:prstGeom>
            </p:spPr>
            <p:txBody>
              <a:bodyPr anchor="ctr" rtlCol="false" tIns="50800" lIns="50800" bIns="50800" rIns="50800"/>
              <a:lstStyle/>
              <a:p>
                <a:pPr algn="ctr">
                  <a:lnSpc>
                    <a:spcPts val="1399"/>
                  </a:lnSpc>
                </a:pPr>
                <a:r>
                  <a:rPr lang="en-US" sz="999">
                    <a:solidFill>
                      <a:srgbClr val="000000"/>
                    </a:solidFill>
                    <a:latin typeface="Poppins"/>
                    <a:ea typeface="Poppins"/>
                    <a:cs typeface="Poppins"/>
                    <a:sym typeface="Poppins"/>
                  </a:rPr>
                  <a:t>Impact of Discounts on GMV Over Time</a:t>
                </a:r>
                <a:r>
                  <a:rPr lang="en-US" sz="999">
                    <a:solidFill>
                      <a:srgbClr val="FFFFFF"/>
                    </a:solidFill>
                    <a:latin typeface="Poppins"/>
                    <a:ea typeface="Poppins"/>
                    <a:cs typeface="Poppins"/>
                    <a:sym typeface="Poppins"/>
                  </a:rPr>
                  <a:t> </a:t>
                </a:r>
              </a:p>
            </p:txBody>
          </p:sp>
        </p:grpSp>
      </p:grpSp>
      <p:sp>
        <p:nvSpPr>
          <p:cNvPr name="TextBox 17" id="17"/>
          <p:cNvSpPr txBox="true"/>
          <p:nvPr/>
        </p:nvSpPr>
        <p:spPr>
          <a:xfrm rot="0">
            <a:off x="5125964" y="178553"/>
            <a:ext cx="7650599"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IMPACT OF SALES &amp; DISCOUNT</a:t>
            </a:r>
          </a:p>
        </p:txBody>
      </p:sp>
      <p:sp>
        <p:nvSpPr>
          <p:cNvPr name="AutoShape 18" id="18"/>
          <p:cNvSpPr/>
          <p:nvPr/>
        </p:nvSpPr>
        <p:spPr>
          <a:xfrm flipH="true" flipV="true">
            <a:off x="-191922" y="5533821"/>
            <a:ext cx="18428142" cy="3905"/>
          </a:xfrm>
          <a:prstGeom prst="line">
            <a:avLst/>
          </a:prstGeom>
          <a:ln cap="flat" w="38100">
            <a:solidFill>
              <a:srgbClr val="BAC8D3"/>
            </a:solidFill>
            <a:prstDash val="sysDot"/>
            <a:headEnd type="none" len="sm" w="sm"/>
            <a:tailEnd type="none" len="sm" w="sm"/>
          </a:ln>
        </p:spPr>
      </p:sp>
      <p:sp>
        <p:nvSpPr>
          <p:cNvPr name="AutoShape 19" id="19"/>
          <p:cNvSpPr/>
          <p:nvPr/>
        </p:nvSpPr>
        <p:spPr>
          <a:xfrm flipV="true">
            <a:off x="9760523" y="1181174"/>
            <a:ext cx="0" cy="4356552"/>
          </a:xfrm>
          <a:prstGeom prst="line">
            <a:avLst/>
          </a:prstGeom>
          <a:ln cap="flat" w="38100">
            <a:solidFill>
              <a:srgbClr val="BAC8D3"/>
            </a:solidFill>
            <a:prstDash val="sysDot"/>
            <a:headEnd type="none" len="sm" w="sm"/>
            <a:tailEnd type="none" len="sm" w="sm"/>
          </a:ln>
        </p:spPr>
      </p:sp>
      <p:sp>
        <p:nvSpPr>
          <p:cNvPr name="AutoShape 20" id="20"/>
          <p:cNvSpPr/>
          <p:nvPr/>
        </p:nvSpPr>
        <p:spPr>
          <a:xfrm flipH="true" flipV="true">
            <a:off x="9741473" y="5537726"/>
            <a:ext cx="19050" cy="4657207"/>
          </a:xfrm>
          <a:prstGeom prst="line">
            <a:avLst/>
          </a:prstGeom>
          <a:ln cap="flat" w="38100">
            <a:solidFill>
              <a:srgbClr val="BAC8D3"/>
            </a:solidFill>
            <a:prstDash val="sysDot"/>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542094" y="1099129"/>
            <a:ext cx="11508820" cy="4614744"/>
            <a:chOff x="0" y="0"/>
            <a:chExt cx="3031130" cy="1215406"/>
          </a:xfrm>
        </p:grpSpPr>
        <p:sp>
          <p:nvSpPr>
            <p:cNvPr name="Freeform 6" id="6"/>
            <p:cNvSpPr/>
            <p:nvPr/>
          </p:nvSpPr>
          <p:spPr>
            <a:xfrm flipH="false" flipV="false" rot="0">
              <a:off x="0" y="0"/>
              <a:ext cx="3031130" cy="1215406"/>
            </a:xfrm>
            <a:custGeom>
              <a:avLst/>
              <a:gdLst/>
              <a:ahLst/>
              <a:cxnLst/>
              <a:rect r="r" b="b" t="t" l="l"/>
              <a:pathLst>
                <a:path h="1215406" w="3031130">
                  <a:moveTo>
                    <a:pt x="20181" y="0"/>
                  </a:moveTo>
                  <a:lnTo>
                    <a:pt x="3010949" y="0"/>
                  </a:lnTo>
                  <a:cubicBezTo>
                    <a:pt x="3016301" y="0"/>
                    <a:pt x="3021434" y="2126"/>
                    <a:pt x="3025219" y="5911"/>
                  </a:cubicBezTo>
                  <a:cubicBezTo>
                    <a:pt x="3029003" y="9695"/>
                    <a:pt x="3031130" y="14829"/>
                    <a:pt x="3031130" y="20181"/>
                  </a:cubicBezTo>
                  <a:lnTo>
                    <a:pt x="3031130" y="1195225"/>
                  </a:lnTo>
                  <a:cubicBezTo>
                    <a:pt x="3031130" y="1200577"/>
                    <a:pt x="3029003" y="1205710"/>
                    <a:pt x="3025219" y="1209495"/>
                  </a:cubicBezTo>
                  <a:cubicBezTo>
                    <a:pt x="3021434" y="1213280"/>
                    <a:pt x="3016301" y="1215406"/>
                    <a:pt x="3010949" y="1215406"/>
                  </a:cubicBezTo>
                  <a:lnTo>
                    <a:pt x="20181" y="1215406"/>
                  </a:lnTo>
                  <a:cubicBezTo>
                    <a:pt x="14829" y="1215406"/>
                    <a:pt x="9695" y="1213280"/>
                    <a:pt x="5911" y="1209495"/>
                  </a:cubicBezTo>
                  <a:cubicBezTo>
                    <a:pt x="2126" y="1205710"/>
                    <a:pt x="0" y="1200577"/>
                    <a:pt x="0" y="1195225"/>
                  </a:cubicBezTo>
                  <a:lnTo>
                    <a:pt x="0" y="20181"/>
                  </a:lnTo>
                  <a:cubicBezTo>
                    <a:pt x="0" y="14829"/>
                    <a:pt x="2126" y="9695"/>
                    <a:pt x="5911" y="5911"/>
                  </a:cubicBezTo>
                  <a:cubicBezTo>
                    <a:pt x="9695" y="2126"/>
                    <a:pt x="14829" y="0"/>
                    <a:pt x="20181" y="0"/>
                  </a:cubicBezTo>
                  <a:close/>
                </a:path>
              </a:pathLst>
            </a:custGeom>
            <a:solidFill>
              <a:srgbClr val="E1ECFD"/>
            </a:solidFill>
            <a:ln w="38100" cap="rnd">
              <a:solidFill>
                <a:srgbClr val="073C91"/>
              </a:solidFill>
              <a:prstDash val="solid"/>
              <a:round/>
            </a:ln>
          </p:spPr>
        </p:sp>
        <p:sp>
          <p:nvSpPr>
            <p:cNvPr name="TextBox 7" id="7"/>
            <p:cNvSpPr txBox="true"/>
            <p:nvPr/>
          </p:nvSpPr>
          <p:spPr>
            <a:xfrm>
              <a:off x="0" y="-66675"/>
              <a:ext cx="3031130" cy="128208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81824" y="5885480"/>
            <a:ext cx="17869090" cy="4114475"/>
            <a:chOff x="0" y="0"/>
            <a:chExt cx="4706262" cy="1083648"/>
          </a:xfrm>
        </p:grpSpPr>
        <p:sp>
          <p:nvSpPr>
            <p:cNvPr name="Freeform 9" id="9"/>
            <p:cNvSpPr/>
            <p:nvPr/>
          </p:nvSpPr>
          <p:spPr>
            <a:xfrm flipH="false" flipV="false" rot="0">
              <a:off x="0" y="0"/>
              <a:ext cx="4706262" cy="1083648"/>
            </a:xfrm>
            <a:custGeom>
              <a:avLst/>
              <a:gdLst/>
              <a:ahLst/>
              <a:cxnLst/>
              <a:rect r="r" b="b" t="t" l="l"/>
              <a:pathLst>
                <a:path h="1083648" w="4706262">
                  <a:moveTo>
                    <a:pt x="12998" y="0"/>
                  </a:moveTo>
                  <a:lnTo>
                    <a:pt x="4693265" y="0"/>
                  </a:lnTo>
                  <a:cubicBezTo>
                    <a:pt x="4696712" y="0"/>
                    <a:pt x="4700018" y="1369"/>
                    <a:pt x="4702455" y="3807"/>
                  </a:cubicBezTo>
                  <a:cubicBezTo>
                    <a:pt x="4704893" y="6244"/>
                    <a:pt x="4706262" y="9551"/>
                    <a:pt x="4706262" y="12998"/>
                  </a:cubicBezTo>
                  <a:lnTo>
                    <a:pt x="4706262" y="1070650"/>
                  </a:lnTo>
                  <a:cubicBezTo>
                    <a:pt x="4706262" y="1077828"/>
                    <a:pt x="4700443" y="1083648"/>
                    <a:pt x="4693265" y="1083648"/>
                  </a:cubicBezTo>
                  <a:lnTo>
                    <a:pt x="12998" y="1083648"/>
                  </a:lnTo>
                  <a:cubicBezTo>
                    <a:pt x="9551" y="1083648"/>
                    <a:pt x="6244" y="1082278"/>
                    <a:pt x="3807" y="1079841"/>
                  </a:cubicBezTo>
                  <a:cubicBezTo>
                    <a:pt x="1369" y="1077403"/>
                    <a:pt x="0" y="1074097"/>
                    <a:pt x="0" y="1070650"/>
                  </a:cubicBezTo>
                  <a:lnTo>
                    <a:pt x="0" y="12998"/>
                  </a:lnTo>
                  <a:cubicBezTo>
                    <a:pt x="0" y="9551"/>
                    <a:pt x="1369" y="6244"/>
                    <a:pt x="3807" y="3807"/>
                  </a:cubicBezTo>
                  <a:cubicBezTo>
                    <a:pt x="6244" y="1369"/>
                    <a:pt x="9551" y="0"/>
                    <a:pt x="12998" y="0"/>
                  </a:cubicBezTo>
                  <a:close/>
                </a:path>
              </a:pathLst>
            </a:custGeom>
            <a:solidFill>
              <a:srgbClr val="E1ECFD"/>
            </a:solidFill>
            <a:ln w="38100" cap="rnd">
              <a:solidFill>
                <a:srgbClr val="073C91"/>
              </a:solidFill>
              <a:prstDash val="solid"/>
              <a:round/>
            </a:ln>
          </p:spPr>
        </p:sp>
        <p:sp>
          <p:nvSpPr>
            <p:cNvPr name="TextBox 10" id="10"/>
            <p:cNvSpPr txBox="true"/>
            <p:nvPr/>
          </p:nvSpPr>
          <p:spPr>
            <a:xfrm>
              <a:off x="0" y="-66675"/>
              <a:ext cx="4706262" cy="1150323"/>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148161" y="1122053"/>
            <a:ext cx="6133254" cy="4591820"/>
            <a:chOff x="0" y="0"/>
            <a:chExt cx="1615343" cy="1209368"/>
          </a:xfrm>
        </p:grpSpPr>
        <p:sp>
          <p:nvSpPr>
            <p:cNvPr name="Freeform 12" id="12"/>
            <p:cNvSpPr/>
            <p:nvPr/>
          </p:nvSpPr>
          <p:spPr>
            <a:xfrm flipH="false" flipV="false" rot="0">
              <a:off x="0" y="0"/>
              <a:ext cx="1615343" cy="1209368"/>
            </a:xfrm>
            <a:custGeom>
              <a:avLst/>
              <a:gdLst/>
              <a:ahLst/>
              <a:cxnLst/>
              <a:rect r="r" b="b" t="t" l="l"/>
              <a:pathLst>
                <a:path h="1209368" w="1615343">
                  <a:moveTo>
                    <a:pt x="37869" y="0"/>
                  </a:moveTo>
                  <a:lnTo>
                    <a:pt x="1577474" y="0"/>
                  </a:lnTo>
                  <a:cubicBezTo>
                    <a:pt x="1598388" y="0"/>
                    <a:pt x="1615343" y="16954"/>
                    <a:pt x="1615343" y="37869"/>
                  </a:cubicBezTo>
                  <a:lnTo>
                    <a:pt x="1615343" y="1171500"/>
                  </a:lnTo>
                  <a:cubicBezTo>
                    <a:pt x="1615343" y="1192414"/>
                    <a:pt x="1598388" y="1209368"/>
                    <a:pt x="1577474" y="1209368"/>
                  </a:cubicBezTo>
                  <a:lnTo>
                    <a:pt x="37869" y="1209368"/>
                  </a:lnTo>
                  <a:cubicBezTo>
                    <a:pt x="16954" y="1209368"/>
                    <a:pt x="0" y="1192414"/>
                    <a:pt x="0" y="1171500"/>
                  </a:cubicBezTo>
                  <a:lnTo>
                    <a:pt x="0" y="37869"/>
                  </a:lnTo>
                  <a:cubicBezTo>
                    <a:pt x="0" y="16954"/>
                    <a:pt x="16954" y="0"/>
                    <a:pt x="37869" y="0"/>
                  </a:cubicBezTo>
                  <a:close/>
                </a:path>
              </a:pathLst>
            </a:custGeom>
            <a:solidFill>
              <a:srgbClr val="E1ECFD"/>
            </a:solidFill>
            <a:ln w="38100" cap="rnd">
              <a:solidFill>
                <a:srgbClr val="073C91"/>
              </a:solidFill>
              <a:prstDash val="solid"/>
              <a:round/>
            </a:ln>
          </p:spPr>
        </p:sp>
        <p:sp>
          <p:nvSpPr>
            <p:cNvPr name="TextBox 13" id="13"/>
            <p:cNvSpPr txBox="true"/>
            <p:nvPr/>
          </p:nvSpPr>
          <p:spPr>
            <a:xfrm>
              <a:off x="0" y="-66675"/>
              <a:ext cx="1615343" cy="1276043"/>
            </a:xfrm>
            <a:prstGeom prst="rect">
              <a:avLst/>
            </a:prstGeom>
          </p:spPr>
          <p:txBody>
            <a:bodyPr anchor="ctr" rtlCol="false" tIns="50800" lIns="50800" bIns="50800" rIns="50800"/>
            <a:lstStyle/>
            <a:p>
              <a:pPr algn="ctr">
                <a:lnSpc>
                  <a:spcPts val="3499"/>
                </a:lnSpc>
              </a:pPr>
            </a:p>
          </p:txBody>
        </p:sp>
      </p:grpSp>
      <p:sp>
        <p:nvSpPr>
          <p:cNvPr name="Freeform 14" id="14"/>
          <p:cNvSpPr/>
          <p:nvPr/>
        </p:nvSpPr>
        <p:spPr>
          <a:xfrm flipH="false" flipV="false" rot="0">
            <a:off x="11919049" y="1284136"/>
            <a:ext cx="5872662" cy="4191613"/>
          </a:xfrm>
          <a:custGeom>
            <a:avLst/>
            <a:gdLst/>
            <a:ahLst/>
            <a:cxnLst/>
            <a:rect r="r" b="b" t="t" l="l"/>
            <a:pathLst>
              <a:path h="4191613" w="5872662">
                <a:moveTo>
                  <a:pt x="0" y="0"/>
                </a:moveTo>
                <a:lnTo>
                  <a:pt x="5872662" y="0"/>
                </a:lnTo>
                <a:lnTo>
                  <a:pt x="5872662" y="4191612"/>
                </a:lnTo>
                <a:lnTo>
                  <a:pt x="0" y="4191612"/>
                </a:lnTo>
                <a:lnTo>
                  <a:pt x="0" y="0"/>
                </a:lnTo>
                <a:close/>
              </a:path>
            </a:pathLst>
          </a:custGeom>
          <a:blipFill>
            <a:blip r:embed="rId2"/>
            <a:stretch>
              <a:fillRect l="0" t="0" r="0" b="0"/>
            </a:stretch>
          </a:blipFill>
          <a:ln w="19050" cap="sq">
            <a:solidFill>
              <a:srgbClr val="000000"/>
            </a:solidFill>
            <a:prstDash val="solid"/>
            <a:miter/>
          </a:ln>
        </p:spPr>
      </p:sp>
      <p:sp>
        <p:nvSpPr>
          <p:cNvPr name="Freeform 15" id="15"/>
          <p:cNvSpPr/>
          <p:nvPr/>
        </p:nvSpPr>
        <p:spPr>
          <a:xfrm flipH="false" flipV="false" rot="0">
            <a:off x="11919049" y="6105999"/>
            <a:ext cx="5872662" cy="3677755"/>
          </a:xfrm>
          <a:custGeom>
            <a:avLst/>
            <a:gdLst/>
            <a:ahLst/>
            <a:cxnLst/>
            <a:rect r="r" b="b" t="t" l="l"/>
            <a:pathLst>
              <a:path h="3677755" w="5872662">
                <a:moveTo>
                  <a:pt x="0" y="0"/>
                </a:moveTo>
                <a:lnTo>
                  <a:pt x="5872662" y="0"/>
                </a:lnTo>
                <a:lnTo>
                  <a:pt x="5872662" y="3677755"/>
                </a:lnTo>
                <a:lnTo>
                  <a:pt x="0" y="3677755"/>
                </a:lnTo>
                <a:lnTo>
                  <a:pt x="0" y="0"/>
                </a:lnTo>
                <a:close/>
              </a:path>
            </a:pathLst>
          </a:custGeom>
          <a:blipFill>
            <a:blip r:embed="rId3"/>
            <a:stretch>
              <a:fillRect l="0" t="0" r="0" b="0"/>
            </a:stretch>
          </a:blipFill>
          <a:ln w="19050" cap="sq">
            <a:solidFill>
              <a:srgbClr val="000000"/>
            </a:solidFill>
            <a:prstDash val="solid"/>
            <a:miter/>
          </a:ln>
        </p:spPr>
      </p:sp>
      <p:sp>
        <p:nvSpPr>
          <p:cNvPr name="Freeform 16" id="16"/>
          <p:cNvSpPr/>
          <p:nvPr/>
        </p:nvSpPr>
        <p:spPr>
          <a:xfrm flipH="false" flipV="false" rot="0">
            <a:off x="553385" y="1419714"/>
            <a:ext cx="5322806" cy="3100534"/>
          </a:xfrm>
          <a:custGeom>
            <a:avLst/>
            <a:gdLst/>
            <a:ahLst/>
            <a:cxnLst/>
            <a:rect r="r" b="b" t="t" l="l"/>
            <a:pathLst>
              <a:path h="3100534" w="5322806">
                <a:moveTo>
                  <a:pt x="0" y="0"/>
                </a:moveTo>
                <a:lnTo>
                  <a:pt x="5322806" y="0"/>
                </a:lnTo>
                <a:lnTo>
                  <a:pt x="5322806" y="3100534"/>
                </a:lnTo>
                <a:lnTo>
                  <a:pt x="0" y="3100534"/>
                </a:lnTo>
                <a:lnTo>
                  <a:pt x="0" y="0"/>
                </a:lnTo>
                <a:close/>
              </a:path>
            </a:pathLst>
          </a:custGeom>
          <a:blipFill>
            <a:blip r:embed="rId4"/>
            <a:stretch>
              <a:fillRect l="0" t="0" r="0" b="0"/>
            </a:stretch>
          </a:blipFill>
          <a:ln w="19050" cap="sq">
            <a:solidFill>
              <a:srgbClr val="000000"/>
            </a:solidFill>
            <a:prstDash val="solid"/>
            <a:miter/>
          </a:ln>
        </p:spPr>
      </p:sp>
      <p:sp>
        <p:nvSpPr>
          <p:cNvPr name="Freeform 17" id="17"/>
          <p:cNvSpPr/>
          <p:nvPr/>
        </p:nvSpPr>
        <p:spPr>
          <a:xfrm flipH="false" flipV="false" rot="0">
            <a:off x="565442" y="6101681"/>
            <a:ext cx="5484755" cy="3682074"/>
          </a:xfrm>
          <a:custGeom>
            <a:avLst/>
            <a:gdLst/>
            <a:ahLst/>
            <a:cxnLst/>
            <a:rect r="r" b="b" t="t" l="l"/>
            <a:pathLst>
              <a:path h="3682074" w="5484755">
                <a:moveTo>
                  <a:pt x="0" y="0"/>
                </a:moveTo>
                <a:lnTo>
                  <a:pt x="5484755" y="0"/>
                </a:lnTo>
                <a:lnTo>
                  <a:pt x="5484755" y="3682073"/>
                </a:lnTo>
                <a:lnTo>
                  <a:pt x="0" y="3682073"/>
                </a:lnTo>
                <a:lnTo>
                  <a:pt x="0" y="0"/>
                </a:lnTo>
                <a:close/>
              </a:path>
            </a:pathLst>
          </a:custGeom>
          <a:blipFill>
            <a:blip r:embed="rId5"/>
            <a:stretch>
              <a:fillRect l="0" t="0" r="0" b="0"/>
            </a:stretch>
          </a:blipFill>
          <a:ln w="19050" cap="sq">
            <a:solidFill>
              <a:srgbClr val="000000"/>
            </a:solidFill>
            <a:prstDash val="solid"/>
            <a:miter/>
          </a:ln>
        </p:spPr>
      </p:sp>
      <p:sp>
        <p:nvSpPr>
          <p:cNvPr name="TextBox 18" id="18"/>
          <p:cNvSpPr txBox="true"/>
          <p:nvPr/>
        </p:nvSpPr>
        <p:spPr>
          <a:xfrm rot="0">
            <a:off x="2939415" y="153035"/>
            <a:ext cx="11123295"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REVENUE TRENDS: PAY DAYS AND HOLIDAYS</a:t>
            </a:r>
          </a:p>
        </p:txBody>
      </p:sp>
      <p:sp>
        <p:nvSpPr>
          <p:cNvPr name="TextBox 19" id="19"/>
          <p:cNvSpPr txBox="true"/>
          <p:nvPr/>
        </p:nvSpPr>
        <p:spPr>
          <a:xfrm rot="0">
            <a:off x="7046224" y="7152160"/>
            <a:ext cx="4195553" cy="1675765"/>
          </a:xfrm>
          <a:prstGeom prst="rect">
            <a:avLst/>
          </a:prstGeom>
        </p:spPr>
        <p:txBody>
          <a:bodyPr anchor="t" rtlCol="false" tIns="0" lIns="0" bIns="0" rIns="0">
            <a:spAutoFit/>
          </a:bodyPr>
          <a:lstStyle/>
          <a:p>
            <a:pPr algn="l">
              <a:lnSpc>
                <a:spcPts val="2659"/>
              </a:lnSpc>
            </a:pPr>
            <a:r>
              <a:rPr lang="en-US" sz="1899">
                <a:solidFill>
                  <a:srgbClr val="000000"/>
                </a:solidFill>
                <a:latin typeface="Poppins"/>
                <a:ea typeface="Poppins"/>
                <a:cs typeface="Poppins"/>
                <a:sym typeface="Poppins"/>
              </a:rPr>
              <a:t>Revenue distribution is similar on pay and non-pay days, but both have high-value outliers, with occasional revenue spikes.</a:t>
            </a:r>
          </a:p>
          <a:p>
            <a:pPr algn="l">
              <a:lnSpc>
                <a:spcPts val="2659"/>
              </a:lnSpc>
              <a:spcBef>
                <a:spcPct val="0"/>
              </a:spcBef>
            </a:pPr>
          </a:p>
        </p:txBody>
      </p:sp>
      <p:sp>
        <p:nvSpPr>
          <p:cNvPr name="TextBox 20" id="20"/>
          <p:cNvSpPr txBox="true"/>
          <p:nvPr/>
        </p:nvSpPr>
        <p:spPr>
          <a:xfrm rot="0">
            <a:off x="6725314" y="3468053"/>
            <a:ext cx="4982067" cy="1768475"/>
          </a:xfrm>
          <a:prstGeom prst="rect">
            <a:avLst/>
          </a:prstGeom>
        </p:spPr>
        <p:txBody>
          <a:bodyPr anchor="t" rtlCol="false" tIns="0" lIns="0" bIns="0" rIns="0">
            <a:spAutoFit/>
          </a:bodyPr>
          <a:lstStyle/>
          <a:p>
            <a:pPr algn="just">
              <a:lnSpc>
                <a:spcPts val="2799"/>
              </a:lnSpc>
            </a:pPr>
            <a:r>
              <a:rPr lang="en-US" sz="1999">
                <a:solidFill>
                  <a:srgbClr val="000000"/>
                </a:solidFill>
                <a:latin typeface="Poppins"/>
                <a:ea typeface="Poppins"/>
                <a:cs typeface="Poppins"/>
                <a:sym typeface="Poppins"/>
              </a:rPr>
              <a:t>Revenue on both pay and non-pay days shows a similar median, but pay days have fewer extreme outliers, indicating slightly less variability.</a:t>
            </a:r>
          </a:p>
          <a:p>
            <a:pPr algn="just">
              <a:lnSpc>
                <a:spcPts val="2799"/>
              </a:lnSpc>
              <a:spcBef>
                <a:spcPct val="0"/>
              </a:spcBef>
            </a:pPr>
          </a:p>
        </p:txBody>
      </p:sp>
      <p:sp>
        <p:nvSpPr>
          <p:cNvPr name="TextBox 21" id="21"/>
          <p:cNvSpPr txBox="true"/>
          <p:nvPr/>
        </p:nvSpPr>
        <p:spPr>
          <a:xfrm rot="0">
            <a:off x="407309" y="4501198"/>
            <a:ext cx="5642888" cy="1009015"/>
          </a:xfrm>
          <a:prstGeom prst="rect">
            <a:avLst/>
          </a:prstGeom>
        </p:spPr>
        <p:txBody>
          <a:bodyPr anchor="t" rtlCol="false" tIns="0" lIns="0" bIns="0" rIns="0">
            <a:spAutoFit/>
          </a:bodyPr>
          <a:lstStyle/>
          <a:p>
            <a:pPr algn="just">
              <a:lnSpc>
                <a:spcPts val="2659"/>
              </a:lnSpc>
              <a:spcBef>
                <a:spcPct val="0"/>
              </a:spcBef>
            </a:pPr>
            <a:r>
              <a:rPr lang="en-US" sz="1899">
                <a:solidFill>
                  <a:srgbClr val="000000"/>
                </a:solidFill>
                <a:latin typeface="Poppins"/>
                <a:ea typeface="Poppins"/>
                <a:cs typeface="Poppins"/>
                <a:sym typeface="Poppins"/>
              </a:rPr>
              <a:t>Revenue is consistently higher on non-pay days than on pay days, with smaller fluctuations over time.</a:t>
            </a:r>
          </a:p>
        </p:txBody>
      </p:sp>
      <p:sp>
        <p:nvSpPr>
          <p:cNvPr name="TextBox 22" id="22"/>
          <p:cNvSpPr txBox="true"/>
          <p:nvPr/>
        </p:nvSpPr>
        <p:spPr>
          <a:xfrm rot="0">
            <a:off x="6734712" y="1798030"/>
            <a:ext cx="4972669" cy="1768475"/>
          </a:xfrm>
          <a:prstGeom prst="rect">
            <a:avLst/>
          </a:prstGeom>
        </p:spPr>
        <p:txBody>
          <a:bodyPr anchor="t" rtlCol="false" tIns="0" lIns="0" bIns="0" rIns="0">
            <a:spAutoFit/>
          </a:bodyPr>
          <a:lstStyle/>
          <a:p>
            <a:pPr algn="just">
              <a:lnSpc>
                <a:spcPts val="2799"/>
              </a:lnSpc>
              <a:spcBef>
                <a:spcPct val="0"/>
              </a:spcBef>
            </a:pPr>
            <a:r>
              <a:rPr lang="en-US" sz="1999">
                <a:solidFill>
                  <a:srgbClr val="000000"/>
                </a:solidFill>
                <a:latin typeface="Poppins"/>
                <a:ea typeface="Poppins"/>
                <a:cs typeface="Poppins"/>
                <a:sym typeface="Poppins"/>
              </a:rPr>
              <a:t>GMV peaks during major holidays (Weeks 45 &amp; 52), with moderate spikes around Halloween, steady early-year sales, and lows in weeks with minor holidays.</a:t>
            </a:r>
          </a:p>
        </p:txBody>
      </p:sp>
      <p:sp>
        <p:nvSpPr>
          <p:cNvPr name="Freeform 23" id="23"/>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7046224" y="6583999"/>
            <a:ext cx="4195553" cy="675640"/>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Poppins Bold"/>
                <a:ea typeface="Poppins Bold"/>
                <a:cs typeface="Poppins Bold"/>
                <a:sym typeface="Poppins Bold"/>
              </a:rPr>
              <a:t>Pay Day and Non Pay Day Revenue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73C91"/>
            </a:solidFill>
          </p:spPr>
        </p:sp>
        <p:sp>
          <p:nvSpPr>
            <p:cNvPr name="TextBox 4" id="4"/>
            <p:cNvSpPr txBox="true"/>
            <p:nvPr/>
          </p:nvSpPr>
          <p:spPr>
            <a:xfrm>
              <a:off x="0" y="-57150"/>
              <a:ext cx="4816593" cy="32808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1824" y="1210551"/>
            <a:ext cx="9279959" cy="8789404"/>
            <a:chOff x="0" y="0"/>
            <a:chExt cx="2444104" cy="2314905"/>
          </a:xfrm>
        </p:grpSpPr>
        <p:sp>
          <p:nvSpPr>
            <p:cNvPr name="Freeform 6" id="6"/>
            <p:cNvSpPr/>
            <p:nvPr/>
          </p:nvSpPr>
          <p:spPr>
            <a:xfrm flipH="false" flipV="false" rot="0">
              <a:off x="0" y="0"/>
              <a:ext cx="2444104" cy="2314905"/>
            </a:xfrm>
            <a:custGeom>
              <a:avLst/>
              <a:gdLst/>
              <a:ahLst/>
              <a:cxnLst/>
              <a:rect r="r" b="b" t="t" l="l"/>
              <a:pathLst>
                <a:path h="2314905" w="2444104">
                  <a:moveTo>
                    <a:pt x="25028" y="0"/>
                  </a:moveTo>
                  <a:lnTo>
                    <a:pt x="2419077" y="0"/>
                  </a:lnTo>
                  <a:cubicBezTo>
                    <a:pt x="2425715" y="0"/>
                    <a:pt x="2432080" y="2637"/>
                    <a:pt x="2436774" y="7330"/>
                  </a:cubicBezTo>
                  <a:cubicBezTo>
                    <a:pt x="2441468" y="12024"/>
                    <a:pt x="2444104" y="18390"/>
                    <a:pt x="2444104" y="25028"/>
                  </a:cubicBezTo>
                  <a:lnTo>
                    <a:pt x="2444104" y="2289877"/>
                  </a:lnTo>
                  <a:cubicBezTo>
                    <a:pt x="2444104" y="2296515"/>
                    <a:pt x="2441468" y="2302881"/>
                    <a:pt x="2436774" y="2307574"/>
                  </a:cubicBezTo>
                  <a:cubicBezTo>
                    <a:pt x="2432080" y="2312268"/>
                    <a:pt x="2425715" y="2314905"/>
                    <a:pt x="2419077" y="2314905"/>
                  </a:cubicBezTo>
                  <a:lnTo>
                    <a:pt x="25028" y="2314905"/>
                  </a:lnTo>
                  <a:cubicBezTo>
                    <a:pt x="18390" y="2314905"/>
                    <a:pt x="12024" y="2312268"/>
                    <a:pt x="7330" y="2307574"/>
                  </a:cubicBezTo>
                  <a:cubicBezTo>
                    <a:pt x="2637" y="2302881"/>
                    <a:pt x="0" y="2296515"/>
                    <a:pt x="0" y="2289877"/>
                  </a:cubicBezTo>
                  <a:lnTo>
                    <a:pt x="0" y="25028"/>
                  </a:lnTo>
                  <a:cubicBezTo>
                    <a:pt x="0" y="18390"/>
                    <a:pt x="2637" y="12024"/>
                    <a:pt x="7330" y="7330"/>
                  </a:cubicBezTo>
                  <a:cubicBezTo>
                    <a:pt x="12024" y="2637"/>
                    <a:pt x="18390" y="0"/>
                    <a:pt x="25028" y="0"/>
                  </a:cubicBezTo>
                  <a:close/>
                </a:path>
              </a:pathLst>
            </a:custGeom>
            <a:solidFill>
              <a:srgbClr val="E1ECFD"/>
            </a:solidFill>
            <a:ln w="38100" cap="rnd">
              <a:solidFill>
                <a:srgbClr val="073C91"/>
              </a:solidFill>
              <a:prstDash val="solid"/>
              <a:round/>
            </a:ln>
          </p:spPr>
        </p:sp>
        <p:sp>
          <p:nvSpPr>
            <p:cNvPr name="TextBox 7" id="7"/>
            <p:cNvSpPr txBox="true"/>
            <p:nvPr/>
          </p:nvSpPr>
          <p:spPr>
            <a:xfrm>
              <a:off x="0" y="-66675"/>
              <a:ext cx="2444104" cy="2381580"/>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636024" y="1210551"/>
            <a:ext cx="8365674" cy="8789404"/>
            <a:chOff x="0" y="0"/>
            <a:chExt cx="2203305" cy="2314905"/>
          </a:xfrm>
        </p:grpSpPr>
        <p:sp>
          <p:nvSpPr>
            <p:cNvPr name="Freeform 9" id="9"/>
            <p:cNvSpPr/>
            <p:nvPr/>
          </p:nvSpPr>
          <p:spPr>
            <a:xfrm flipH="false" flipV="false" rot="0">
              <a:off x="0" y="0"/>
              <a:ext cx="2203305" cy="2314905"/>
            </a:xfrm>
            <a:custGeom>
              <a:avLst/>
              <a:gdLst/>
              <a:ahLst/>
              <a:cxnLst/>
              <a:rect r="r" b="b" t="t" l="l"/>
              <a:pathLst>
                <a:path h="2314905" w="2203305">
                  <a:moveTo>
                    <a:pt x="27763" y="0"/>
                  </a:moveTo>
                  <a:lnTo>
                    <a:pt x="2175542" y="0"/>
                  </a:lnTo>
                  <a:cubicBezTo>
                    <a:pt x="2182905" y="0"/>
                    <a:pt x="2189967" y="2925"/>
                    <a:pt x="2195173" y="8132"/>
                  </a:cubicBezTo>
                  <a:cubicBezTo>
                    <a:pt x="2200380" y="13338"/>
                    <a:pt x="2203305" y="20400"/>
                    <a:pt x="2203305" y="27763"/>
                  </a:cubicBezTo>
                  <a:lnTo>
                    <a:pt x="2203305" y="2287142"/>
                  </a:lnTo>
                  <a:cubicBezTo>
                    <a:pt x="2203305" y="2302475"/>
                    <a:pt x="2190875" y="2314905"/>
                    <a:pt x="2175542" y="2314905"/>
                  </a:cubicBezTo>
                  <a:lnTo>
                    <a:pt x="27763" y="2314905"/>
                  </a:lnTo>
                  <a:cubicBezTo>
                    <a:pt x="12430" y="2314905"/>
                    <a:pt x="0" y="2302475"/>
                    <a:pt x="0" y="2287142"/>
                  </a:cubicBezTo>
                  <a:lnTo>
                    <a:pt x="0" y="27763"/>
                  </a:lnTo>
                  <a:cubicBezTo>
                    <a:pt x="0" y="12430"/>
                    <a:pt x="12430" y="0"/>
                    <a:pt x="27763" y="0"/>
                  </a:cubicBezTo>
                  <a:close/>
                </a:path>
              </a:pathLst>
            </a:custGeom>
            <a:solidFill>
              <a:srgbClr val="E1ECFD"/>
            </a:solidFill>
            <a:ln w="38100" cap="rnd">
              <a:solidFill>
                <a:srgbClr val="073C91"/>
              </a:solidFill>
              <a:prstDash val="solid"/>
              <a:round/>
            </a:ln>
          </p:spPr>
        </p:sp>
        <p:sp>
          <p:nvSpPr>
            <p:cNvPr name="TextBox 10" id="10"/>
            <p:cNvSpPr txBox="true"/>
            <p:nvPr/>
          </p:nvSpPr>
          <p:spPr>
            <a:xfrm>
              <a:off x="0" y="-66675"/>
              <a:ext cx="2203305" cy="2381580"/>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340716" y="2399122"/>
            <a:ext cx="8797003" cy="1653365"/>
          </a:xfrm>
          <a:custGeom>
            <a:avLst/>
            <a:gdLst/>
            <a:ahLst/>
            <a:cxnLst/>
            <a:rect r="r" b="b" t="t" l="l"/>
            <a:pathLst>
              <a:path h="1653365" w="8797003">
                <a:moveTo>
                  <a:pt x="0" y="0"/>
                </a:moveTo>
                <a:lnTo>
                  <a:pt x="8797003" y="0"/>
                </a:lnTo>
                <a:lnTo>
                  <a:pt x="8797003" y="1653365"/>
                </a:lnTo>
                <a:lnTo>
                  <a:pt x="0" y="1653365"/>
                </a:lnTo>
                <a:lnTo>
                  <a:pt x="0" y="0"/>
                </a:lnTo>
                <a:close/>
              </a:path>
            </a:pathLst>
          </a:custGeom>
          <a:blipFill>
            <a:blip r:embed="rId2"/>
            <a:stretch>
              <a:fillRect l="0" t="-251" r="0" b="-294808"/>
            </a:stretch>
          </a:blipFill>
        </p:spPr>
      </p:sp>
      <p:sp>
        <p:nvSpPr>
          <p:cNvPr name="Freeform 12" id="12"/>
          <p:cNvSpPr/>
          <p:nvPr/>
        </p:nvSpPr>
        <p:spPr>
          <a:xfrm flipH="false" flipV="false" rot="0">
            <a:off x="371817" y="4119162"/>
            <a:ext cx="8753850" cy="2342091"/>
          </a:xfrm>
          <a:custGeom>
            <a:avLst/>
            <a:gdLst/>
            <a:ahLst/>
            <a:cxnLst/>
            <a:rect r="r" b="b" t="t" l="l"/>
            <a:pathLst>
              <a:path h="2342091" w="8753850">
                <a:moveTo>
                  <a:pt x="0" y="0"/>
                </a:moveTo>
                <a:lnTo>
                  <a:pt x="8753850" y="0"/>
                </a:lnTo>
                <a:lnTo>
                  <a:pt x="8753850" y="2342092"/>
                </a:lnTo>
                <a:lnTo>
                  <a:pt x="0" y="2342092"/>
                </a:lnTo>
                <a:lnTo>
                  <a:pt x="0" y="0"/>
                </a:lnTo>
                <a:close/>
              </a:path>
            </a:pathLst>
          </a:custGeom>
          <a:blipFill>
            <a:blip r:embed="rId2"/>
            <a:stretch>
              <a:fillRect l="0" t="-118862" r="0" b="-58655"/>
            </a:stretch>
          </a:blipFill>
        </p:spPr>
      </p:sp>
      <p:sp>
        <p:nvSpPr>
          <p:cNvPr name="Freeform 13" id="13"/>
          <p:cNvSpPr/>
          <p:nvPr/>
        </p:nvSpPr>
        <p:spPr>
          <a:xfrm flipH="false" flipV="false" rot="0">
            <a:off x="340716" y="6580150"/>
            <a:ext cx="8962176" cy="949207"/>
          </a:xfrm>
          <a:custGeom>
            <a:avLst/>
            <a:gdLst/>
            <a:ahLst/>
            <a:cxnLst/>
            <a:rect r="r" b="b" t="t" l="l"/>
            <a:pathLst>
              <a:path h="949207" w="8962176">
                <a:moveTo>
                  <a:pt x="0" y="0"/>
                </a:moveTo>
                <a:lnTo>
                  <a:pt x="8962176" y="0"/>
                </a:lnTo>
                <a:lnTo>
                  <a:pt x="8962176" y="949207"/>
                </a:lnTo>
                <a:lnTo>
                  <a:pt x="0" y="949207"/>
                </a:lnTo>
                <a:lnTo>
                  <a:pt x="0" y="0"/>
                </a:lnTo>
                <a:close/>
              </a:path>
            </a:pathLst>
          </a:custGeom>
          <a:blipFill>
            <a:blip r:embed="rId2"/>
            <a:stretch>
              <a:fillRect l="0" t="-598373" r="0" b="-2676"/>
            </a:stretch>
          </a:blipFill>
        </p:spPr>
      </p:sp>
      <p:sp>
        <p:nvSpPr>
          <p:cNvPr name="Freeform 14" id="14"/>
          <p:cNvSpPr/>
          <p:nvPr/>
        </p:nvSpPr>
        <p:spPr>
          <a:xfrm flipH="false" flipV="false" rot="0">
            <a:off x="9903663" y="2605995"/>
            <a:ext cx="7830397" cy="4923362"/>
          </a:xfrm>
          <a:custGeom>
            <a:avLst/>
            <a:gdLst/>
            <a:ahLst/>
            <a:cxnLst/>
            <a:rect r="r" b="b" t="t" l="l"/>
            <a:pathLst>
              <a:path h="4923362" w="7830397">
                <a:moveTo>
                  <a:pt x="0" y="0"/>
                </a:moveTo>
                <a:lnTo>
                  <a:pt x="7830396" y="0"/>
                </a:lnTo>
                <a:lnTo>
                  <a:pt x="7830396" y="4923362"/>
                </a:lnTo>
                <a:lnTo>
                  <a:pt x="0" y="4923362"/>
                </a:lnTo>
                <a:lnTo>
                  <a:pt x="0" y="0"/>
                </a:lnTo>
                <a:close/>
              </a:path>
            </a:pathLst>
          </a:custGeom>
          <a:blipFill>
            <a:blip r:embed="rId3"/>
            <a:stretch>
              <a:fillRect l="0" t="0" r="0" b="0"/>
            </a:stretch>
          </a:blipFill>
        </p:spPr>
      </p:sp>
      <p:sp>
        <p:nvSpPr>
          <p:cNvPr name="Freeform 15" id="15"/>
          <p:cNvSpPr/>
          <p:nvPr/>
        </p:nvSpPr>
        <p:spPr>
          <a:xfrm flipH="false" flipV="false" rot="0">
            <a:off x="181824" y="-860203"/>
            <a:ext cx="3312248" cy="1812703"/>
          </a:xfrm>
          <a:custGeom>
            <a:avLst/>
            <a:gdLst/>
            <a:ahLst/>
            <a:cxnLst/>
            <a:rect r="r" b="b" t="t" l="l"/>
            <a:pathLst>
              <a:path h="1812703" w="3312248">
                <a:moveTo>
                  <a:pt x="0" y="0"/>
                </a:moveTo>
                <a:lnTo>
                  <a:pt x="3312248" y="0"/>
                </a:lnTo>
                <a:lnTo>
                  <a:pt x="3312248" y="1812703"/>
                </a:lnTo>
                <a:lnTo>
                  <a:pt x="0" y="1812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true" flipV="false" rot="0">
            <a:off x="14939250" y="-860592"/>
            <a:ext cx="3312248" cy="1812703"/>
          </a:xfrm>
          <a:custGeom>
            <a:avLst/>
            <a:gdLst/>
            <a:ahLst/>
            <a:cxnLst/>
            <a:rect r="r" b="b" t="t" l="l"/>
            <a:pathLst>
              <a:path h="1812703" w="3312248">
                <a:moveTo>
                  <a:pt x="3312248" y="0"/>
                </a:moveTo>
                <a:lnTo>
                  <a:pt x="0" y="0"/>
                </a:lnTo>
                <a:lnTo>
                  <a:pt x="0" y="1812703"/>
                </a:lnTo>
                <a:lnTo>
                  <a:pt x="3312248" y="1812703"/>
                </a:lnTo>
                <a:lnTo>
                  <a:pt x="33122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0">
            <a:off x="16227311" y="-1066028"/>
            <a:ext cx="2060689" cy="2094728"/>
          </a:xfrm>
          <a:custGeom>
            <a:avLst/>
            <a:gdLst/>
            <a:ahLst/>
            <a:cxnLst/>
            <a:rect r="r" b="b" t="t" l="l"/>
            <a:pathLst>
              <a:path h="2094728" w="2060689">
                <a:moveTo>
                  <a:pt x="2060689" y="0"/>
                </a:moveTo>
                <a:lnTo>
                  <a:pt x="0" y="0"/>
                </a:lnTo>
                <a:lnTo>
                  <a:pt x="0" y="2094728"/>
                </a:lnTo>
                <a:lnTo>
                  <a:pt x="2060689" y="2094728"/>
                </a:lnTo>
                <a:lnTo>
                  <a:pt x="20606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0" y="-1066028"/>
            <a:ext cx="2060689" cy="2094728"/>
          </a:xfrm>
          <a:custGeom>
            <a:avLst/>
            <a:gdLst/>
            <a:ahLst/>
            <a:cxnLst/>
            <a:rect r="r" b="b" t="t" l="l"/>
            <a:pathLst>
              <a:path h="2094728" w="2060689">
                <a:moveTo>
                  <a:pt x="0" y="0"/>
                </a:moveTo>
                <a:lnTo>
                  <a:pt x="2060689" y="0"/>
                </a:lnTo>
                <a:lnTo>
                  <a:pt x="2060689" y="2094728"/>
                </a:lnTo>
                <a:lnTo>
                  <a:pt x="0" y="2094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3494072" y="1361641"/>
            <a:ext cx="2758083"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Poppins Bold"/>
                <a:ea typeface="Poppins Bold"/>
                <a:cs typeface="Poppins Bold"/>
                <a:sym typeface="Poppins Bold"/>
              </a:rPr>
              <a:t>Calendar Heatmap</a:t>
            </a:r>
          </a:p>
        </p:txBody>
      </p:sp>
      <p:sp>
        <p:nvSpPr>
          <p:cNvPr name="TextBox 20" id="20"/>
          <p:cNvSpPr txBox="true"/>
          <p:nvPr/>
        </p:nvSpPr>
        <p:spPr>
          <a:xfrm rot="0">
            <a:off x="1206156" y="8119907"/>
            <a:ext cx="7231296" cy="78232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Poppins"/>
                <a:ea typeface="Poppins"/>
                <a:cs typeface="Poppins"/>
                <a:sym typeface="Poppins"/>
              </a:rPr>
              <a:t>Each block represents a day, with darker shades indicating higher revenue generated on that day.</a:t>
            </a:r>
          </a:p>
        </p:txBody>
      </p:sp>
      <p:sp>
        <p:nvSpPr>
          <p:cNvPr name="TextBox 21" id="21"/>
          <p:cNvSpPr txBox="true"/>
          <p:nvPr/>
        </p:nvSpPr>
        <p:spPr>
          <a:xfrm rot="0">
            <a:off x="13079840" y="1361641"/>
            <a:ext cx="1478042"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Poppins Bold"/>
                <a:ea typeface="Poppins Bold"/>
                <a:cs typeface="Poppins Bold"/>
                <a:sym typeface="Poppins Bold"/>
              </a:rPr>
              <a:t>Radar Plot</a:t>
            </a:r>
          </a:p>
        </p:txBody>
      </p:sp>
      <p:sp>
        <p:nvSpPr>
          <p:cNvPr name="TextBox 22" id="22"/>
          <p:cNvSpPr txBox="true"/>
          <p:nvPr/>
        </p:nvSpPr>
        <p:spPr>
          <a:xfrm rot="0">
            <a:off x="10454270" y="8062757"/>
            <a:ext cx="7001104" cy="1563370"/>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Poppins"/>
                <a:ea typeface="Poppins"/>
                <a:cs typeface="Poppins"/>
                <a:sym typeface="Poppins"/>
              </a:rPr>
              <a:t>Radar plots show how key factors like units sold, discount percentage, and weather score vary across daily data clusters, highlighting unique patterns in each cluster.</a:t>
            </a:r>
          </a:p>
        </p:txBody>
      </p:sp>
      <p:sp>
        <p:nvSpPr>
          <p:cNvPr name="TextBox 23" id="23"/>
          <p:cNvSpPr txBox="true"/>
          <p:nvPr/>
        </p:nvSpPr>
        <p:spPr>
          <a:xfrm rot="0">
            <a:off x="4615279" y="153035"/>
            <a:ext cx="777156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Open Sans Bold"/>
                <a:ea typeface="Open Sans Bold"/>
                <a:cs typeface="Open Sans Bold"/>
                <a:sym typeface="Open Sans Bold"/>
              </a:rPr>
              <a:t>KEY DATA PATTERNS &amp; TRENDS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DAGiMdQjCYU</dc:identifier>
  <dcterms:modified xsi:type="dcterms:W3CDTF">2011-08-01T06:04:30Z</dcterms:modified>
  <cp:revision>1</cp:revision>
  <dc:title>TEAM 2025108</dc:title>
</cp:coreProperties>
</file>